
<file path=[Content_Types].xml><?xml version="1.0" encoding="utf-8"?>
<Types xmlns="http://schemas.openxmlformats.org/package/2006/content-types">
  <Default Extension="wmf" ContentType="image/x-wmf"/>
  <Default Extension="png" ContentType="image/png"/>
  <Default Extension="jpg" ContentType="image/jpeg"/>
  <Default Extension="jpeg" ContentType="image/jpeg"/>
  <Default Extension="xml" ContentType="application/xml"/>
  <Default Extension="emf" ContentType="image/x-emf"/>
  <Default Extension="rels" ContentType="application/vnd.openxmlformats-package.relationships+xml"/>
  <Default Extension="bin" ContentType="application/vnd.openxmlformats-officedocument.oleObject"/>
  <Override PartName="/ppt/notesSlides/notesSlide50.xml" ContentType="application/vnd.openxmlformats-officedocument.presentationml.notesSlide+xml"/>
  <Override PartName="/ppt/notesSlides/notesSlide49.xml" ContentType="application/vnd.openxmlformats-officedocument.presentationml.notesSlide+xml"/>
  <Override PartName="/ppt/notesSlides/notesSlide45.xml" ContentType="application/vnd.openxmlformats-officedocument.presentationml.notesSlide+xml"/>
  <Override PartName="/ppt/notesSlides/notesSlide44.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0.xml" ContentType="application/vnd.openxmlformats-officedocument.presentationml.notesSlide+xml"/>
  <Override PartName="/ppt/notesSlides/notesSlide27.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32.xml" ContentType="application/vnd.openxmlformats-officedocument.presentationml.notesSlide+xml"/>
  <Override PartName="/ppt/notesSlides/notesSlide18.xml" ContentType="application/vnd.openxmlformats-officedocument.presentationml.notesSlide+xml"/>
  <Override PartName="/ppt/notesSlides/notesSlide13.xml" ContentType="application/vnd.openxmlformats-officedocument.presentationml.notesSlide+xml"/>
  <Override PartName="/ppt/notesSlides/notesSlide40.xml" ContentType="application/vnd.openxmlformats-officedocument.presentationml.notesSlide+xml"/>
  <Override PartName="/ppt/notesSlides/notesSlide11.xml" ContentType="application/vnd.openxmlformats-officedocument.presentationml.notesSlide+xml"/>
  <Override PartName="/ppt/notesSlides/notesSlide8.xml" ContentType="application/vnd.openxmlformats-officedocument.presentationml.notesSlide+xml"/>
  <Override PartName="/ppt/notesSlides/notesSlide31.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slides/slide50.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notesSlides/notesSlide9.xml" ContentType="application/vnd.openxmlformats-officedocument.presentationml.notesSlide+xml"/>
  <Override PartName="/ppt/slides/slide43.xml" ContentType="application/vnd.openxmlformats-officedocument.presentationml.slide+xml"/>
  <Override PartName="/ppt/slides/slide39.xml" ContentType="application/vnd.openxmlformats-officedocument.presentationml.slide+xml"/>
  <Override PartName="/ppt/slides/slide37.xml" ContentType="application/vnd.openxmlformats-officedocument.presentationml.slide+xml"/>
  <Override PartName="/ppt/notesSlides/notesSlide46.xml" ContentType="application/vnd.openxmlformats-officedocument.presentationml.notesSlide+xml"/>
  <Override PartName="/ppt/notesSlides/notesSlide28.xml" ContentType="application/vnd.openxmlformats-officedocument.presentationml.notesSlide+xml"/>
  <Override PartName="/ppt/slides/slide36.xml" ContentType="application/vnd.openxmlformats-officedocument.presentationml.slide+xml"/>
  <Override PartName="/ppt/notesSlides/notesSlide42.xml" ContentType="application/vnd.openxmlformats-officedocument.presentationml.notesSlide+xml"/>
  <Override PartName="/ppt/slides/slide34.xml" ContentType="application/vnd.openxmlformats-officedocument.presentationml.slide+xml"/>
  <Override PartName="/ppt/notesSlides/notesSlide12.xml" ContentType="application/vnd.openxmlformats-officedocument.presentationml.notesSlide+xml"/>
  <Override PartName="/ppt/notesSlides/notesSlide15.xml" ContentType="application/vnd.openxmlformats-officedocument.presentationml.notes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notesSlides/notesSlide16.xml" ContentType="application/vnd.openxmlformats-officedocument.presentationml.notesSlide+xml"/>
  <Override PartName="/ppt/slides/slide29.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9.xml" ContentType="application/vnd.openxmlformats-officedocument.presentationml.slide+xml"/>
  <Override PartName="/ppt/notesSlides/notesSlide3.xml" ContentType="application/vnd.openxmlformats-officedocument.presentationml.notesSlide+xml"/>
  <Override PartName="/ppt/slides/slide18.xml" ContentType="application/vnd.openxmlformats-officedocument.presentationml.slide+xml"/>
  <Override PartName="/ppt/slides/slide17.xml" ContentType="application/vnd.openxmlformats-officedocument.presentationml.slide+xml"/>
  <Override PartName="/ppt/slides/slide42.xml" ContentType="application/vnd.openxmlformats-officedocument.presentationml.slide+xml"/>
  <Override PartName="/ppt/notesSlides/notesSlide19.xml" ContentType="application/vnd.openxmlformats-officedocument.presentationml.notesSlide+xml"/>
  <Override PartName="/ppt/slides/slide13.xml" ContentType="application/vnd.openxmlformats-officedocument.presentationml.slide+xml"/>
  <Override PartName="/ppt/notesSlides/notesSlide26.xml" ContentType="application/vnd.openxmlformats-officedocument.presentationml.notesSlide+xml"/>
  <Override PartName="/ppt/slides/slide20.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2.xml" ContentType="application/vnd.openxmlformats-officedocument.presentationml.slide+xml"/>
  <Override PartName="/ppt/slides/slide3.xml" ContentType="application/vnd.openxmlformats-officedocument.presentationml.slide+xml"/>
  <Override PartName="/ppt/slides/slide15.xml" ContentType="application/vnd.openxmlformats-officedocument.presentationml.slide+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notesSlides/notesSlide4.xml" ContentType="application/vnd.openxmlformats-officedocument.presentationml.notesSlide+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s/slide25.xml" ContentType="application/vnd.openxmlformats-officedocument.presentationml.slide+xml"/>
  <Override PartName="/ppt/slideLayouts/slideLayout17.xml" ContentType="application/vnd.openxmlformats-officedocument.presentationml.slideLayout+xml"/>
  <Override PartName="/ppt/slides/slide21.xml" ContentType="application/vnd.openxmlformats-officedocument.presentationml.slide+xml"/>
  <Override PartName="/ppt/notesSlides/notesSlide35.xml" ContentType="application/vnd.openxmlformats-officedocument.presentationml.notesSlide+xml"/>
  <Override PartName="/ppt/slides/slide7.xml" ContentType="application/vnd.openxmlformats-officedocument.presentationml.slide+xml"/>
  <Override PartName="/ppt/slideLayouts/slideLayout13.xml" ContentType="application/vnd.openxmlformats-officedocument.presentationml.slideLayout+xml"/>
  <Override PartName="/ppt/notesSlides/notesSlide29.xml" ContentType="application/vnd.openxmlformats-officedocument.presentationml.notesSlide+xml"/>
  <Override PartName="/ppt/slideLayouts/slideLayout9.xml" ContentType="application/vnd.openxmlformats-officedocument.presentationml.slideLayout+xml"/>
  <Override PartName="/ppt/slides/slide35.xml" ContentType="application/vnd.openxmlformats-officedocument.presentationml.slide+xml"/>
  <Override PartName="/ppt/slides/slide1.xml" ContentType="application/vnd.openxmlformats-officedocument.presentationml.slide+xml"/>
  <Override PartName="/ppt/slideLayouts/slideLayout14.xml" ContentType="application/vnd.openxmlformats-officedocument.presentationml.slideLayout+xml"/>
  <Override PartName="/ppt/slides/slide26.xml" ContentType="application/vnd.openxmlformats-officedocument.presentationml.slide+xml"/>
  <Override PartName="/ppt/notesSlides/notesSlide41.xml" ContentType="application/vnd.openxmlformats-officedocument.presentationml.notesSlide+xml"/>
  <Override PartName="/ppt/notesSlides/notesSlide48.xml" ContentType="application/vnd.openxmlformats-officedocument.presentationml.notesSlide+xml"/>
  <Override PartName="/ppt/notesSlides/notesSlide14.xml" ContentType="application/vnd.openxmlformats-officedocument.presentationml.notesSlide+xml"/>
  <Override PartName="/ppt/slideLayouts/slideLayout8.xml" ContentType="application/vnd.openxmlformats-officedocument.presentationml.slideLayout+xml"/>
  <Override PartName="/ppt/notesSlides/notesSlide39.xml" ContentType="application/vnd.openxmlformats-officedocument.presentationml.notesSlide+xml"/>
  <Override PartName="/ppt/slides/slide27.xml" ContentType="application/vnd.openxmlformats-officedocument.presentationml.slide+xml"/>
  <Override PartName="/ppt/slides/slide48.xml" ContentType="application/vnd.openxmlformats-officedocument.presentationml.slide+xml"/>
  <Override PartName="/ppt/slides/slide4.xml" ContentType="application/vnd.openxmlformats-officedocument.presentationml.slide+xml"/>
  <Override PartName="/ppt/slideLayouts/slideLayout12.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notesSlides/notesSlide38.xml" ContentType="application/vnd.openxmlformats-officedocument.presentationml.notesSlide+xml"/>
  <Override PartName="/ppt/slides/slide5.xml" ContentType="application/vnd.openxmlformats-officedocument.presentationml.slide+xml"/>
  <Override PartName="/ppt/notesSlides/notesSlide47.xml" ContentType="application/vnd.openxmlformats-officedocument.presentationml.notesSlide+xml"/>
  <Override PartName="/ppt/slideLayouts/slideLayout2.xml" ContentType="application/vnd.openxmlformats-officedocument.presentationml.slideLayout+xml"/>
  <Override PartName="/ppt/slideLayouts/slideLayout7.xml" ContentType="application/vnd.openxmlformats-officedocument.presentationml.slideLayout+xml"/>
  <Override PartName="/ppt/slideLayouts/slideLayout10.xml" ContentType="application/vnd.openxmlformats-officedocument.presentationml.slideLayout+xml"/>
  <Override PartName="/ppt/slides/slide14.xml" ContentType="application/vnd.openxmlformats-officedocument.presentationml.slide+xml"/>
  <Override PartName="/ppt/slides/slide40.xml" ContentType="application/vnd.openxmlformats-officedocument.presentationml.slide+xml"/>
  <Override PartName="/ppt/slideMasters/slideMaster1.xml" ContentType="application/vnd.openxmlformats-officedocument.presentationml.slideMaster+xml"/>
  <Override PartName="/ppt/theme/theme2.xml" ContentType="application/vnd.openxmlformats-officedocument.theme+xml"/>
  <Override PartName="/ppt/notesSlides/notesSlide23.xml" ContentType="application/vnd.openxmlformats-officedocument.presentationml.notesSlide+xml"/>
  <Override PartName="/ppt/slideLayouts/slideLayout15.xml" ContentType="application/vnd.openxmlformats-officedocument.presentationml.slideLayout+xml"/>
  <Override PartName="/ppt/notesMasters/notesMaster1.xml" ContentType="application/vnd.openxmlformats-officedocument.presentationml.notesMaster+xml"/>
  <Override PartName="/ppt/notesSlides/notesSlide43.xml" ContentType="application/vnd.openxmlformats-officedocument.presentationml.notesSlide+xml"/>
  <Override PartName="/ppt/slides/slide44.xml" ContentType="application/vnd.openxmlformats-officedocument.presentationml.slide+xml"/>
  <Override PartName="/ppt/slides/slide6.xml" ContentType="application/vnd.openxmlformats-officedocument.presentationml.slide+xml"/>
  <Override PartName="/docProps/custom.xml" ContentType="application/vnd.openxmlformats-officedocument.custom-properties+xml"/>
  <Override PartName="/ppt/slides/slide24.xml" ContentType="application/vnd.openxmlformats-officedocument.presentationml.slide+xml"/>
  <Override PartName="/ppt/notesSlides/notesSlide17.xml" ContentType="application/vnd.openxmlformats-officedocument.presentationml.notesSlide+xml"/>
  <Override PartName="/ppt/slideLayouts/slideLayout11.xml" ContentType="application/vnd.openxmlformats-officedocument.presentationml.slideLayout+xml"/>
  <Override PartName="/ppt/tableStyles.xml" ContentType="application/vnd.openxmlformats-officedocument.presentationml.tableStyles+xml"/>
  <Override PartName="/ppt/theme/theme1.xml" ContentType="application/vnd.openxmlformats-officedocument.theme+xml"/>
  <Override PartName="/ppt/slides/slide28.xml" ContentType="application/vnd.openxmlformats-officedocument.presentationml.slide+xml"/>
  <Override PartName="/ppt/slides/slide16.xml" ContentType="application/vnd.openxmlformats-officedocument.presentationml.slide+xml"/>
  <Override PartName="/ppt/slides/slide41.xml" ContentType="application/vnd.openxmlformats-officedocument.presentationml.slide+xml"/>
  <Override PartName="/ppt/slideLayouts/slideLayout1.xml" ContentType="application/vnd.openxmlformats-officedocument.presentationml.slideLayout+xml"/>
  <Override PartName="/ppt/slides/slide2.xml" ContentType="application/vnd.openxmlformats-officedocument.presentationml.slide+xml"/>
  <Override PartName="/ppt/slideLayouts/slideLayout16.xml" ContentType="application/vnd.openxmlformats-officedocument.presentationml.slideLayout+xml"/>
  <Override PartName="/ppt/viewProps.xml" ContentType="application/vnd.openxmlformats-officedocument.presentationml.viewProps+xml"/>
  <Override PartName="/ppt/presProps.xml" ContentType="application/vnd.openxmlformats-officedocument.presentationml.presProps+xml"/>
  <Override PartName="/ppt/slides/slide49.xml" ContentType="application/vnd.openxmlformats-officedocument.presentationml.slide+xml"/>
  <Override PartName="/ppt/slideLayouts/slideLayout6.xml" ContentType="application/vnd.openxmlformats-officedocument.presentationml.slideLayout+xml"/>
  <Override PartName="/ppt/slides/slide38.xml" ContentType="application/vnd.openxmlformats-officedocument.presentationml.slide+xml"/>
  <Override PartName="/ppt/slideLayouts/slideLayout5.xml" ContentType="application/vnd.openxmlformats-officedocument.presentationml.slideLayout+xml"/>
  <Override PartName="/ppt/notesSlides/notesSlide22.xml" ContentType="application/vnd.openxmlformats-officedocument.presentationml.notesSlide+xml"/>
  <Override PartName="/ppt/presentation.xml" ContentType="application/vnd.openxmlformats-officedocument.presentationml.presentation.main+xml"/>
  <Override PartName="/ppt/slideLayouts/slideLayout18.xml" ContentType="application/vnd.openxmlformats-officedocument.presentationml.slideLayout+xml"/>
  <Override PartName="/docProps/app.xml" ContentType="application/vnd.openxmlformats-officedocument.extended-properties+xml"/>
  <Override PartName="/docProps/core.xml" ContentType="application/vnd.openxmlformats-package.core-properties+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autoCompressPictures="0" saveSubsetFonts="1" showSpecialPlsOnTitleSld="0" strictFirstAndLastChars="0">
  <p:sldMasterIdLst>
    <p:sldMasterId id="2147483648" r:id="rId1"/>
  </p:sldMasterIdLst>
  <p:notesMasterIdLst>
    <p:notesMasterId r:id="rId54"/>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Lst>
  <p:sldSz cx="9144000" cy="5143500" type="screen16x9"/>
  <p:notesSz cx="9144000" cy="5143500"/>
  <p:defaultTextStyle>
    <a:defPPr>
      <a:defRPr lang="de-DE"/>
    </a:defPPr>
    <a:lvl1pPr algn="ctr">
      <a:lnSpc>
        <a:spcPct val="90000"/>
      </a:lnSpc>
      <a:spcBef>
        <a:spcPts val="0"/>
      </a:spcBef>
      <a:spcAft>
        <a:spcPts val="0"/>
      </a:spcAft>
      <a:buClr>
        <a:srgbClr val="4A5E74"/>
      </a:buClr>
      <a:buFont typeface="Wingdings"/>
      <a:defRPr sz="2400">
        <a:solidFill>
          <a:schemeClr val="tx1"/>
        </a:solidFill>
        <a:latin typeface="Tele-GroteskNor"/>
        <a:ea typeface="ヒラギノ角ゴ Pro W3"/>
        <a:cs typeface="ヒラギノ角ゴ Pro W3"/>
      </a:defRPr>
    </a:lvl1pPr>
    <a:lvl2pPr marL="457200" algn="ctr">
      <a:lnSpc>
        <a:spcPct val="90000"/>
      </a:lnSpc>
      <a:spcBef>
        <a:spcPts val="0"/>
      </a:spcBef>
      <a:spcAft>
        <a:spcPts val="0"/>
      </a:spcAft>
      <a:buClr>
        <a:srgbClr val="4A5E74"/>
      </a:buClr>
      <a:buFont typeface="Wingdings"/>
      <a:defRPr sz="2400">
        <a:solidFill>
          <a:schemeClr val="tx1"/>
        </a:solidFill>
        <a:latin typeface="Tele-GroteskNor"/>
        <a:ea typeface="ヒラギノ角ゴ Pro W3"/>
        <a:cs typeface="ヒラギノ角ゴ Pro W3"/>
      </a:defRPr>
    </a:lvl2pPr>
    <a:lvl3pPr marL="914400" algn="ctr">
      <a:lnSpc>
        <a:spcPct val="90000"/>
      </a:lnSpc>
      <a:spcBef>
        <a:spcPts val="0"/>
      </a:spcBef>
      <a:spcAft>
        <a:spcPts val="0"/>
      </a:spcAft>
      <a:buClr>
        <a:srgbClr val="4A5E74"/>
      </a:buClr>
      <a:buFont typeface="Wingdings"/>
      <a:defRPr sz="2400">
        <a:solidFill>
          <a:schemeClr val="tx1"/>
        </a:solidFill>
        <a:latin typeface="Tele-GroteskNor"/>
        <a:ea typeface="ヒラギノ角ゴ Pro W3"/>
        <a:cs typeface="ヒラギノ角ゴ Pro W3"/>
      </a:defRPr>
    </a:lvl3pPr>
    <a:lvl4pPr marL="1371600" algn="ctr">
      <a:lnSpc>
        <a:spcPct val="90000"/>
      </a:lnSpc>
      <a:spcBef>
        <a:spcPts val="0"/>
      </a:spcBef>
      <a:spcAft>
        <a:spcPts val="0"/>
      </a:spcAft>
      <a:buClr>
        <a:srgbClr val="4A5E74"/>
      </a:buClr>
      <a:buFont typeface="Wingdings"/>
      <a:defRPr sz="2400">
        <a:solidFill>
          <a:schemeClr val="tx1"/>
        </a:solidFill>
        <a:latin typeface="Tele-GroteskNor"/>
        <a:ea typeface="ヒラギノ角ゴ Pro W3"/>
        <a:cs typeface="ヒラギノ角ゴ Pro W3"/>
      </a:defRPr>
    </a:lvl4pPr>
    <a:lvl5pPr marL="1828800" algn="ctr">
      <a:lnSpc>
        <a:spcPct val="90000"/>
      </a:lnSpc>
      <a:spcBef>
        <a:spcPts val="0"/>
      </a:spcBef>
      <a:spcAft>
        <a:spcPts val="0"/>
      </a:spcAft>
      <a:buClr>
        <a:srgbClr val="4A5E74"/>
      </a:buClr>
      <a:buFont typeface="Wingdings"/>
      <a:defRPr sz="2400">
        <a:solidFill>
          <a:schemeClr val="tx1"/>
        </a:solidFill>
        <a:latin typeface="Tele-GroteskNor"/>
        <a:ea typeface="ヒラギノ角ゴ Pro W3"/>
        <a:cs typeface="ヒラギノ角ゴ Pro W3"/>
      </a:defRPr>
    </a:lvl5pPr>
    <a:lvl6pPr marL="2286000" algn="l" defTabSz="457200">
      <a:defRPr sz="2400">
        <a:solidFill>
          <a:schemeClr val="tx1"/>
        </a:solidFill>
        <a:latin typeface="Tele-GroteskNor"/>
        <a:ea typeface="ヒラギノ角ゴ Pro W3"/>
        <a:cs typeface="ヒラギノ角ゴ Pro W3"/>
      </a:defRPr>
    </a:lvl6pPr>
    <a:lvl7pPr marL="2743200" algn="l" defTabSz="457200">
      <a:defRPr sz="2400">
        <a:solidFill>
          <a:schemeClr val="tx1"/>
        </a:solidFill>
        <a:latin typeface="Tele-GroteskNor"/>
        <a:ea typeface="ヒラギノ角ゴ Pro W3"/>
        <a:cs typeface="ヒラギノ角ゴ Pro W3"/>
      </a:defRPr>
    </a:lvl7pPr>
    <a:lvl8pPr marL="3200400" algn="l" defTabSz="457200">
      <a:defRPr sz="2400">
        <a:solidFill>
          <a:schemeClr val="tx1"/>
        </a:solidFill>
        <a:latin typeface="Tele-GroteskNor"/>
        <a:ea typeface="ヒラギノ角ゴ Pro W3"/>
        <a:cs typeface="ヒラギノ角ゴ Pro W3"/>
      </a:defRPr>
    </a:lvl8pPr>
    <a:lvl9pPr marL="3657600" algn="l" defTabSz="457200">
      <a:defRPr sz="2400">
        <a:solidFill>
          <a:schemeClr val="tx1"/>
        </a:solidFill>
        <a:latin typeface="Tele-GroteskNor"/>
        <a:ea typeface="ヒラギノ角ゴ Pro W3"/>
        <a:cs typeface="ヒラギノ角ゴ Pro W3"/>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1236" y="-90"/>
      </p:cViewPr>
      <p:guideLst>
        <p:guide pos="2160" orient="horz"/>
        <p:guide pos="2880"/>
      </p:guideLst>
    </p:cSldViewPr>
  </p:slideViewPr>
  <p:notesTextViewPr>
    <p:cViewPr>
      <p:scale>
        <a:sx n="100" d="100"/>
        <a:sy n="100" d="100"/>
      </p:scale>
      <p:origin x="0" y="0"/>
    </p:cViewPr>
  </p:notesText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theme" Target="theme/theme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notesMaster" Target="notesMasters/notesMaster1.xml"/><Relationship Id="rId55" Type="http://schemas.openxmlformats.org/officeDocument/2006/relationships/presProps" Target="presProps.xml" /><Relationship Id="rId56" Type="http://schemas.openxmlformats.org/officeDocument/2006/relationships/tableStyles" Target="tableStyles.xml" /><Relationship Id="rId57" Type="http://schemas.openxmlformats.org/officeDocument/2006/relationships/viewProps" Target="viewProps.xml" /></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Pr shadeToTitle="0">
        <a:solidFill>
          <a:schemeClr val="bg1"/>
        </a:solidFill>
      </p:bgPr>
    </p:bg>
    <p:spTree>
      <p:nvGrpSpPr>
        <p:cNvPr id="1" name="" hidden="0"/>
        <p:cNvGrpSpPr/>
        <p:nvPr isPhoto="0" userDrawn="0"/>
      </p:nvGrpSpPr>
      <p:grpSpPr bwMode="auto">
        <a:xfrm>
          <a:off x="0" y="0"/>
          <a:ext cx="0" cy="0"/>
          <a:chOff x="0" y="0"/>
          <a:chExt cx="0" cy="0"/>
        </a:xfrm>
      </p:grpSpPr>
      <p:sp>
        <p:nvSpPr>
          <p:cNvPr id="76802" name="Rectangle 2" hidden="0"/>
          <p:cNvSpPr>
            <a:spLocks noChangeArrowheads="1" noGrp="1"/>
          </p:cNvSpPr>
          <p:nvPr isPhoto="0" userDrawn="0">
            <p:ph type="hdr" sz="quarter" hasCustomPrompt="0"/>
          </p:nvPr>
        </p:nvSpPr>
        <p:spPr bwMode="auto">
          <a:xfrm>
            <a:off x="877888" y="153730"/>
            <a:ext cx="1710405" cy="184666"/>
          </a:xfrm>
          <a:prstGeom prst="rect">
            <a:avLst/>
          </a:prstGeom>
          <a:noFill/>
          <a:ln>
            <a:noFill/>
          </a:ln>
          <a:effectLst/>
        </p:spPr>
        <p:txBody>
          <a:bodyPr vert="horz" wrap="none" lIns="0" tIns="0" rIns="0" bIns="0" numCol="1" anchor="ctr" anchorCtr="0" compatLnSpc="1">
            <a:prstTxWarp prst="textNoShape"/>
            <a:spAutoFit/>
          </a:bodyPr>
          <a:lstStyle>
            <a:lvl1pPr algn="l" defTabSz="927100">
              <a:lnSpc>
                <a:spcPct val="100000"/>
              </a:lnSpc>
              <a:spcBef>
                <a:spcPts val="0"/>
              </a:spcBef>
              <a:buClrTx/>
              <a:buFontTx/>
              <a:buNone/>
              <a:defRPr sz="1200">
                <a:latin typeface="+mn-lt"/>
                <a:cs typeface="+mn-cs"/>
              </a:defRPr>
            </a:lvl1pPr>
          </a:lstStyle>
          <a:p>
            <a:pPr>
              <a:defRPr/>
            </a:pPr>
            <a:r>
              <a:rPr lang="de-DE"/>
              <a:t>Verfasser · weitere Angaben</a:t>
            </a:r>
            <a:endParaRPr lang="de-DE"/>
          </a:p>
        </p:txBody>
      </p:sp>
      <p:sp>
        <p:nvSpPr>
          <p:cNvPr id="76803" name="Rectangle 3" hidden="0"/>
          <p:cNvSpPr>
            <a:spLocks noChangeArrowheads="1" noGrp="1"/>
          </p:cNvSpPr>
          <p:nvPr isPhoto="0" userDrawn="0">
            <p:ph type="dt" idx="1" hasCustomPrompt="0"/>
          </p:nvPr>
        </p:nvSpPr>
        <p:spPr bwMode="auto">
          <a:xfrm>
            <a:off x="3887784" y="153730"/>
            <a:ext cx="1970091" cy="184666"/>
          </a:xfrm>
          <a:prstGeom prst="rect">
            <a:avLst/>
          </a:prstGeom>
          <a:noFill/>
          <a:ln>
            <a:noFill/>
          </a:ln>
          <a:effectLst/>
        </p:spPr>
        <p:txBody>
          <a:bodyPr vert="horz" wrap="none" lIns="0" tIns="0" rIns="0" bIns="0" numCol="1" anchor="ctr" anchorCtr="0" compatLnSpc="1">
            <a:prstTxWarp prst="textNoShape"/>
            <a:spAutoFit/>
          </a:bodyPr>
          <a:lstStyle>
            <a:lvl1pPr algn="r" defTabSz="927100">
              <a:lnSpc>
                <a:spcPct val="100000"/>
              </a:lnSpc>
              <a:spcBef>
                <a:spcPts val="0"/>
              </a:spcBef>
              <a:buClrTx/>
              <a:buFontTx/>
              <a:buNone/>
              <a:defRPr sz="1200">
                <a:latin typeface="+mn-lt"/>
                <a:cs typeface="+mn-cs"/>
              </a:defRPr>
            </a:lvl1pPr>
          </a:lstStyle>
          <a:p>
            <a:pPr>
              <a:defRPr/>
            </a:pPr>
            <a:r>
              <a:rPr lang="de-DE"/>
              <a:t>Thema der Präsentation · Datum</a:t>
            </a:r>
            <a:endParaRPr/>
          </a:p>
        </p:txBody>
      </p:sp>
      <p:sp>
        <p:nvSpPr>
          <p:cNvPr id="76804" name="Rectangle 4" hidden="0"/>
          <p:cNvSpPr>
            <a:spLocks noChangeArrowheads="1" noChangeAspect="1" noGrp="1" noRot="1" noTextEdit="1"/>
          </p:cNvSpPr>
          <p:nvPr isPhoto="0" userDrawn="0">
            <p:ph type="sldImg" idx="2" hasCustomPrompt="0"/>
          </p:nvPr>
        </p:nvSpPr>
        <p:spPr bwMode="auto">
          <a:xfrm>
            <a:off x="92075" y="744538"/>
            <a:ext cx="6615113" cy="3722687"/>
          </a:xfrm>
          <a:prstGeom prst="rect">
            <a:avLst/>
          </a:prstGeom>
          <a:noFill/>
          <a:ln w="9525">
            <a:solidFill>
              <a:srgbClr val="000000"/>
            </a:solidFill>
            <a:miter lim="800000"/>
            <a:headEnd/>
            <a:tailEnd/>
          </a:ln>
          <a:effectLst/>
        </p:spPr>
      </p:sp>
      <p:sp>
        <p:nvSpPr>
          <p:cNvPr id="76805" name="Rectangle 5" hidden="0"/>
          <p:cNvSpPr>
            <a:spLocks noChangeArrowheads="1" noGrp="1"/>
          </p:cNvSpPr>
          <p:nvPr isPhoto="0" userDrawn="0">
            <p:ph type="body" sz="quarter" idx="3" hasCustomPrompt="0"/>
          </p:nvPr>
        </p:nvSpPr>
        <p:spPr bwMode="gray">
          <a:xfrm>
            <a:off x="590549" y="4819650"/>
            <a:ext cx="5761038" cy="4608513"/>
          </a:xfrm>
          <a:prstGeom prst="rect">
            <a:avLst/>
          </a:prstGeom>
          <a:noFill/>
          <a:ln>
            <a:noFill/>
          </a:ln>
          <a:effectLst/>
        </p:spPr>
        <p:txBody>
          <a:bodyPr vert="horz" wrap="square" lIns="0" tIns="18000" rIns="0" bIns="0" numCol="1" anchor="t" anchorCtr="0" compatLnSpc="1">
            <a:prstTxWarp prst="textNoShape"/>
          </a:bodyPr>
          <a:lstStyle/>
          <a:p>
            <a:pPr lvl="0">
              <a:defRPr/>
            </a:pPr>
            <a:r>
              <a:rPr lang="de-DE"/>
              <a:t>Klicken Sie, um die Formate des Vorlagentextes zu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76806" name="Rectangle 6" hidden="0"/>
          <p:cNvSpPr>
            <a:spLocks noChangeArrowheads="1" noGrp="1"/>
          </p:cNvSpPr>
          <p:nvPr isPhoto="0" userDrawn="0">
            <p:ph type="ftr" sz="quarter" idx="4" hasCustomPrompt="0"/>
          </p:nvPr>
        </p:nvSpPr>
        <p:spPr bwMode="auto">
          <a:xfrm>
            <a:off x="0" y="9743559"/>
            <a:ext cx="65" cy="184666"/>
          </a:xfrm>
          <a:prstGeom prst="rect">
            <a:avLst/>
          </a:prstGeom>
          <a:noFill/>
          <a:ln>
            <a:noFill/>
          </a:ln>
          <a:effectLst/>
        </p:spPr>
        <p:txBody>
          <a:bodyPr vert="horz" wrap="none" lIns="0" tIns="0" rIns="0" bIns="0" numCol="1" anchor="b" anchorCtr="0" compatLnSpc="1">
            <a:prstTxWarp prst="textNoShape"/>
            <a:spAutoFit/>
          </a:bodyPr>
          <a:lstStyle>
            <a:lvl1pPr algn="l" defTabSz="927100">
              <a:lnSpc>
                <a:spcPct val="100000"/>
              </a:lnSpc>
              <a:spcBef>
                <a:spcPts val="0"/>
              </a:spcBef>
              <a:buClrTx/>
              <a:buFontTx/>
              <a:buNone/>
              <a:defRPr sz="1200">
                <a:latin typeface="+mn-lt"/>
                <a:cs typeface="+mn-cs"/>
              </a:defRPr>
            </a:lvl1pPr>
          </a:lstStyle>
          <a:p>
            <a:pPr>
              <a:defRPr/>
            </a:pPr>
            <a:endParaRPr lang="de-DE"/>
          </a:p>
        </p:txBody>
      </p:sp>
      <p:sp>
        <p:nvSpPr>
          <p:cNvPr id="76807" name="Rectangle 7" hidden="0"/>
          <p:cNvSpPr>
            <a:spLocks noChangeArrowheads="1" noGrp="1"/>
          </p:cNvSpPr>
          <p:nvPr isPhoto="0" userDrawn="0">
            <p:ph type="sldNum" sz="quarter" idx="5" hasCustomPrompt="0"/>
          </p:nvPr>
        </p:nvSpPr>
        <p:spPr bwMode="auto">
          <a:xfrm>
            <a:off x="6523561" y="9743559"/>
            <a:ext cx="274114" cy="184666"/>
          </a:xfrm>
          <a:prstGeom prst="rect">
            <a:avLst/>
          </a:prstGeom>
          <a:noFill/>
          <a:ln>
            <a:noFill/>
          </a:ln>
          <a:effectLst/>
        </p:spPr>
        <p:txBody>
          <a:bodyPr vert="horz" wrap="none" lIns="0" tIns="0" rIns="0" bIns="0" numCol="1" anchor="b" anchorCtr="0" compatLnSpc="1">
            <a:prstTxWarp prst="textNoShape"/>
            <a:spAutoFit/>
          </a:bodyPr>
          <a:lstStyle>
            <a:lvl1pPr algn="r" defTabSz="927100">
              <a:lnSpc>
                <a:spcPct val="100000"/>
              </a:lnSpc>
              <a:spcBef>
                <a:spcPts val="0"/>
              </a:spcBef>
              <a:buClrTx/>
              <a:buFontTx/>
              <a:buNone/>
              <a:defRPr sz="1200">
                <a:latin typeface="+mn-lt"/>
                <a:cs typeface="+mn-cs"/>
              </a:defRPr>
            </a:lvl1pPr>
          </a:lstStyle>
          <a:p>
            <a:pPr>
              <a:defRPr/>
            </a:pPr>
            <a:fld id="{52E70ED1-B8FA-6F4B-8236-F09C2F242E82}" type="slidenum">
              <a:rPr lang="de-DE"/>
              <a:t/>
            </a:fld>
            <a:endParaRPr lang="de-DE"/>
          </a:p>
        </p:txBody>
      </p:sp>
    </p:spTree>
  </p:cSld>
  <p:clrMap accent1="accent1" accent2="accent2" accent3="accent3" accent4="accent4" accent5="accent5" accent6="accent6" bg1="lt1" bg2="lt2" folHlink="folHlink" hlink="hlink" tx1="dk1" tx2="dk2"/>
  <p:hf dt="1" ftr="0" hdr="1" sldNum="1"/>
  <p:notesStyle>
    <a:lvl1pPr marL="266700" indent="-266700" algn="l">
      <a:lnSpc>
        <a:spcPct val="90000"/>
      </a:lnSpc>
      <a:spcBef>
        <a:spcPts val="0"/>
      </a:spcBef>
      <a:spcAft>
        <a:spcPts val="0"/>
      </a:spcAft>
      <a:buClr>
        <a:schemeClr val="tx2"/>
      </a:buClr>
      <a:buFont typeface="Wingdings"/>
      <a:buChar char="§"/>
      <a:tabLst>
        <a:tab pos="266700" algn="l"/>
        <a:tab pos="542925" algn="l"/>
        <a:tab pos="809625" algn="l"/>
        <a:tab pos="1076325" algn="l"/>
        <a:tab pos="1343025" algn="l"/>
      </a:tabLst>
      <a:defRPr>
        <a:solidFill>
          <a:schemeClr val="tx1"/>
        </a:solidFill>
        <a:latin typeface="+mn-lt"/>
        <a:ea typeface="ヒラギノ角ゴ Pro W3"/>
        <a:cs typeface="ヒラギノ角ゴ Pro W3"/>
      </a:defRPr>
    </a:lvl1pPr>
    <a:lvl2pPr marL="539750" indent="-271463" algn="l">
      <a:lnSpc>
        <a:spcPct val="90000"/>
      </a:lnSpc>
      <a:spcBef>
        <a:spcPts val="0"/>
      </a:spcBef>
      <a:spcAft>
        <a:spcPts val="0"/>
      </a:spcAft>
      <a:buClr>
        <a:schemeClr val="tx2"/>
      </a:buClr>
      <a:buFont typeface="Wingdings"/>
      <a:buChar char="§"/>
      <a:tabLst>
        <a:tab pos="266700" algn="l"/>
        <a:tab pos="542925" algn="l"/>
        <a:tab pos="809625" algn="l"/>
        <a:tab pos="1076325" algn="l"/>
        <a:tab pos="1343025" algn="l"/>
      </a:tabLst>
      <a:defRPr>
        <a:solidFill>
          <a:schemeClr val="tx1"/>
        </a:solidFill>
        <a:latin typeface="+mn-lt"/>
        <a:ea typeface="ヒラギノ角ゴ Pro W3"/>
        <a:cs typeface="+mn-cs"/>
      </a:defRPr>
    </a:lvl2pPr>
    <a:lvl3pPr marL="806450" indent="-265113" algn="l">
      <a:lnSpc>
        <a:spcPct val="90000"/>
      </a:lnSpc>
      <a:spcBef>
        <a:spcPts val="0"/>
      </a:spcBef>
      <a:spcAft>
        <a:spcPts val="0"/>
      </a:spcAft>
      <a:buClr>
        <a:schemeClr val="tx2"/>
      </a:buClr>
      <a:buFont typeface="Wingdings"/>
      <a:buChar char="§"/>
      <a:tabLst>
        <a:tab pos="266700" algn="l"/>
        <a:tab pos="542925" algn="l"/>
        <a:tab pos="809625" algn="l"/>
        <a:tab pos="1076325" algn="l"/>
        <a:tab pos="1343025" algn="l"/>
      </a:tabLst>
      <a:defRPr>
        <a:solidFill>
          <a:schemeClr val="tx1"/>
        </a:solidFill>
        <a:latin typeface="+mn-lt"/>
        <a:ea typeface="ヒラギノ角ゴ Pro W3"/>
        <a:cs typeface="+mn-cs"/>
      </a:defRPr>
    </a:lvl3pPr>
    <a:lvl4pPr marL="1073150" indent="-265113" algn="l">
      <a:lnSpc>
        <a:spcPct val="90000"/>
      </a:lnSpc>
      <a:spcBef>
        <a:spcPts val="0"/>
      </a:spcBef>
      <a:spcAft>
        <a:spcPts val="0"/>
      </a:spcAft>
      <a:buClr>
        <a:schemeClr val="tx2"/>
      </a:buClr>
      <a:buFont typeface="Wingdings"/>
      <a:buChar char="§"/>
      <a:tabLst>
        <a:tab pos="266700" algn="l"/>
        <a:tab pos="542925" algn="l"/>
        <a:tab pos="809625" algn="l"/>
        <a:tab pos="1076325" algn="l"/>
        <a:tab pos="1343025" algn="l"/>
      </a:tabLst>
      <a:defRPr>
        <a:solidFill>
          <a:schemeClr val="tx1"/>
        </a:solidFill>
        <a:latin typeface="+mn-lt"/>
        <a:ea typeface="ヒラギノ角ゴ Pro W3"/>
        <a:cs typeface="+mn-cs"/>
      </a:defRPr>
    </a:lvl4pPr>
    <a:lvl5pPr marL="1339850" indent="-265113" algn="l">
      <a:lnSpc>
        <a:spcPct val="90000"/>
      </a:lnSpc>
      <a:spcBef>
        <a:spcPts val="0"/>
      </a:spcBef>
      <a:spcAft>
        <a:spcPts val="0"/>
      </a:spcAft>
      <a:buClr>
        <a:schemeClr val="tx2"/>
      </a:buClr>
      <a:buFont typeface="Wingdings"/>
      <a:buChar char="§"/>
      <a:tabLst>
        <a:tab pos="266700" algn="l"/>
        <a:tab pos="542925" algn="l"/>
        <a:tab pos="809625" algn="l"/>
        <a:tab pos="1076325" algn="l"/>
        <a:tab pos="1343025" algn="l"/>
      </a:tabLst>
      <a:defRPr>
        <a:solidFill>
          <a:schemeClr val="tx1"/>
        </a:solidFill>
        <a:latin typeface="+mn-lt"/>
        <a:ea typeface="ヒラギノ角ゴ Pro W3"/>
        <a:cs typeface="+mn-cs"/>
      </a:defRPr>
    </a:lvl5pPr>
    <a:lvl6pPr marL="2286000" algn="l" defTabSz="457200">
      <a:defRPr sz="1200">
        <a:solidFill>
          <a:schemeClr val="tx1"/>
        </a:solidFill>
        <a:latin typeface="+mn-lt"/>
        <a:ea typeface="+mn-ea"/>
        <a:cs typeface="+mn-cs"/>
      </a:defRPr>
    </a:lvl6pPr>
    <a:lvl7pPr marL="2743200" algn="l" defTabSz="457200">
      <a:defRPr sz="1200">
        <a:solidFill>
          <a:schemeClr val="tx1"/>
        </a:solidFill>
        <a:latin typeface="+mn-lt"/>
        <a:ea typeface="+mn-ea"/>
        <a:cs typeface="+mn-cs"/>
      </a:defRPr>
    </a:lvl7pPr>
    <a:lvl8pPr marL="3200400" algn="l" defTabSz="457200">
      <a:defRPr sz="1200">
        <a:solidFill>
          <a:schemeClr val="tx1"/>
        </a:solidFill>
        <a:latin typeface="+mn-lt"/>
        <a:ea typeface="+mn-ea"/>
        <a:cs typeface="+mn-cs"/>
      </a:defRPr>
    </a:lvl8pPr>
    <a:lvl9pPr marL="3657600" algn="l" defTabSz="4572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 Id="rId3" Type="http://schemas.openxmlformats.org/officeDocument/2006/relationships/hyperlink" Target="https://youtu.be/4SlkjIlGqHU"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 Id="rId3" Type="http://schemas.openxmlformats.org/officeDocument/2006/relationships/hyperlink" Target="https://www.aerzteblatt.de/nachrichten/105142/Forscher-koennten-erstes-Mensch-Affen-Hybrid-geschaffen-haben" TargetMode="External"/><Relationship Id="rId4" Type="http://schemas.openxmlformats.org/officeDocument/2006/relationships/hyperlink" Target="https://www.tagesspiegel.de/wissen/umstrittene-chimaeren-experimente-mensch-affe-mischwesen-in-china-gezuechtet/24871838.html"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marR="0" lvl="0" indent="0" algn="l" defTabSz="914400">
              <a:lnSpc>
                <a:spcPct val="100000"/>
              </a:lnSpc>
              <a:spcBef>
                <a:spcPts val="0"/>
              </a:spcBef>
              <a:spcAft>
                <a:spcPts val="0"/>
              </a:spcAft>
              <a:buClrTx/>
              <a:buSzTx/>
              <a:buFontTx/>
              <a:buNone/>
              <a:defRPr/>
            </a:pPr>
            <a:r>
              <a:rPr lang="de-DE" sz="1400" b="0" i="0" u="none" strike="noStrike" cap="none" spc="0">
                <a:ln>
                  <a:noFill/>
                </a:ln>
                <a:solidFill>
                  <a:prstClr val="black"/>
                </a:solidFill>
                <a:latin typeface="Calibri"/>
                <a:ea typeface="Arial"/>
                <a:cs typeface="Arial"/>
              </a:rPr>
              <a:t>Ich begrüße euch zum Workshop des von der Deutsche Telekom Stiftung geförderten Projekts „Qapito! – Quellen </a:t>
            </a:r>
            <a:r>
              <a:rPr lang="de-DE" sz="1400" b="0" i="0" u="none" strike="noStrike" cap="none" spc="0">
                <a:ln>
                  <a:noFill/>
                </a:ln>
                <a:solidFill>
                  <a:prstClr val="black"/>
                </a:solidFill>
                <a:latin typeface="Calibri"/>
                <a:ea typeface="Arial"/>
                <a:cs typeface="Arial"/>
              </a:rPr>
              <a:t>kritisch beurteilen“.</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4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400" b="0" i="0" u="none" strike="noStrike" cap="none" spc="0">
                <a:ln>
                  <a:noFill/>
                </a:ln>
                <a:solidFill>
                  <a:prstClr val="black"/>
                </a:solidFill>
                <a:latin typeface="Calibri"/>
                <a:ea typeface="Arial"/>
                <a:cs typeface="Arial"/>
              </a:rPr>
              <a:t>Mein Name ist {Name}, ich bin {Berufsbezeichnung} bei {Organisation] und ich werde heute mit euch den Workshop durchführen, um euch einige Techniken zum souveränen Navigieren durch das Internet und damit zu einem selbstsicheren Umgang mit Falschinformationen und Fake News beizubringen.  </a:t>
            </a:r>
            <a:endParaRPr lang="de-DE" sz="1200" b="0" i="0" u="none" strike="noStrike" cap="none" spc="0">
              <a:ln>
                <a:noFill/>
              </a:ln>
              <a:solidFill>
                <a:prstClr val="black"/>
              </a:solidFill>
              <a:latin typeface="Calibri"/>
              <a:cs typeface="Arial"/>
            </a:endParaRPr>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In unserem Alltag treffen wir – genau wie in unserem Quiz - oft Entscheidungen über den Wahrheitsgehalt einer Aussage, ohne diese tiefergehend zu prüfen. Dabei hilft uns eine Strategie: Wir beurteilen, ob die Aussage im Einklang mit dem steht, was wir über die Welt wissen. Diese Strategie hat ihre Stärken, wenn wir auf Themen treffen, mit denen wir uns schon sehr gut auskennen, weil wir dann schnell entscheiden können, ob eine Aussage korrekt ist oder nicht. </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Oft aber stoßen wir im Internet auf Behauptungen, zu denen wir bislang nicht viel wissen. In diesen Fällen ist es schwierig, die Korrektheit der Behauptung mit dem eigenen Vorwissen zu beurteilen. Wir benötigen dann weitere Informationen. Im heutigen Workshop erfahrt ihr, welche Informationen das sind und wo ihr diese findet. </a:t>
            </a:r>
            <a:br>
              <a:rPr lang="de-DE" sz="1200" b="0" i="0" u="none" strike="noStrike" cap="none" spc="0">
                <a:ln>
                  <a:noFill/>
                </a:ln>
                <a:solidFill>
                  <a:prstClr val="black"/>
                </a:solidFill>
                <a:latin typeface="Calibri"/>
                <a:ea typeface="Arial"/>
                <a:cs typeface="Arial"/>
              </a:rPr>
            </a:b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cs typeface="Arial"/>
              </a:rPr>
              <a:t>Ihr könnt die Tablets jetzt schließen. </a:t>
            </a:r>
            <a:br>
              <a:rPr lang="de-DE" sz="1200" b="0" i="0" u="none" strike="noStrike" cap="none" spc="0">
                <a:ln>
                  <a:noFill/>
                </a:ln>
                <a:solidFill>
                  <a:prstClr val="black"/>
                </a:solidFill>
                <a:latin typeface="Calibri"/>
                <a:cs typeface="Arial"/>
              </a:rPr>
            </a:br>
            <a:endParaRPr lang="de-DE" sz="1200">
              <a:solidFill>
                <a:schemeClr val="tx1"/>
              </a:solidFill>
              <a:cs typeface="Arial"/>
            </a:endParaRPr>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cs typeface="Arial"/>
              </a:rPr>
              <a:t>Wenn Ihr im Internet unterwegs seid, werdet ihr auf viele Behauptungen treffen, die nicht korrekt sind. Wir nennen diese Informationen Fake News oder zu deutsch: Falschinformationen. Sie verbreiten sich in sozialen Medien besonders schnell (</a:t>
            </a:r>
            <a:r>
              <a:rPr lang="de-DE" sz="1200" b="0" i="0" u="none" strike="noStrike" cap="none" spc="0">
                <a:ln>
                  <a:noFill/>
                </a:ln>
                <a:solidFill>
                  <a:prstClr val="black"/>
                </a:solidFill>
                <a:latin typeface="Calibri"/>
                <a:cs typeface="Arial"/>
              </a:rPr>
              <a:t>Vosoughi</a:t>
            </a:r>
            <a:r>
              <a:rPr lang="de-DE" sz="1200" b="0" i="0" u="none" strike="noStrike" cap="none" spc="0">
                <a:ln>
                  <a:noFill/>
                </a:ln>
                <a:solidFill>
                  <a:prstClr val="black"/>
                </a:solidFill>
                <a:latin typeface="Calibri"/>
                <a:cs typeface="Arial"/>
              </a:rPr>
              <a:t>, Roy &amp; Aral, 2018), weil hier niemand vor Veröffentlichung prüft, ob eine Behauptung wahr ist oder nicht. Zudem teilen Menschen gerne Informationen, die neu sind und andere Menschen schockieren, weil sie emotional aufgeladen sind: Politiker, die angeblich Steuern erhöhen wollen, Menschen, die Straftaten begangen haben oder Prominente, denen etwas peinliches passiert ist.</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1" u="none" strike="noStrike" cap="none" spc="0">
                <a:ln>
                  <a:noFill/>
                </a:ln>
                <a:solidFill>
                  <a:prstClr val="black"/>
                </a:solidFill>
                <a:latin typeface="Calibri"/>
                <a:ea typeface="Arial"/>
                <a:cs typeface="Arial"/>
              </a:rPr>
              <a:t>*KLICK*</a:t>
            </a:r>
            <a:r>
              <a:rPr lang="de-DE" sz="1200" b="0" i="0" u="none" strike="noStrike" cap="none" spc="0">
                <a:ln>
                  <a:noFill/>
                </a:ln>
                <a:solidFill>
                  <a:prstClr val="black"/>
                </a:solidFill>
                <a:latin typeface="Calibri"/>
                <a:ea typeface="Arial"/>
                <a:cs typeface="Arial"/>
              </a:rPr>
              <a:t>: </a:t>
            </a:r>
            <a:br>
              <a:rPr lang="de-DE" sz="1200" b="0" i="0" u="none" strike="noStrike" cap="none" spc="0">
                <a:ln>
                  <a:noFill/>
                </a:ln>
                <a:solidFill>
                  <a:prstClr val="black"/>
                </a:solidFill>
                <a:latin typeface="Calibri"/>
                <a:cs typeface="Arial"/>
              </a:rPr>
            </a:br>
            <a:r>
              <a:rPr lang="de-DE" sz="1200" b="0" i="0" u="none" strike="noStrike" cap="none" spc="0">
                <a:ln>
                  <a:noFill/>
                </a:ln>
                <a:solidFill>
                  <a:prstClr val="black"/>
                </a:solidFill>
                <a:latin typeface="Calibri"/>
                <a:cs typeface="Arial"/>
              </a:rPr>
              <a:t>Eine erste Sorte von Fake News sind vollkommen frei erfundene Inhalte.</a:t>
            </a:r>
            <a:br>
              <a:rPr lang="de-DE" sz="1200" b="0" i="0" u="none" strike="noStrike" cap="none" spc="0">
                <a:ln>
                  <a:noFill/>
                </a:ln>
                <a:solidFill>
                  <a:prstClr val="black"/>
                </a:solidFill>
                <a:latin typeface="Calibri"/>
                <a:cs typeface="Arial"/>
              </a:rPr>
            </a:br>
            <a:br>
              <a:rPr lang="de-DE" sz="1200" b="0" i="0" u="none" strike="noStrike" cap="none" spc="0">
                <a:ln>
                  <a:noFill/>
                </a:ln>
                <a:solidFill>
                  <a:prstClr val="black"/>
                </a:solidFill>
                <a:latin typeface="Calibri"/>
                <a:cs typeface="Arial"/>
              </a:rPr>
            </a:br>
            <a:r>
              <a:rPr lang="de-DE" sz="1200" b="0" i="0" u="none" strike="noStrike" cap="none" spc="0">
                <a:ln>
                  <a:noFill/>
                </a:ln>
                <a:solidFill>
                  <a:prstClr val="black"/>
                </a:solidFill>
                <a:latin typeface="Calibri"/>
                <a:cs typeface="Arial"/>
              </a:rPr>
              <a:t>Gerne werden beispielsweise Informationen über Ereignisse verbreitet, die gar nicht stattgefunden haben. Oder prominenten Personen werden Aussagen in den Mund gelegt, die diese gar nicht gemacht haben. </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cs typeface="Arial"/>
              </a:rPr>
              <a:t>Hier seht ihr ein solches Beispiel mit einem erfundenen Zitat von </a:t>
            </a:r>
            <a:r>
              <a:rPr lang="de-DE" sz="1200" b="0" i="0" u="none" strike="noStrike" cap="none" spc="0">
                <a:ln>
                  <a:noFill/>
                </a:ln>
                <a:solidFill>
                  <a:prstClr val="black"/>
                </a:solidFill>
                <a:latin typeface="Calibri"/>
                <a:cs typeface="Arial"/>
              </a:rPr>
              <a:t>Rezo</a:t>
            </a:r>
            <a:r>
              <a:rPr lang="de-DE" sz="1200" b="0" i="0" u="none" strike="noStrike" cap="none" spc="0">
                <a:ln>
                  <a:noFill/>
                </a:ln>
                <a:solidFill>
                  <a:prstClr val="black"/>
                </a:solidFill>
                <a:latin typeface="Calibri"/>
                <a:cs typeface="Arial"/>
              </a:rPr>
              <a:t>.</a:t>
            </a:r>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cs typeface="Arial"/>
              </a:rPr>
              <a:t>Zitate/Texte gerne vorlesen lassen</a:t>
            </a:r>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cs typeface="Arial"/>
              </a:rPr>
              <a:t>Zunächst die Forderung diskutieren.</a:t>
            </a:r>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cs typeface="Arial"/>
              </a:rPr>
              <a:t>Der Gruppe erläutern, dass es sich dabei um einen Satire-Fake der Titanic handelt und klären, warum jemand eine solche Falschinformationen verbreitet (</a:t>
            </a:r>
            <a:r>
              <a:rPr lang="de-DE" sz="1200" b="0" i="0" u="none" strike="noStrike" cap="none" spc="0">
                <a:ln>
                  <a:noFill/>
                </a:ln>
                <a:solidFill>
                  <a:prstClr val="black"/>
                </a:solidFill>
                <a:latin typeface="Calibri"/>
                <a:cs typeface="Arial"/>
              </a:rPr>
              <a:t>Factchecking</a:t>
            </a:r>
            <a:r>
              <a:rPr lang="de-DE" sz="1200" b="0" i="0" u="none" strike="noStrike" cap="none" spc="0">
                <a:ln>
                  <a:noFill/>
                </a:ln>
                <a:solidFill>
                  <a:prstClr val="black"/>
                </a:solidFill>
                <a:latin typeface="Calibri"/>
                <a:cs typeface="Arial"/>
              </a:rPr>
              <a:t> </a:t>
            </a:r>
            <a:r>
              <a:rPr lang="de-DE" sz="1200" b="0" i="0" u="none" strike="noStrike" cap="none" spc="0">
                <a:ln>
                  <a:noFill/>
                </a:ln>
                <a:solidFill>
                  <a:prstClr val="black"/>
                </a:solidFill>
                <a:latin typeface="Calibri"/>
                <a:cs typeface="Arial"/>
              </a:rPr>
              <a:t>Rezo</a:t>
            </a:r>
            <a:r>
              <a:rPr lang="de-DE" sz="1200" b="0" i="0" u="none" strike="noStrike" cap="none" spc="0">
                <a:ln>
                  <a:noFill/>
                </a:ln>
                <a:solidFill>
                  <a:prstClr val="black"/>
                </a:solidFill>
                <a:latin typeface="Calibri"/>
                <a:cs typeface="Arial"/>
              </a:rPr>
              <a:t>: https://dpa-factchecking.com/germany/210609-99-918848) </a:t>
            </a:r>
            <a:r>
              <a:rPr lang="de-DE" sz="1200" b="0" i="0" u="none" strike="noStrike" cap="none" spc="0">
                <a:ln>
                  <a:noFill/>
                </a:ln>
                <a:solidFill>
                  <a:prstClr val="black"/>
                </a:solidFill>
                <a:latin typeface="Calibri"/>
                <a:cs typeface="Arial"/>
              </a:rPr>
              <a:t> </a:t>
            </a:r>
            <a:r>
              <a:rPr lang="de-DE" sz="1200" b="0" i="1" u="none" strike="noStrike" cap="none" spc="0">
                <a:ln>
                  <a:noFill/>
                </a:ln>
                <a:solidFill>
                  <a:prstClr val="black"/>
                </a:solidFill>
                <a:latin typeface="Calibri"/>
                <a:cs typeface="Arial"/>
              </a:rPr>
              <a:t>in diesem Fall Satire, in anderen Fällen könnte es um Geld, die Beeinflussung von Meinungen oder Aufmerksamkeit gehen.</a:t>
            </a:r>
            <a:endParaRPr lang="de-DE" sz="1200" b="0" i="1"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cs typeface="Arial"/>
              </a:rPr>
              <a:t>Oft werden zudem Bilder oder Videos manipuliert, sodass sie vermeintlich Ereignisse zeigen, die so gar nicht stattgefunden haben. Auf dem Foto seht ihr bspw. das Pflaster von </a:t>
            </a:r>
            <a:r>
              <a:rPr lang="de-DE" sz="1200" b="0" i="0" u="none" strike="noStrike" cap="none" spc="0">
                <a:ln>
                  <a:noFill/>
                </a:ln>
                <a:solidFill>
                  <a:prstClr val="black"/>
                </a:solidFill>
                <a:latin typeface="Calibri"/>
                <a:cs typeface="Arial"/>
              </a:rPr>
              <a:t>Rezos</a:t>
            </a:r>
            <a:r>
              <a:rPr lang="de-DE" sz="1200" b="0" i="0" u="none" strike="noStrike" cap="none" spc="0">
                <a:ln>
                  <a:noFill/>
                </a:ln>
                <a:solidFill>
                  <a:prstClr val="black"/>
                </a:solidFill>
                <a:latin typeface="Calibri"/>
                <a:cs typeface="Arial"/>
              </a:rPr>
              <a:t> Impfung. Auf solche Manipulationen werden wir später im Workshop detaillierter eingehen.</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cs typeface="Arial"/>
              </a:rPr>
              <a:t>Schließlich werden zusätzlich manchmal Internetseiten oder Profile gefälscht, um falsche Informationen zu verbreiten.</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pl-PL" sz="1200" i="1">
                <a:latin typeface="Arial"/>
                <a:cs typeface="Arial"/>
              </a:rPr>
              <a:t>Foto: </a:t>
            </a:r>
            <a:r>
              <a:rPr lang="pl-PL" sz="1200">
                <a:latin typeface="Arial"/>
                <a:cs typeface="Arial"/>
              </a:rPr>
              <a:t>twitter.com/c_w_m_o/status/1402180637608587267 </a:t>
            </a:r>
            <a:endParaRPr lang="pl-PL" sz="2400">
              <a:latin typeface="Arial"/>
              <a:cs typeface="Arial"/>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0" indent="0">
              <a:buNone/>
              <a:defRPr/>
            </a:pPr>
            <a:r>
              <a:rPr lang="de-DE" sz="1200" i="1"/>
              <a:t>Literatur:</a:t>
            </a:r>
            <a:endParaRPr/>
          </a:p>
          <a:p>
            <a:pPr marL="0" marR="0" lvl="0" indent="0" algn="l" defTabSz="914400">
              <a:lnSpc>
                <a:spcPct val="90000"/>
              </a:lnSpc>
              <a:spcBef>
                <a:spcPts val="0"/>
              </a:spcBef>
              <a:spcAft>
                <a:spcPts val="0"/>
              </a:spcAft>
              <a:buClr>
                <a:schemeClr val="tx2"/>
              </a:buClr>
              <a:buSzTx/>
              <a:buFont typeface="Wingdings"/>
              <a:buNone/>
              <a:tabLst>
                <a:tab pos="266700" algn="l"/>
                <a:tab pos="542925" algn="l"/>
                <a:tab pos="809625" algn="l"/>
                <a:tab pos="1076325" algn="l"/>
                <a:tab pos="1343025" algn="l"/>
              </a:tabLst>
              <a:defRPr/>
            </a:pPr>
            <a:r>
              <a:rPr lang="en-US" sz="1200" b="0" i="0" u="none" strike="noStrike">
                <a:latin typeface="Calibri"/>
              </a:rPr>
              <a:t>Vosoughi</a:t>
            </a:r>
            <a:r>
              <a:rPr lang="en-US" sz="1200" b="0" i="0" u="none" strike="noStrike">
                <a:latin typeface="Calibri"/>
              </a:rPr>
              <a:t>, S., Roy, D., Aral, S. (2018). The spread of true and false news online. </a:t>
            </a:r>
            <a:r>
              <a:rPr lang="en-US" sz="1200" b="0" i="1" u="none" strike="noStrike">
                <a:latin typeface="Calibri"/>
              </a:rPr>
              <a:t>Science, </a:t>
            </a:r>
            <a:r>
              <a:rPr lang="en-US" sz="1200" b="0" i="0" u="none" strike="noStrike">
                <a:latin typeface="Calibri"/>
              </a:rPr>
              <a:t>359, 1146–1151. DOI: 10.1126/science.aap9559.</a:t>
            </a:r>
            <a:endParaRPr/>
          </a:p>
          <a:p>
            <a:pPr marL="0" marR="0" lvl="0" indent="0" algn="l" defTabSz="914400">
              <a:lnSpc>
                <a:spcPct val="90000"/>
              </a:lnSpc>
              <a:spcBef>
                <a:spcPts val="0"/>
              </a:spcBef>
              <a:spcAft>
                <a:spcPts val="0"/>
              </a:spcAft>
              <a:buClr>
                <a:schemeClr val="tx2"/>
              </a:buClr>
              <a:buSzTx/>
              <a:buFont typeface="Wingdings"/>
              <a:buNone/>
              <a:tabLst>
                <a:tab pos="266700" algn="l"/>
                <a:tab pos="542925" algn="l"/>
                <a:tab pos="809625" algn="l"/>
                <a:tab pos="1076325" algn="l"/>
                <a:tab pos="1343025" algn="l"/>
              </a:tabLst>
              <a:defRPr/>
            </a:pPr>
            <a:endParaRPr lang="en-US" sz="1200" b="0" i="0" u="none" strike="noStrike">
              <a:latin typeface="Calibri"/>
            </a:endParaRPr>
          </a:p>
          <a:p>
            <a:pPr marL="0" indent="0">
              <a:buNone/>
              <a:defRPr/>
            </a:pPr>
            <a:endParaRPr lang="de-DE" sz="1200"/>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Während sich die Verbreitung frei erfundener Inhalte mitunter recht aufwändig gestalten kann, weil bspw. ein Bild bearbeitet oder ein Video gefälscht werden muss, sind Falschinformationen, die auf einem falschen Zusammenhang basieren, noch einfacher produziert. Hierfür werden Bilder oder Zitate in irreführender Weise aus dem Zusammenhang gerissen. Im vorliegenden Beispiel geschah dies mit einer Episode der berühmten Serie „Die Simpsons“. Den Machern der Serie sagt man nach, dass sie schon oft Ereignisse aus der Zukunft vorhergesagt haben - so auch den Ausbruch der Corona-Pandemie. Tatsächlich gab es in den 90er-Jahren eine Episode, in der Homer Simpson sich mit einem aus Asien stammenden, hochansteckenden Virus infiziert. Befürworter der These, dass das neuartige Coronavirus aus chinesischen Laboren stammt, nutzten die Simpsons-Folge als vermeintliche prominente Unterstützung ihrer Argumentation. Die Macher der Simpsons verwehren sich allerdings gegen diese Interpretation. </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1" u="none" strike="noStrike" cap="none" spc="0">
                <a:ln>
                  <a:noFill/>
                </a:ln>
                <a:solidFill>
                  <a:prstClr val="black"/>
                </a:solidFill>
                <a:latin typeface="Calibri"/>
                <a:ea typeface="Arial"/>
                <a:cs typeface="Arial"/>
              </a:rPr>
              <a:t>Erläuterungen zum Post:</a:t>
            </a:r>
            <a:endParaRPr/>
          </a:p>
          <a:p>
            <a:pPr marL="0" marR="0" lvl="0" indent="0" algn="l" defTabSz="914400">
              <a:lnSpc>
                <a:spcPct val="100000"/>
              </a:lnSpc>
              <a:spcBef>
                <a:spcPts val="0"/>
              </a:spcBef>
              <a:spcAft>
                <a:spcPts val="0"/>
              </a:spcAft>
              <a:buClrTx/>
              <a:buSzTx/>
              <a:buFontTx/>
              <a:buNone/>
              <a:defRPr/>
            </a:pPr>
            <a:r>
              <a:rPr lang="de-DE" sz="1200" b="0" i="1" u="none" strike="noStrike" cap="none" spc="0">
                <a:ln>
                  <a:noFill/>
                </a:ln>
                <a:solidFill>
                  <a:prstClr val="black"/>
                </a:solidFill>
                <a:latin typeface="Calibri"/>
                <a:ea typeface="+mn-ea"/>
                <a:cs typeface="Arial"/>
              </a:rPr>
              <a:t>https://www.mimikama.at/aktuelles/simpsons-coronavirus/ </a:t>
            </a:r>
            <a:endParaRPr/>
          </a:p>
          <a:p>
            <a:pPr marL="0" marR="0" lvl="0" indent="0" algn="l" defTabSz="914400">
              <a:lnSpc>
                <a:spcPct val="100000"/>
              </a:lnSpc>
              <a:spcBef>
                <a:spcPts val="0"/>
              </a:spcBef>
              <a:spcAft>
                <a:spcPts val="0"/>
              </a:spcAft>
              <a:buClrTx/>
              <a:buSzTx/>
              <a:buFontTx/>
              <a:buNone/>
              <a:defRPr/>
            </a:pPr>
            <a:r>
              <a:rPr lang="de-DE" sz="1200" b="0" i="1" u="none" strike="noStrike" cap="none" spc="0">
                <a:ln>
                  <a:noFill/>
                </a:ln>
                <a:solidFill>
                  <a:prstClr val="black"/>
                </a:solidFill>
                <a:latin typeface="Calibri"/>
                <a:cs typeface="Arial"/>
              </a:rPr>
              <a:t>https://twitter.com/PizzaUndSo/status/1222214679642157056</a:t>
            </a:r>
            <a:endParaRPr/>
          </a:p>
          <a:p>
            <a:pPr marL="0" indent="0">
              <a:buNone/>
              <a:defRPr/>
            </a:pPr>
            <a:endParaRPr lang="de-DE" sz="1200" i="1"/>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cs typeface="Arial"/>
              </a:rPr>
              <a:t>Manchmal werden auch einfach unbelegte Behauptungen in die Welt gesetzt. Im Internet findet man bspw. manchmal die falsche Aussage, dass es „keine Nachweise für einen menschengemachten Klimawandel“ gebe oder dass alle Jugendlichen heutzutage handysüchtig seien. Für solche Aussagen lassen sich faktisch keine Belege finden und oft machen sich die Verbreiter solcher Aussagen auch gar nicht erst die Mühe, Belege zu liefern. Beim menschengemachten Klimawandel beispielsweise zeigt die Forschung das genaue Gegenteil: Hier gibt es einen breite Übereinstimmung unter den aktiv zu diesem Thema forschenden Personen, dass der Klimawandel, den wir gerade erleben, menschengemacht ist.  </a:t>
            </a:r>
            <a:endParaRPr/>
          </a:p>
          <a:p>
            <a:pPr marL="0" marR="0" lvl="0" indent="0" algn="l" defTabSz="914400">
              <a:lnSpc>
                <a:spcPct val="100000"/>
              </a:lnSpc>
              <a:spcBef>
                <a:spcPts val="0"/>
              </a:spcBef>
              <a:spcAft>
                <a:spcPts val="0"/>
              </a:spcAft>
              <a:buClrTx/>
              <a:buSzTx/>
              <a:buFontTx/>
              <a:buNone/>
              <a:defRPr/>
            </a:pPr>
            <a:endParaRPr lang="de-DE" sz="1200" i="0"/>
          </a:p>
          <a:p>
            <a:pPr marL="0" marR="0" lvl="0" indent="0" algn="l" defTabSz="914400">
              <a:lnSpc>
                <a:spcPct val="100000"/>
              </a:lnSpc>
              <a:spcBef>
                <a:spcPts val="0"/>
              </a:spcBef>
              <a:spcAft>
                <a:spcPts val="0"/>
              </a:spcAft>
              <a:buClrTx/>
              <a:buSzTx/>
              <a:buFontTx/>
              <a:buNone/>
              <a:defRPr/>
            </a:pPr>
            <a:r>
              <a:rPr lang="de-DE" sz="1200" i="1"/>
              <a:t>Literatur:</a:t>
            </a:r>
            <a:endParaRPr/>
          </a:p>
          <a:p>
            <a:pPr marL="0" marR="0" lvl="0" indent="0" algn="l" defTabSz="914400">
              <a:lnSpc>
                <a:spcPct val="90000"/>
              </a:lnSpc>
              <a:spcBef>
                <a:spcPts val="0"/>
              </a:spcBef>
              <a:spcAft>
                <a:spcPts val="0"/>
              </a:spcAft>
              <a:buClr>
                <a:schemeClr val="tx2"/>
              </a:buClr>
              <a:buSzTx/>
              <a:buFont typeface="Wingdings"/>
              <a:buNone/>
              <a:tabLst>
                <a:tab pos="266700" algn="l"/>
                <a:tab pos="542925" algn="l"/>
                <a:tab pos="809625" algn="l"/>
                <a:tab pos="1076325" algn="l"/>
                <a:tab pos="1343025" algn="l"/>
              </a:tabLst>
              <a:defRPr/>
            </a:pPr>
            <a:r>
              <a:rPr lang="de-DE" sz="1200"/>
              <a:t>Deutsches Klima-Konsortium, Deutsche Meteorologische Gesellschaft, Deutscher Wetterdienst, Extremwetterkongress Hamburg, Helmholtz-Initiative, klimafakten.de: </a:t>
            </a:r>
            <a:r>
              <a:rPr lang="de-DE" sz="1200" i="1"/>
              <a:t>Was wir heute übers Klima wissen. Basisfakten zum Klimawandel, die in der Wissenschaft unumstritten sind</a:t>
            </a:r>
            <a:r>
              <a:rPr lang="de-DE" sz="1200"/>
              <a:t> (Juni 2021), </a:t>
            </a:r>
            <a:r>
              <a:rPr lang="de-DE" sz="1200" i="1"/>
              <a:t>https://www.dwd.de/DE/klimaumwelt/aktuelle_meldungen/210609/basisfakten-zum-klimawandel_dkk.html</a:t>
            </a:r>
            <a:r>
              <a:rPr lang="de-DE" sz="1200"/>
              <a:t>. </a:t>
            </a:r>
            <a:endParaRPr/>
          </a:p>
          <a:p>
            <a:pPr marL="0" indent="0">
              <a:buNone/>
              <a:defRPr/>
            </a:pPr>
            <a:endParaRPr lang="de-DE" sz="1200"/>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marR="0" lvl="0" indent="0" algn="l" defTabSz="914400">
              <a:lnSpc>
                <a:spcPct val="100000"/>
              </a:lnSpc>
              <a:spcBef>
                <a:spcPts val="0"/>
              </a:spcBef>
              <a:spcAft>
                <a:spcPts val="0"/>
              </a:spcAft>
              <a:buClrTx/>
              <a:buSzTx/>
              <a:buFont typeface="Arial"/>
              <a:buNone/>
              <a:defRPr/>
            </a:pPr>
            <a:r>
              <a:rPr lang="de-DE" sz="1200" b="0" i="0" u="none" strike="noStrike" cap="none" spc="0">
                <a:ln>
                  <a:noFill/>
                </a:ln>
                <a:solidFill>
                  <a:prstClr val="black"/>
                </a:solidFill>
                <a:latin typeface="Calibri"/>
                <a:cs typeface="Arial"/>
              </a:rPr>
              <a:t>Dies sind drei Arten von bewusst verbreiteten Falschinformationen, denen wir häufig im Internet begegnen und die auch professionelle </a:t>
            </a:r>
            <a:r>
              <a:rPr lang="de-DE" sz="1200" b="0" i="0" u="none" strike="noStrike" cap="none" spc="0">
                <a:ln>
                  <a:noFill/>
                </a:ln>
                <a:solidFill>
                  <a:prstClr val="black"/>
                </a:solidFill>
                <a:latin typeface="Calibri"/>
                <a:cs typeface="Arial"/>
              </a:rPr>
              <a:t>Faktenchecker</a:t>
            </a:r>
            <a:r>
              <a:rPr lang="de-DE" sz="1200" b="0" i="0" u="none" strike="noStrike" cap="none" spc="0">
                <a:ln>
                  <a:noFill/>
                </a:ln>
                <a:solidFill>
                  <a:prstClr val="black"/>
                </a:solidFill>
                <a:latin typeface="Calibri"/>
                <a:cs typeface="Arial"/>
              </a:rPr>
              <a:t> immer wieder finden.</a:t>
            </a:r>
            <a:br>
              <a:rPr lang="de-DE" sz="1200" b="0" i="0" u="none" strike="noStrike" cap="none" spc="0">
                <a:ln>
                  <a:noFill/>
                </a:ln>
                <a:solidFill>
                  <a:prstClr val="black"/>
                </a:solidFill>
                <a:latin typeface="Calibri"/>
                <a:cs typeface="Arial"/>
              </a:rPr>
            </a:br>
            <a:br>
              <a:rPr lang="de-DE" sz="1200" b="0" i="0" u="none" strike="noStrike" cap="none" spc="0">
                <a:ln>
                  <a:noFill/>
                </a:ln>
                <a:solidFill>
                  <a:prstClr val="black"/>
                </a:solidFill>
                <a:latin typeface="Calibri"/>
                <a:cs typeface="Arial"/>
              </a:rPr>
            </a:br>
            <a:r>
              <a:rPr lang="de-DE" sz="1200" b="0" i="0" u="none" strike="noStrike" cap="none" spc="0">
                <a:ln>
                  <a:noFill/>
                </a:ln>
                <a:solidFill>
                  <a:prstClr val="black"/>
                </a:solidFill>
                <a:latin typeface="Calibri"/>
                <a:cs typeface="Arial"/>
              </a:rPr>
              <a:t>Das Ziel dieses Workshops ist es, euch Strategien zu vermitteln, mit deren Hilfe ihr Falschinformationen als solche erkennt und nicht auf sie hereinfallt. </a:t>
            </a:r>
            <a:endParaRPr/>
          </a:p>
          <a:p>
            <a:pPr marL="0" marR="0" lvl="0" indent="0" algn="l" defTabSz="914400">
              <a:lnSpc>
                <a:spcPct val="100000"/>
              </a:lnSpc>
              <a:spcBef>
                <a:spcPts val="0"/>
              </a:spcBef>
              <a:spcAft>
                <a:spcPts val="0"/>
              </a:spcAft>
              <a:buClrTx/>
              <a:buSzTx/>
              <a:buFont typeface="Arial"/>
              <a:buNone/>
              <a:defRPr/>
            </a:pPr>
            <a:endParaRPr lang="de-DE" sz="1200" b="0" i="0" u="none" strike="noStrike" cap="none" spc="0">
              <a:ln>
                <a:noFill/>
              </a:ln>
              <a:solidFill>
                <a:prstClr val="black"/>
              </a:solidFill>
              <a:latin typeface="Calibri"/>
              <a:cs typeface="Arial"/>
            </a:endParaRPr>
          </a:p>
          <a:p>
            <a:pPr marL="0" indent="0">
              <a:buNone/>
              <a:defRPr/>
            </a:pPr>
            <a:endParaRPr lang="de-DE" sz="1200"/>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marR="0" lvl="0" indent="0" algn="l" defTabSz="914400">
              <a:lnSpc>
                <a:spcPct val="100000"/>
              </a:lnSpc>
              <a:spcBef>
                <a:spcPts val="0"/>
              </a:spcBef>
              <a:spcAft>
                <a:spcPts val="0"/>
              </a:spcAft>
              <a:buClrTx/>
              <a:buSzTx/>
              <a:buFontTx/>
              <a:buNone/>
              <a:defRPr/>
            </a:pPr>
            <a:r>
              <a:rPr lang="de-DE" sz="1200" b="0" i="1" u="none" strike="noStrike" cap="none" spc="0">
                <a:ln>
                  <a:noFill/>
                </a:ln>
                <a:solidFill>
                  <a:prstClr val="black"/>
                </a:solidFill>
                <a:latin typeface="Calibri"/>
                <a:cs typeface="Arial"/>
              </a:rPr>
              <a:t>Arbeitsblatt I wird benötigt</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Um diese Strategien kennenzulernen, starten wir mit einer weiteren Übung. Ihr erhaltet gleich ein Arbeitsblatt mit einem Beitrag zum Thema „Neuro-Enhancement“. Dabei geht es um Substanzen, mit denen wir die Leistungsfähigkeit unseres Gehirns für eine begrenzte Zeit steigern können. </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Bitte lest euch den Text aufmerksam durch und notiert die wichtigsten Aussagen. Wir werden die Aussagen im Anschluss in der Gruppe zusammenfassen. Ihr habt 3 Minuten Zeit.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ea typeface="Arial"/>
              <a:cs typeface="Arial"/>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ea typeface="Arial"/>
                <a:cs typeface="Arial"/>
              </a:rPr>
              <a:t>Arbeitsblätter austeilen, je eine Version für eine Gruppenhälfte (die Jugendliche sollen zunächst nicht realisieren, dass es zwei Versionen gibt!)  </a:t>
            </a:r>
            <a:endParaRPr lang="de-DE" sz="1200" b="0" i="0" u="none" strike="noStrike" cap="none" spc="0">
              <a:ln>
                <a:noFill/>
              </a:ln>
              <a:solidFill>
                <a:prstClr val="black"/>
              </a:solidFill>
              <a:latin typeface="Calibri"/>
              <a:ea typeface="Arial"/>
              <a:cs typeface="Arial"/>
            </a:endParaRPr>
          </a:p>
          <a:p>
            <a:pPr marL="0" indent="0">
              <a:buNone/>
              <a:defRPr/>
            </a:pPr>
            <a:endParaRPr lang="de-DE" sz="1200">
              <a:solidFill>
                <a:schemeClr val="tx1"/>
              </a:solidFill>
              <a:ea typeface="Arial"/>
              <a:cs typeface="Arial"/>
            </a:endParaRPr>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ea typeface="Arial"/>
                <a:cs typeface="Arial"/>
              </a:rPr>
              <a:t>Leere Folie für die Eingangsfrage: </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Ihr habt den Text nun gelesen. Meine Frage an euch: </a:t>
            </a:r>
            <a:r>
              <a:rPr lang="de-DE" sz="1200" b="1" i="1" u="none" strike="noStrike" cap="none" spc="0">
                <a:ln>
                  <a:noFill/>
                </a:ln>
                <a:solidFill>
                  <a:prstClr val="black"/>
                </a:solidFill>
                <a:latin typeface="Calibri"/>
                <a:ea typeface="Arial"/>
                <a:cs typeface="Arial"/>
              </a:rPr>
              <a:t>Welche Position vertritt der Text zur Einnahme von Substanzen, die die geistige Leistungsfähigkeit steigern? </a:t>
            </a: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ea typeface="Arial"/>
                <a:cs typeface="Arial"/>
              </a:rPr>
              <a:t>Sobald ein Jugendlicher die Frage beantwortet, werden diejenigen, die den widersprechenden Text gelesen reagieren und zum Ausdruck bringen, dass sie nicht zustimmen. Die Moderation hakt nach und bittet, einen Jugendlichen, zu formulieren, warum er/sie nicht einverstanden ist und was eine angemessenere Formulierung wäre. </a:t>
            </a:r>
            <a:endParaRPr lang="de-DE" sz="1200" b="0" i="0" u="none" strike="noStrike" cap="none" spc="0">
              <a:ln>
                <a:noFill/>
              </a:ln>
              <a:solidFill>
                <a:prstClr val="black"/>
              </a:solidFill>
              <a:latin typeface="Calibri"/>
              <a:ea typeface="Arial"/>
              <a:cs typeface="Arial"/>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ea typeface="Arial"/>
                <a:cs typeface="Arial"/>
              </a:rPr>
              <a:t>Anschließend löst die Moderation auf und präsentiert beide Texte in der PP-Präsentation nebeneinander.</a:t>
            </a: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1"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1" i="0" u="none" strike="noStrike" cap="none" spc="0">
                <a:ln>
                  <a:noFill/>
                </a:ln>
                <a:solidFill>
                  <a:prstClr val="black"/>
                </a:solidFill>
                <a:latin typeface="Calibri"/>
                <a:ea typeface="Arial"/>
                <a:cs typeface="Arial"/>
              </a:rPr>
              <a:t>Mögliche Moderation:</a:t>
            </a:r>
            <a:r>
              <a:rPr lang="de-DE" sz="1200" b="0" i="0" u="none" strike="noStrike" cap="none" spc="0">
                <a:ln>
                  <a:noFill/>
                </a:ln>
                <a:solidFill>
                  <a:prstClr val="black"/>
                </a:solidFill>
                <a:latin typeface="Calibri"/>
                <a:ea typeface="Arial"/>
                <a:cs typeface="Arial"/>
              </a:rPr>
              <a:t> „Ich merke, dass ihr euch nicht einig seid. Das liegt daran, dass ihr – ohne dass ihr es wusstet - zwei verschiedene Texte bekommen habt. Diese widersprechen sich gegenseitig: </a:t>
            </a:r>
            <a:br>
              <a:rPr lang="de-DE" sz="1200" b="0" i="0" u="none" strike="noStrike" cap="none" spc="0">
                <a:ln>
                  <a:noFill/>
                </a:ln>
                <a:solidFill>
                  <a:prstClr val="black"/>
                </a:solidFill>
                <a:latin typeface="Calibri"/>
                <a:ea typeface="Arial"/>
                <a:cs typeface="Arial"/>
              </a:rPr>
            </a:br>
            <a:r>
              <a:rPr lang="de-DE" sz="1200" b="0" i="1" u="none" strike="noStrike" cap="none" spc="0">
                <a:ln>
                  <a:noFill/>
                </a:ln>
                <a:solidFill>
                  <a:prstClr val="black"/>
                </a:solidFill>
                <a:latin typeface="Calibri"/>
                <a:ea typeface="+mn-ea"/>
                <a:cs typeface="Arial"/>
              </a:rPr>
              <a:t>*KLICK* </a:t>
            </a:r>
            <a:br>
              <a:rPr lang="de-DE" sz="1200" b="0" i="1" u="none" strike="noStrike" cap="none" spc="0">
                <a:ln>
                  <a:noFill/>
                </a:ln>
                <a:solidFill>
                  <a:prstClr val="black"/>
                </a:solidFill>
                <a:latin typeface="Calibri"/>
                <a:ea typeface="+mn-ea"/>
                <a:cs typeface="Arial"/>
              </a:rPr>
            </a:br>
            <a:r>
              <a:rPr lang="de-DE" sz="1200" b="0" i="0" u="none" strike="noStrike" cap="none" spc="0">
                <a:ln>
                  <a:noFill/>
                </a:ln>
                <a:solidFill>
                  <a:prstClr val="black"/>
                </a:solidFill>
                <a:latin typeface="Calibri"/>
                <a:ea typeface="Arial"/>
                <a:cs typeface="Arial"/>
              </a:rPr>
              <a:t>Ein Text behauptet, </a:t>
            </a:r>
            <a:r>
              <a:rPr lang="de-DE" sz="1200" b="0" i="0" u="none" strike="noStrike" cap="none" spc="0">
                <a:ln>
                  <a:noFill/>
                </a:ln>
                <a:solidFill>
                  <a:prstClr val="black"/>
                </a:solidFill>
                <a:latin typeface="Calibri"/>
                <a:cs typeface="Arial"/>
              </a:rPr>
              <a:t>Neuro-Enhancement</a:t>
            </a:r>
            <a:r>
              <a:rPr lang="de-DE" sz="1200" b="0" i="0" u="none" strike="noStrike" cap="none" spc="0">
                <a:ln>
                  <a:noFill/>
                </a:ln>
                <a:solidFill>
                  <a:prstClr val="black"/>
                </a:solidFill>
                <a:latin typeface="Calibri"/>
                <a:ea typeface="Arial"/>
                <a:cs typeface="Arial"/>
              </a:rPr>
              <a:t> sei ungefährlich, der andere Text sagt, es sei gefährlich. Solche Widersprüche finden wir bei wissenschaftlichen Themen immer wieder. </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Lest jetzt bitte kurz den Text, den ihr bisher nicht kanntet.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1" i="1" u="none" strike="noStrike" cap="none" spc="0">
                <a:ln>
                  <a:noFill/>
                </a:ln>
                <a:solidFill>
                  <a:prstClr val="black"/>
                </a:solidFill>
                <a:latin typeface="Calibri"/>
                <a:ea typeface="Arial"/>
                <a:cs typeface="Arial"/>
              </a:rPr>
              <a:t>Wie könnten wir herausfinden, welche der im Widerspruch stehenden Behauptungen zum Neuro-Enhancement eher korrekt ist?</a:t>
            </a: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1"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ea typeface="Arial"/>
              <a:cs typeface="Arial"/>
            </a:endParaRPr>
          </a:p>
          <a:p>
            <a:pPr marL="228600" marR="0" lvl="0" indent="-22860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ea typeface="Arial"/>
                <a:cs typeface="Arial"/>
              </a:rPr>
              <a:t>Es werden Einschätzungen der Jugendlichen gesammelt</a:t>
            </a:r>
            <a:endParaRPr/>
          </a:p>
          <a:p>
            <a:pPr marL="228600" marR="0" lvl="0" indent="-22860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ea typeface="Arial"/>
                <a:cs typeface="Arial"/>
              </a:rPr>
              <a:t>Sobald jemand die Quelle (o.ä.) erwähnt, werden diese Informationen per Animation hinzugeschaltet</a:t>
            </a:r>
            <a:br>
              <a:rPr lang="de-DE" sz="1200" b="0" i="1" u="none" strike="noStrike" cap="none" spc="0">
                <a:ln>
                  <a:noFill/>
                </a:ln>
                <a:solidFill>
                  <a:prstClr val="black"/>
                </a:solidFill>
                <a:latin typeface="Calibri"/>
                <a:ea typeface="Arial"/>
                <a:cs typeface="Arial"/>
              </a:rPr>
            </a:br>
            <a:br>
              <a:rPr lang="de-DE" sz="1200" b="0" i="1" u="none" strike="noStrike" cap="none" spc="0">
                <a:ln>
                  <a:noFill/>
                </a:ln>
                <a:solidFill>
                  <a:prstClr val="black"/>
                </a:solidFill>
                <a:latin typeface="Calibri"/>
                <a:ea typeface="Arial"/>
                <a:cs typeface="Arial"/>
              </a:rPr>
            </a:br>
            <a:r>
              <a:rPr lang="de-DE" sz="1200" b="0" i="1" u="none" strike="noStrike" cap="none" spc="0">
                <a:ln>
                  <a:noFill/>
                </a:ln>
                <a:solidFill>
                  <a:prstClr val="black"/>
                </a:solidFill>
                <a:latin typeface="Calibri"/>
                <a:ea typeface="Arial"/>
                <a:cs typeface="Arial"/>
              </a:rPr>
              <a:t>*KLICK*</a:t>
            </a: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Wir können die Aussagen besser einschätzen, wenn wir wissen, wer sie veröffentlicht hat und mit welcher Absicht dies erfolgte. </a:t>
            </a:r>
            <a:br>
              <a:rPr lang="de-DE" sz="1200" b="0" i="0" u="none" strike="noStrike" cap="none" spc="0">
                <a:ln>
                  <a:noFill/>
                </a:ln>
                <a:solidFill>
                  <a:prstClr val="black"/>
                </a:solidFill>
                <a:latin typeface="Calibri"/>
                <a:ea typeface="Arial"/>
                <a:cs typeface="Arial"/>
              </a:rPr>
            </a:br>
            <a:br>
              <a:rPr lang="de-DE" sz="1200" b="0" i="0" u="none" strike="noStrike" cap="none" spc="0">
                <a:ln>
                  <a:noFill/>
                </a:ln>
                <a:solidFill>
                  <a:prstClr val="black"/>
                </a:solidFill>
                <a:latin typeface="Calibri"/>
                <a:ea typeface="Arial"/>
                <a:cs typeface="Arial"/>
              </a:rPr>
            </a:br>
            <a:r>
              <a:rPr lang="de-DE" sz="1200" b="0" i="0" u="none" strike="noStrike" cap="none" spc="0">
                <a:ln>
                  <a:noFill/>
                </a:ln>
                <a:solidFill>
                  <a:prstClr val="black"/>
                </a:solidFill>
                <a:latin typeface="Calibri"/>
                <a:ea typeface="Arial"/>
                <a:cs typeface="Arial"/>
              </a:rPr>
              <a:t> Begriffe aus den Quellenbeschreibungen erklären</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1" i="0" u="none" strike="noStrike" cap="none" spc="0">
                <a:ln>
                  <a:noFill/>
                </a:ln>
                <a:solidFill>
                  <a:prstClr val="black"/>
                </a:solidFill>
                <a:latin typeface="Calibri"/>
                <a:ea typeface="Arial"/>
                <a:cs typeface="Arial"/>
              </a:rPr>
              <a:t>Was denkt ihr jetzt: Welche Aussage ist eher korrekt?</a:t>
            </a: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1" u="none" strike="noStrike" cap="none" spc="0">
                <a:ln>
                  <a:noFill/>
                </a:ln>
                <a:solidFill>
                  <a:prstClr val="black"/>
                </a:solidFill>
                <a:latin typeface="Calibri"/>
                <a:ea typeface="Arial"/>
                <a:cs typeface="Arial"/>
              </a:rPr>
              <a:t>Nachhaken:</a:t>
            </a:r>
            <a:r>
              <a:rPr lang="de-DE" sz="1200" b="0" i="0" u="none" strike="noStrike" cap="none" spc="0">
                <a:ln>
                  <a:noFill/>
                </a:ln>
                <a:solidFill>
                  <a:prstClr val="black"/>
                </a:solidFill>
                <a:latin typeface="Calibri"/>
                <a:ea typeface="Arial"/>
                <a:cs typeface="Arial"/>
              </a:rPr>
              <a:t> </a:t>
            </a:r>
            <a:r>
              <a:rPr lang="de-DE" sz="1200" b="1" i="0" u="none" strike="noStrike" cap="none" spc="0">
                <a:ln>
                  <a:noFill/>
                </a:ln>
                <a:solidFill>
                  <a:prstClr val="black"/>
                </a:solidFill>
                <a:latin typeface="Calibri"/>
                <a:ea typeface="Arial"/>
                <a:cs typeface="Arial"/>
              </a:rPr>
              <a:t>Wie hat sich Euer Urteil verändert und warum?</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Eventuell nachhaken: Max Hoffmann arbeitet offenbar für eine Firma, die Lernpillen produziert. Er müsste sich doch exzellent mit dem Thema auskennen, oder?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ea typeface="Arial"/>
                <a:cs typeface="Arial"/>
              </a:rPr>
              <a:t>Jugendliche weisen auf Merkmale hin, auf deren Grundlage sie die Quellen einschätzen (Titel, Organisation und Internetseiten). </a:t>
            </a:r>
            <a:endParaRPr lang="de-DE" sz="1200" b="0" i="0" u="none" strike="noStrike" cap="none" spc="0">
              <a:ln>
                <a:noFill/>
              </a:ln>
              <a:solidFill>
                <a:prstClr val="black"/>
              </a:solidFill>
              <a:latin typeface="Calibri"/>
              <a:cs typeface="Arial"/>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ea typeface="Arial"/>
                <a:cs typeface="Arial"/>
              </a:rPr>
              <a:t>Jugendliche werden an die beiden vertrauensrelevanten Dimensionen Können (Kompetenz) und Wollen (Benevolenz, </a:t>
            </a:r>
            <a:r>
              <a:rPr lang="de-DE" sz="1200" b="0" i="1" u="none" strike="noStrike" cap="none" spc="0">
                <a:ln>
                  <a:noFill/>
                </a:ln>
                <a:solidFill>
                  <a:prstClr val="black"/>
                </a:solidFill>
                <a:latin typeface="Calibri"/>
                <a:ea typeface="Arial"/>
                <a:cs typeface="Arial"/>
              </a:rPr>
              <a:t>dt</a:t>
            </a:r>
            <a:r>
              <a:rPr lang="de-DE" sz="1200" b="0" i="1" u="none" strike="noStrike" cap="none" spc="0">
                <a:ln>
                  <a:noFill/>
                </a:ln>
                <a:solidFill>
                  <a:prstClr val="black"/>
                </a:solidFill>
                <a:latin typeface="Calibri"/>
                <a:ea typeface="Arial"/>
                <a:cs typeface="Arial"/>
              </a:rPr>
              <a:t>: Wohlwollen) herangeführt</a:t>
            </a:r>
            <a:endParaRPr lang="de-DE" sz="1200" b="0" i="0" u="none" strike="noStrike" cap="none" spc="0">
              <a:ln>
                <a:noFill/>
              </a:ln>
              <a:solidFill>
                <a:prstClr val="black"/>
              </a:solidFill>
              <a:latin typeface="Calibri"/>
              <a:cs typeface="Arial"/>
            </a:endParaRPr>
          </a:p>
          <a:p>
            <a:pPr marL="0" indent="0">
              <a:buNone/>
              <a:defRPr/>
            </a:pPr>
            <a:endParaRPr lang="de-DE" sz="1000"/>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Die von euch identifizierten Punkte decken sich mit denen, die auch in der Forschung als wesentliche Merkmale von vertrauenswürdigen Quellen genannt werden (Mayer, Davis &amp; </a:t>
            </a:r>
            <a:r>
              <a:rPr lang="de-DE" sz="1200" b="0" i="0" u="none" strike="noStrike" cap="none" spc="0">
                <a:ln>
                  <a:noFill/>
                </a:ln>
                <a:solidFill>
                  <a:prstClr val="black"/>
                </a:solidFill>
                <a:latin typeface="Calibri"/>
                <a:ea typeface="Arial"/>
                <a:cs typeface="Arial"/>
              </a:rPr>
              <a:t>Schoorman</a:t>
            </a:r>
            <a:r>
              <a:rPr lang="de-DE" sz="1200" b="0" i="0" u="none" strike="noStrike" cap="none" spc="0">
                <a:ln>
                  <a:noFill/>
                </a:ln>
                <a:solidFill>
                  <a:prstClr val="black"/>
                </a:solidFill>
                <a:latin typeface="Calibri"/>
                <a:ea typeface="Arial"/>
                <a:cs typeface="Arial"/>
              </a:rPr>
              <a:t>, 1995). Hier stehen für uns vor allem zwei Merkmale im Fokus:</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Zum einen geht es um das Können </a:t>
            </a:r>
            <a:endParaRPr/>
          </a:p>
          <a:p>
            <a:pPr marL="0" marR="0" lvl="0" indent="0" algn="l" defTabSz="914400">
              <a:lnSpc>
                <a:spcPct val="100000"/>
              </a:lnSpc>
              <a:spcBef>
                <a:spcPts val="0"/>
              </a:spcBef>
              <a:spcAft>
                <a:spcPts val="0"/>
              </a:spcAft>
              <a:buClrTx/>
              <a:buSzTx/>
              <a:buFontTx/>
              <a:buNone/>
              <a:defRPr/>
            </a:pPr>
            <a:r>
              <a:rPr lang="de-DE" sz="1200" b="0" i="1" u="none" strike="noStrike" cap="none" spc="0">
                <a:ln>
                  <a:noFill/>
                </a:ln>
                <a:solidFill>
                  <a:prstClr val="black"/>
                </a:solidFill>
                <a:latin typeface="Calibri"/>
                <a:ea typeface="Arial"/>
                <a:cs typeface="Arial"/>
              </a:rPr>
              <a:t>*KLICK*</a:t>
            </a:r>
            <a:r>
              <a:rPr lang="de-DE" sz="1200" b="0" i="0" u="none" strike="noStrike" cap="none" spc="0">
                <a:ln>
                  <a:noFill/>
                </a:ln>
                <a:solidFill>
                  <a:prstClr val="black"/>
                </a:solidFill>
                <a:latin typeface="Calibri"/>
                <a:ea typeface="Arial"/>
                <a:cs typeface="Arial"/>
              </a:rPr>
              <a:t>: Kann die Quelle mir überhaupt korrekte Informationen zur Verfügung stellen? </a:t>
            </a:r>
            <a:endParaRPr/>
          </a:p>
          <a:p>
            <a:pPr marL="0" marR="0" lvl="0" indent="0" algn="l" defTabSz="914400">
              <a:lnSpc>
                <a:spcPct val="100000"/>
              </a:lnSpc>
              <a:spcBef>
                <a:spcPts val="0"/>
              </a:spcBef>
              <a:spcAft>
                <a:spcPts val="0"/>
              </a:spcAft>
              <a:buClrTx/>
              <a:buSzTx/>
              <a:buFontTx/>
              <a:buNone/>
              <a:defRPr/>
            </a:pPr>
            <a:r>
              <a:rPr lang="de-DE" sz="1200" b="0" i="1" u="none" strike="noStrike" cap="none" spc="0">
                <a:ln>
                  <a:noFill/>
                </a:ln>
                <a:solidFill>
                  <a:prstClr val="black"/>
                </a:solidFill>
                <a:latin typeface="Calibri"/>
                <a:ea typeface="Arial"/>
                <a:cs typeface="Arial"/>
              </a:rPr>
              <a:t>*KLICK* </a:t>
            </a:r>
            <a:r>
              <a:rPr lang="de-DE" sz="1200" b="0" i="0" u="none" strike="noStrike" cap="none" spc="0">
                <a:ln>
                  <a:noFill/>
                </a:ln>
                <a:solidFill>
                  <a:prstClr val="black"/>
                </a:solidFill>
                <a:latin typeface="Calibri"/>
                <a:ea typeface="Arial"/>
                <a:cs typeface="Arial"/>
              </a:rPr>
              <a:t>Hierfür muss sie Fachwissen und spezielle Fähigkeiten mitbringen. Woran erkennen wir, ob eine Quelle darüber verfügt?</a:t>
            </a:r>
            <a:endParaRPr/>
          </a:p>
          <a:p>
            <a:pPr marL="0" marR="0" lvl="0" indent="0" algn="l" defTabSz="914400">
              <a:lnSpc>
                <a:spcPct val="100000"/>
              </a:lnSpc>
              <a:spcBef>
                <a:spcPts val="0"/>
              </a:spcBef>
              <a:spcAft>
                <a:spcPts val="0"/>
              </a:spcAft>
              <a:buClrTx/>
              <a:buSzTx/>
              <a:buFontTx/>
              <a:buNone/>
              <a:defRPr/>
            </a:pPr>
            <a:r>
              <a:rPr lang="de-DE" sz="1200" b="0" i="1" u="none" strike="noStrike" cap="none" spc="0">
                <a:ln>
                  <a:noFill/>
                </a:ln>
                <a:solidFill>
                  <a:prstClr val="black"/>
                </a:solidFill>
                <a:latin typeface="Calibri"/>
                <a:ea typeface="Arial"/>
                <a:cs typeface="Arial"/>
              </a:rPr>
              <a:t>*KLICK* </a:t>
            </a:r>
            <a:r>
              <a:rPr lang="de-DE" sz="1200" b="0" i="0" u="none" strike="noStrike" cap="none" spc="0">
                <a:ln>
                  <a:noFill/>
                </a:ln>
                <a:solidFill>
                  <a:prstClr val="black"/>
                </a:solidFill>
                <a:latin typeface="Calibri"/>
                <a:ea typeface="Arial"/>
                <a:cs typeface="Arial"/>
              </a:rPr>
              <a:t>Fachwissen erkennen wir in der Regel an einem passenden Beruf, einer geeigneten Ausbildung und daran, dass die Person auch tatsächlich in diesem Arbeitsgebiet tätig ist. In unserem Beispiel habt ihr euch für den Neurologen entschieden, da er sich als Wissenschaftler auf die Erforschung des Gehirns spezialisiert hat. Gleichzeitig hat Max Hoffmann zwar Expertise im Marketing, d.h. der Bewerbung von Lernpillen, aber nicht unbedingt im Hinblick auf die Effekt von Lernpillen auf das Gehirn.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None/>
              <a:defRPr/>
            </a:pPr>
            <a:r>
              <a:rPr lang="de-DE" sz="1200" b="0" i="0" u="none" strike="noStrike" cap="none" spc="0">
                <a:ln>
                  <a:noFill/>
                </a:ln>
                <a:solidFill>
                  <a:srgbClr val="D1D2D3"/>
                </a:solidFill>
                <a:latin typeface="Slack-Lato"/>
                <a:cs typeface="Arial"/>
              </a:rPr>
              <a:t>Zum anderen geht es um das Wollen</a:t>
            </a:r>
            <a:br>
              <a:rPr lang="de-DE" sz="1200" b="0" i="0" u="none" strike="noStrike" cap="none" spc="0">
                <a:ln>
                  <a:noFill/>
                </a:ln>
                <a:solidFill>
                  <a:prstClr val="black"/>
                </a:solidFill>
                <a:latin typeface="Calibri"/>
                <a:cs typeface="Arial"/>
              </a:rPr>
            </a:br>
            <a:r>
              <a:rPr lang="de-DE" sz="1200" b="0" i="1" u="none" strike="noStrike" cap="none" spc="0">
                <a:ln>
                  <a:noFill/>
                </a:ln>
                <a:solidFill>
                  <a:srgbClr val="D1D2D3"/>
                </a:solidFill>
                <a:latin typeface="Slack-Lato"/>
                <a:cs typeface="Arial"/>
              </a:rPr>
              <a:t>*KLICK*: </a:t>
            </a:r>
            <a:r>
              <a:rPr lang="de-DE" sz="1200" b="0" i="0" u="none" strike="noStrike" cap="none" spc="0">
                <a:ln>
                  <a:noFill/>
                </a:ln>
                <a:solidFill>
                  <a:srgbClr val="D1D2D3"/>
                </a:solidFill>
                <a:latin typeface="Slack-Lato"/>
                <a:cs typeface="Arial"/>
              </a:rPr>
              <a:t>Will die Quelle mir überhaupt korrekte Informationen zur Verfügung stellen, d.h. orientiert sie sich an meinem Interesse, korrekte Informationen zu erhalten und ist mir gegenüber </a:t>
            </a:r>
            <a:r>
              <a:rPr lang="de-DE" sz="1200" b="0" i="1" u="none" strike="noStrike" cap="none" spc="0">
                <a:ln>
                  <a:noFill/>
                </a:ln>
                <a:solidFill>
                  <a:srgbClr val="D1D2D3"/>
                </a:solidFill>
                <a:latin typeface="Slack-Lato"/>
                <a:cs typeface="Arial"/>
              </a:rPr>
              <a:t>(*KLICK*)</a:t>
            </a:r>
            <a:r>
              <a:rPr lang="de-DE" sz="1200" b="0" i="0" u="none" strike="noStrike" cap="none" spc="0">
                <a:ln>
                  <a:noFill/>
                </a:ln>
                <a:solidFill>
                  <a:srgbClr val="D1D2D3"/>
                </a:solidFill>
                <a:latin typeface="Slack-Lato"/>
                <a:cs typeface="Arial"/>
              </a:rPr>
              <a:t> wohlwollend? </a:t>
            </a:r>
            <a:br>
              <a:rPr lang="de-DE" sz="1200" b="0" i="0" u="none" strike="noStrike" cap="none" spc="0">
                <a:ln>
                  <a:noFill/>
                </a:ln>
                <a:solidFill>
                  <a:srgbClr val="D1D2D3"/>
                </a:solidFill>
                <a:latin typeface="Slack-Lato"/>
                <a:cs typeface="Arial"/>
              </a:rPr>
            </a:br>
            <a:r>
              <a:rPr lang="de-DE" sz="1200" b="0" i="0" u="none" strike="noStrike" cap="none" spc="0">
                <a:ln>
                  <a:noFill/>
                </a:ln>
                <a:solidFill>
                  <a:srgbClr val="D1D2D3"/>
                </a:solidFill>
                <a:latin typeface="Slack-Lato"/>
                <a:cs typeface="Arial"/>
              </a:rPr>
              <a:t>Oder verfolgt sie vielleicht andere Absichten als mir korrekte Informationen zu geben? </a:t>
            </a:r>
            <a:br>
              <a:rPr lang="de-DE" sz="1200" b="0" i="0" u="none" strike="noStrike" cap="none" spc="0">
                <a:ln>
                  <a:noFill/>
                </a:ln>
                <a:solidFill>
                  <a:srgbClr val="D1D2D3"/>
                </a:solidFill>
                <a:latin typeface="Slack-Lato"/>
                <a:cs typeface="Arial"/>
              </a:rPr>
            </a:br>
            <a:r>
              <a:rPr lang="de-DE" sz="1200" b="1" i="0" u="none" strike="noStrike" cap="none" spc="0">
                <a:ln>
                  <a:noFill/>
                </a:ln>
                <a:solidFill>
                  <a:srgbClr val="D1D2D3"/>
                </a:solidFill>
                <a:latin typeface="Slack-Lato"/>
                <a:cs typeface="Arial"/>
              </a:rPr>
              <a:t>Welche Absichten könnten das sein?</a:t>
            </a:r>
            <a:br>
              <a:rPr lang="de-DE" sz="1200" b="0" i="0" u="none" strike="noStrike" cap="none" spc="0">
                <a:ln>
                  <a:noFill/>
                </a:ln>
                <a:solidFill>
                  <a:srgbClr val="D1D2D3"/>
                </a:solidFill>
                <a:latin typeface="Slack-Lato"/>
                <a:cs typeface="Arial"/>
              </a:rPr>
            </a:br>
            <a:endParaRPr lang="de-DE" sz="1200" b="0" i="0" u="none" strike="noStrike" cap="none" spc="0">
              <a:ln>
                <a:noFill/>
              </a:ln>
              <a:solidFill>
                <a:srgbClr val="D1D2D3"/>
              </a:solidFill>
              <a:latin typeface="Slack-Lato"/>
              <a:cs typeface="Arial"/>
            </a:endParaRPr>
          </a:p>
          <a:p>
            <a:pPr marL="266700" marR="0" lvl="0" indent="-266700" algn="l" defTabSz="914400">
              <a:lnSpc>
                <a:spcPct val="100000"/>
              </a:lnSpc>
              <a:spcBef>
                <a:spcPts val="0"/>
              </a:spcBef>
              <a:spcAft>
                <a:spcPts val="0"/>
              </a:spcAft>
              <a:buClrTx/>
              <a:buSzTx/>
              <a:buFont typeface="Arial"/>
              <a:buChar char="•"/>
              <a:defRPr/>
            </a:pPr>
            <a:r>
              <a:rPr lang="de-DE" sz="1200" b="0" i="1" u="none" strike="noStrike" cap="none" spc="0">
                <a:ln>
                  <a:noFill/>
                </a:ln>
                <a:solidFill>
                  <a:srgbClr val="D1D2D3"/>
                </a:solidFill>
                <a:latin typeface="Slack-Lato"/>
                <a:cs typeface="Arial"/>
              </a:rPr>
              <a:t>Antworten der Jugendlichen einsammeln und </a:t>
            </a:r>
            <a:r>
              <a:rPr lang="de-DE" sz="1200" b="0" i="1" u="none" strike="noStrike" cap="none" spc="0">
                <a:ln>
                  <a:noFill/>
                </a:ln>
                <a:solidFill>
                  <a:srgbClr val="D1D2D3"/>
                </a:solidFill>
                <a:latin typeface="Slack-Lato"/>
                <a:cs typeface="Arial"/>
              </a:rPr>
              <a:t>ggf</a:t>
            </a:r>
            <a:r>
              <a:rPr lang="de-DE" sz="1200" b="0" i="1" u="none" strike="noStrike" cap="none" spc="0">
                <a:ln>
                  <a:noFill/>
                </a:ln>
                <a:solidFill>
                  <a:srgbClr val="D1D2D3"/>
                </a:solidFill>
                <a:latin typeface="Slack-Lato"/>
                <a:cs typeface="Arial"/>
              </a:rPr>
              <a:t> ergänzen:</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 typeface="Arial"/>
              <a:buNone/>
              <a:defRPr/>
            </a:pP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 typeface="Arial"/>
              <a:buNone/>
              <a:defRPr/>
            </a:pPr>
            <a:r>
              <a:rPr lang="de-DE" sz="1200" b="0" i="0" u="none" strike="noStrike" cap="none" spc="0">
                <a:ln>
                  <a:noFill/>
                </a:ln>
                <a:solidFill>
                  <a:srgbClr val="D1D2D3"/>
                </a:solidFill>
                <a:latin typeface="Slack-Lato"/>
                <a:cs typeface="Arial"/>
              </a:rPr>
              <a:t>Die Quelle könnte versuchen, mir ein Produkt zu verkaufen. Anders ausgedrückt: Sie könnte Werbeabsichten verfolgen.</a:t>
            </a:r>
            <a:br>
              <a:rPr lang="de-DE" sz="1200" b="0" i="0" u="none" strike="noStrike" cap="none" spc="0">
                <a:ln>
                  <a:noFill/>
                </a:ln>
                <a:solidFill>
                  <a:prstClr val="black"/>
                </a:solidFill>
                <a:latin typeface="Calibri"/>
                <a:cs typeface="Arial"/>
              </a:rPr>
            </a:br>
            <a:r>
              <a:rPr lang="de-DE" sz="1200" b="0" i="0" u="none" strike="noStrike" cap="none" spc="0">
                <a:ln>
                  <a:noFill/>
                </a:ln>
                <a:solidFill>
                  <a:srgbClr val="D1D2D3"/>
                </a:solidFill>
                <a:latin typeface="Slack-Lato"/>
                <a:cs typeface="Arial"/>
              </a:rPr>
              <a:t>In unserem Beispiel habt ihr euch gegen Max Hoffmann ausgesprochen, da er als Mitarbeiter einer Firma, die Lernpillen produziert, ein Interesse daran hat, diese Pillen in ein möglichst gutes Licht zu rücken. Er hat also eine Werbeabsicht. </a:t>
            </a:r>
            <a:br>
              <a:rPr lang="de-DE" sz="1200" b="0" i="0" u="none" strike="noStrike" cap="none" spc="0">
                <a:ln>
                  <a:noFill/>
                </a:ln>
                <a:solidFill>
                  <a:srgbClr val="D1D2D3"/>
                </a:solidFill>
                <a:latin typeface="Slack-Lato"/>
                <a:cs typeface="Arial"/>
              </a:rPr>
            </a:br>
            <a:br>
              <a:rPr lang="de-DE" sz="1200" b="0" i="0" u="none" strike="noStrike" cap="none" spc="0">
                <a:ln>
                  <a:noFill/>
                </a:ln>
                <a:solidFill>
                  <a:srgbClr val="D1D2D3"/>
                </a:solidFill>
                <a:latin typeface="Slack-Lato"/>
                <a:cs typeface="Arial"/>
              </a:rPr>
            </a:br>
            <a:r>
              <a:rPr lang="de-DE" sz="1200" b="0" i="0" u="none" strike="noStrike" cap="none" spc="0">
                <a:ln>
                  <a:noFill/>
                </a:ln>
                <a:solidFill>
                  <a:srgbClr val="D1D2D3"/>
                </a:solidFill>
                <a:latin typeface="Slack-Lato"/>
                <a:cs typeface="Arial"/>
              </a:rPr>
              <a:t>Dasselbe ist der Fall, wenn mehrere Firmen sich zu einem Interessenverband zusammenschließen und nicht nur eine bestimmte Lernpille, sondern die Vorzüge von Lernpillen allgemein anpreisen. *KLICK*</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srgbClr val="D1D2D3"/>
              </a:solidFill>
              <a:latin typeface="Slack-Lato"/>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srgbClr val="D1D2D3"/>
                </a:solidFill>
                <a:latin typeface="Slack-Lato"/>
                <a:cs typeface="Arial"/>
              </a:rPr>
              <a:t>In beiden Fällen sprechen wir von einem Interessenkonflikt. *KLICK*</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srgbClr val="D1D2D3"/>
              </a:solidFill>
              <a:latin typeface="Slack-Lato"/>
              <a:cs typeface="Arial"/>
            </a:endParaRPr>
          </a:p>
          <a:p>
            <a:pPr marL="0" marR="0" lvl="0" indent="0" algn="l" defTabSz="914400">
              <a:lnSpc>
                <a:spcPct val="100000"/>
              </a:lnSpc>
              <a:spcBef>
                <a:spcPts val="0"/>
              </a:spcBef>
              <a:spcAft>
                <a:spcPts val="0"/>
              </a:spcAft>
              <a:buClrTx/>
              <a:buSzTx/>
              <a:buFontTx/>
              <a:buNone/>
              <a:defRPr/>
            </a:pPr>
            <a:r>
              <a:rPr lang="de-DE" sz="1200" b="1" i="0" u="none" strike="noStrike" cap="none" spc="0">
                <a:ln>
                  <a:noFill/>
                </a:ln>
                <a:solidFill>
                  <a:srgbClr val="D1D2D3"/>
                </a:solidFill>
                <a:latin typeface="Slack-Lato"/>
                <a:cs typeface="Arial"/>
              </a:rPr>
              <a:t>Heißt das automatisch, dass falsch ist, was Max Hoffmann über die Wirkung seiner Lernpillen sagt?  </a:t>
            </a:r>
            <a:br>
              <a:rPr lang="de-DE" sz="1200" b="1" i="0" u="none" strike="noStrike" cap="none" spc="0">
                <a:ln>
                  <a:noFill/>
                </a:ln>
                <a:solidFill>
                  <a:srgbClr val="D1D2D3"/>
                </a:solidFill>
                <a:latin typeface="Slack-Lato"/>
                <a:cs typeface="Arial"/>
              </a:rPr>
            </a:br>
            <a:br>
              <a:rPr lang="de-DE" sz="1200" b="0" i="0" u="none" strike="noStrike" cap="none" spc="0">
                <a:ln>
                  <a:noFill/>
                </a:ln>
                <a:solidFill>
                  <a:srgbClr val="D1D2D3"/>
                </a:solidFill>
                <a:latin typeface="Slack-Lato"/>
                <a:cs typeface="Arial"/>
              </a:rPr>
            </a:br>
            <a:r>
              <a:rPr lang="de-DE" sz="1200" b="0" i="1" u="none" strike="noStrike" cap="none" spc="0">
                <a:ln>
                  <a:noFill/>
                </a:ln>
                <a:solidFill>
                  <a:srgbClr val="D1D2D3"/>
                </a:solidFill>
                <a:latin typeface="Slack-Lato"/>
                <a:cs typeface="Arial"/>
              </a:rPr>
              <a:t>Antworten der Jugendlichen einsammeln</a:t>
            </a:r>
            <a:br>
              <a:rPr lang="de-DE" sz="1200" b="0" i="0" u="none" strike="noStrike" cap="none" spc="0">
                <a:ln>
                  <a:noFill/>
                </a:ln>
                <a:solidFill>
                  <a:srgbClr val="D1D2D3"/>
                </a:solidFill>
                <a:latin typeface="Slack-Lato"/>
                <a:cs typeface="Arial"/>
              </a:rPr>
            </a:br>
            <a:br>
              <a:rPr lang="de-DE" sz="1200" b="0" i="0" u="none" strike="noStrike" cap="none" spc="0">
                <a:ln>
                  <a:noFill/>
                </a:ln>
                <a:solidFill>
                  <a:srgbClr val="D1D2D3"/>
                </a:solidFill>
                <a:latin typeface="Slack-Lato"/>
                <a:cs typeface="Arial"/>
              </a:rPr>
            </a:br>
            <a:r>
              <a:rPr lang="de-DE" sz="1200" b="0" i="0" u="none" strike="noStrike" cap="none" spc="0">
                <a:ln>
                  <a:noFill/>
                </a:ln>
                <a:solidFill>
                  <a:srgbClr val="D1D2D3"/>
                </a:solidFill>
                <a:latin typeface="Slack-Lato"/>
                <a:cs typeface="Arial"/>
              </a:rPr>
              <a:t>Moderator greift Beiträge auf und fasst zusammen:</a:t>
            </a:r>
            <a:br>
              <a:rPr lang="de-DE" sz="1200" b="0" i="0" u="none" strike="noStrike" cap="none" spc="0">
                <a:ln>
                  <a:noFill/>
                </a:ln>
                <a:solidFill>
                  <a:prstClr val="black"/>
                </a:solidFill>
                <a:latin typeface="Calibri"/>
                <a:cs typeface="Arial"/>
              </a:rPr>
            </a:br>
            <a:r>
              <a:rPr lang="de-DE" sz="1200" b="0" i="0" u="none" strike="noStrike" cap="none" spc="0">
                <a:ln>
                  <a:noFill/>
                </a:ln>
                <a:solidFill>
                  <a:srgbClr val="D1D2D3"/>
                </a:solidFill>
                <a:latin typeface="Slack-Lato"/>
                <a:cs typeface="Arial"/>
              </a:rPr>
              <a:t>Nein, eine Aussage ist nicht automatisch unwahr, nur weil die Quelle einen Interessenkonflikt hat. Max Hoffmann könnte auch korrekte Informationen über seine Lernpillen verbreiten. Wir wissen aber nicht sicher, ob er uns korrekte Informationen geben möchte. </a:t>
            </a:r>
            <a:br>
              <a:rPr lang="de-DE" sz="1200" b="0" i="0" u="none" strike="noStrike" cap="none" spc="0">
                <a:ln>
                  <a:noFill/>
                </a:ln>
                <a:solidFill>
                  <a:srgbClr val="D1D2D3"/>
                </a:solidFill>
                <a:latin typeface="Slack-Lato"/>
                <a:cs typeface="Arial"/>
              </a:rPr>
            </a:br>
            <a:r>
              <a:rPr lang="de-DE" sz="1200" b="0" i="0" u="none" strike="noStrike" cap="none" spc="0">
                <a:ln>
                  <a:noFill/>
                </a:ln>
                <a:solidFill>
                  <a:srgbClr val="D1D2D3"/>
                </a:solidFill>
                <a:latin typeface="Slack-Lato"/>
                <a:cs typeface="Arial"/>
              </a:rPr>
              <a:t>(*KLICK*) Daher ist es keine gute Idee, sich allein auf die Informationen von Quellen zu verlassen, die einem Interessenkonflikt unterliegen.</a:t>
            </a: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Wir halten fest: Wenn wir uns im Internet zu einem Thema informieren, über das wir nicht viel wissen, dann helfen uns Informationen über die Quelle, um zu beurteilen, ob eine Behauptung wahrscheinlich korrekt ist oder nicht. Deshalb ist eine wichtige Strategie: Überprüft zuerst die Quelle, bevor Ihr Euch mit dem Inhalt auseinandersetzt. Stellt Euch dabei die Frage: „Kann und will mir diese Quelle korrekte Informationen zur Verfügung stellen?“ </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ea typeface="Arial"/>
              <a:cs typeface="Arial"/>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ea typeface="Arial"/>
                <a:cs typeface="Arial"/>
              </a:rPr>
              <a:t>Evtl. müssten Begriffe wie „Interessenskonflikt“ oder „Wohlwollen“ erklärt werden</a:t>
            </a:r>
            <a:endParaRPr/>
          </a:p>
          <a:p>
            <a:pPr marL="171450" marR="0" lvl="0" indent="-171450" algn="l" defTabSz="914400">
              <a:lnSpc>
                <a:spcPct val="100000"/>
              </a:lnSpc>
              <a:spcBef>
                <a:spcPts val="0"/>
              </a:spcBef>
              <a:spcAft>
                <a:spcPts val="0"/>
              </a:spcAft>
              <a:buClrTx/>
              <a:buSzTx/>
              <a:buFont typeface="Arial"/>
              <a:buChar char="•"/>
              <a:defRPr/>
            </a:pPr>
            <a:endParaRPr lang="de-DE" sz="1200" b="0" i="1"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 typeface="Arial"/>
              <a:buNone/>
              <a:defRPr/>
            </a:pPr>
            <a:r>
              <a:rPr lang="de-DE" sz="1200" b="0" i="1" u="none" strike="noStrike" cap="none" spc="0">
                <a:ln>
                  <a:noFill/>
                </a:ln>
                <a:solidFill>
                  <a:prstClr val="black"/>
                </a:solidFill>
                <a:latin typeface="Calibri"/>
                <a:cs typeface="Arial"/>
              </a:rPr>
              <a:t>Literatur: </a:t>
            </a:r>
            <a:endParaRPr/>
          </a:p>
          <a:p>
            <a:pPr marL="0" marR="0" lvl="0" indent="0" algn="l" defTabSz="914400">
              <a:lnSpc>
                <a:spcPct val="100000"/>
              </a:lnSpc>
              <a:spcBef>
                <a:spcPts val="0"/>
              </a:spcBef>
              <a:spcAft>
                <a:spcPts val="0"/>
              </a:spcAft>
              <a:buClrTx/>
              <a:buSzTx/>
              <a:buFont typeface="Arial"/>
              <a:buNone/>
              <a:defRPr/>
            </a:pPr>
            <a:r>
              <a:rPr lang="en-US" sz="1800" b="0" i="0" u="none" strike="noStrike">
                <a:latin typeface="Calibri"/>
              </a:rPr>
              <a:t>Mayer, R. C., Davis, J. H., </a:t>
            </a:r>
            <a:r>
              <a:rPr lang="en-US" sz="1800" b="0" i="0" u="none" strike="noStrike">
                <a:latin typeface="Calibri"/>
              </a:rPr>
              <a:t>Schoorman</a:t>
            </a:r>
            <a:r>
              <a:rPr lang="en-US" sz="1800" b="0" i="0" u="none" strike="noStrike">
                <a:latin typeface="Calibri"/>
              </a:rPr>
              <a:t>, F. D. (1995). An Integrative Model of Organizational Trust. </a:t>
            </a:r>
            <a:r>
              <a:rPr lang="en-US" sz="1800" b="0" i="1" u="none" strike="noStrike">
                <a:latin typeface="Calibri"/>
              </a:rPr>
              <a:t>The Academy of Management Review, 20</a:t>
            </a:r>
            <a:r>
              <a:rPr lang="en-US" sz="1800" b="0" i="0" u="none" strike="noStrike">
                <a:latin typeface="Calibri"/>
              </a:rPr>
              <a:t>, 709</a:t>
            </a:r>
            <a:r>
              <a:rPr lang="de-DE" sz="1800">
                <a:latin typeface="Segoe UI"/>
              </a:rPr>
              <a:t>-734</a:t>
            </a:r>
            <a:r>
              <a:rPr lang="en-US" sz="1800" b="0" i="0" u="none" strike="noStrike">
                <a:latin typeface="Calibri"/>
              </a:rPr>
              <a:t>. DOI: 10.2307/258792.</a:t>
            </a:r>
            <a:endParaRPr/>
          </a:p>
          <a:p>
            <a:pPr marL="0" marR="0" lvl="0" indent="0" algn="l" defTabSz="914400">
              <a:lnSpc>
                <a:spcPct val="100000"/>
              </a:lnSpc>
              <a:spcBef>
                <a:spcPts val="0"/>
              </a:spcBef>
              <a:spcAft>
                <a:spcPts val="0"/>
              </a:spcAft>
              <a:buClrTx/>
              <a:buSzTx/>
              <a:buFont typeface="Arial"/>
              <a:buNone/>
              <a:defRPr/>
            </a:pPr>
            <a:endParaRPr lang="de-DE" sz="1200" b="0" i="1" u="none" strike="noStrike" cap="none" spc="0">
              <a:ln>
                <a:noFill/>
              </a:ln>
              <a:solidFill>
                <a:prstClr val="black"/>
              </a:solidFill>
              <a:latin typeface="Calibri"/>
              <a:cs typeface="Arial"/>
            </a:endParaRPr>
          </a:p>
          <a:p>
            <a:pPr marL="0" indent="0">
              <a:buNone/>
              <a:defRPr/>
            </a:pPr>
            <a:endParaRPr lang="de-DE" sz="1000" i="1">
              <a:solidFill>
                <a:schemeClr val="tx1"/>
              </a:solidFill>
            </a:endParaRPr>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indent="0">
              <a:buNone/>
              <a:defRPr/>
            </a:pPr>
            <a:r>
              <a:rPr lang="de-DE" sz="1200"/>
              <a:t>Und damit machen wir eine erste Pause.</a:t>
            </a:r>
            <a:endParaRPr/>
          </a:p>
          <a:p>
            <a:pPr marL="0" indent="0">
              <a:buNone/>
              <a:defRPr/>
            </a:pPr>
            <a:endParaRPr lang="de-DE" sz="1200"/>
          </a:p>
          <a:p>
            <a:pPr marL="266700" indent="-266700">
              <a:defRPr/>
            </a:pPr>
            <a:r>
              <a:rPr lang="de-DE" sz="1200" i="1"/>
              <a:t>In der Pause drei farbige Karten für die Abstimmung in der kommenden Übung verteilen: rot, grün und gelb</a:t>
            </a:r>
            <a:endParaRPr/>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Willkommen zurück! </a:t>
            </a:r>
            <a:r>
              <a:rPr lang="de-DE" sz="1200">
                <a:solidFill>
                  <a:schemeClr val="tx1"/>
                </a:solidFill>
                <a:ea typeface="Arial"/>
                <a:cs typeface="Arial"/>
              </a:rPr>
              <a:t>Vor der Pause haben wir festgestellt, dass wir Informationen über die Quelle nutzen können, um einzuschätzen, ob eine Aussage wahrscheinlich korrekt ist oder nicht. Wir werden gleich weitere Internetquellen kennenlernen.</a:t>
            </a: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Zuvor habe ich allerdings eine Frage für euch: </a:t>
            </a:r>
            <a:endParaRPr/>
          </a:p>
          <a:p>
            <a:pPr marL="0" marR="0" lvl="0" indent="0" algn="l" defTabSz="914400">
              <a:lnSpc>
                <a:spcPct val="100000"/>
              </a:lnSpc>
              <a:spcBef>
                <a:spcPts val="0"/>
              </a:spcBef>
              <a:spcAft>
                <a:spcPts val="0"/>
              </a:spcAft>
              <a:buClrTx/>
              <a:buSzTx/>
              <a:buFontTx/>
              <a:buNone/>
              <a:defRPr/>
            </a:pPr>
            <a:endParaRPr lang="de-DE" sz="1200" b="1"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1" i="0" u="none" strike="noStrike" cap="none" spc="0">
                <a:ln>
                  <a:noFill/>
                </a:ln>
                <a:solidFill>
                  <a:prstClr val="black"/>
                </a:solidFill>
                <a:latin typeface="Calibri"/>
                <a:ea typeface="Arial"/>
                <a:cs typeface="Arial"/>
              </a:rPr>
              <a:t>Was haben diese Lebensmittel gemeinsam? </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ea typeface="Arial"/>
              <a:cs typeface="Arial"/>
            </a:endParaRPr>
          </a:p>
          <a:p>
            <a:pPr marL="266700" marR="0" lvl="0" indent="-266700" algn="l" defTabSz="914400">
              <a:lnSpc>
                <a:spcPct val="100000"/>
              </a:lnSpc>
              <a:spcBef>
                <a:spcPts val="0"/>
              </a:spcBef>
              <a:spcAft>
                <a:spcPts val="0"/>
              </a:spcAft>
              <a:buClrTx/>
              <a:buSzTx/>
              <a:defRPr/>
            </a:pPr>
            <a:r>
              <a:rPr lang="de-DE" sz="1200" b="0" i="1" u="none" strike="noStrike" cap="none" spc="0">
                <a:ln>
                  <a:noFill/>
                </a:ln>
                <a:solidFill>
                  <a:prstClr val="black"/>
                </a:solidFill>
                <a:latin typeface="Calibri"/>
                <a:ea typeface="Arial"/>
                <a:cs typeface="Arial"/>
              </a:rPr>
              <a:t>Wortmeldungen der Jugendlichen abholen, vielleicht kommen manche darauf, dass es gesüßte Lebensmittel sind. </a:t>
            </a:r>
            <a:endParaRPr/>
          </a:p>
          <a:p>
            <a:pPr marL="266700" marR="0" lvl="0" indent="-266700" algn="l" defTabSz="914400">
              <a:lnSpc>
                <a:spcPct val="100000"/>
              </a:lnSpc>
              <a:spcBef>
                <a:spcPts val="0"/>
              </a:spcBef>
              <a:spcAft>
                <a:spcPts val="0"/>
              </a:spcAft>
              <a:buClrTx/>
              <a:buSzTx/>
              <a:defRPr/>
            </a:pPr>
            <a:r>
              <a:rPr lang="de-DE" sz="1200" b="0" i="1" u="none" strike="noStrike" cap="none" spc="0">
                <a:ln>
                  <a:noFill/>
                </a:ln>
                <a:solidFill>
                  <a:prstClr val="black"/>
                </a:solidFill>
                <a:latin typeface="Calibri"/>
                <a:ea typeface="Arial"/>
                <a:cs typeface="Arial"/>
              </a:rPr>
              <a:t>Schließlich auflösen: </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Es handelt sich bei allen Produkten um Lebensmittel, die ohne Zucker hergestellt wurden, aber dennoch süß sind. Weil manche Menschen gerne auf Zucker verzichten wollen, sind diese Lebensmittel mit einem künstlichen Süßungsmittel versetzt. In diesem Fall hat dieses Süßungsmittel einen schwer aussprechbaren Namen: Aspartam. Aspartam ist in vielen Light-Produkten wie Softdrinks, Joghurts oder Fertiggerichten enthalten. </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In der EU wird bei allen Lebensmitteln geprüft, ob diese auch sicher verzehrt werden können. Trotzdem findet man im Internet viele Seiten, die bezweifeln, dass Aspartam unbedenklich verzehrt werden kann. Manche Menschen halten Aspartam sogar für gesundheitsgefährdend. </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Stellt Euch für die anstehende Übung vor, dass ihr ein </a:t>
            </a:r>
            <a:r>
              <a:rPr lang="de-DE" sz="1200" b="0" i="0" u="none" strike="noStrike" cap="none" spc="0">
                <a:ln>
                  <a:noFill/>
                </a:ln>
                <a:solidFill>
                  <a:prstClr val="black"/>
                </a:solidFill>
                <a:latin typeface="Calibri"/>
                <a:cs typeface="Arial"/>
              </a:rPr>
              <a:t>Referat über Aspartam halten und dabei auf die Frage eingehen sollt, was man über mögliche Gesundheitsgefahren weiß. Klar ist: Ihr wollt keinen Fall Falschinformationen verbreiten und wollt nur vertrauenswürdige Quellen benutzen. Wie ihr diese identifiziert, darum wird es jetzt gehen. </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1" u="sng" strike="noStrike" cap="none" spc="0">
                <a:ln>
                  <a:noFill/>
                </a:ln>
                <a:solidFill>
                  <a:prstClr val="black"/>
                </a:solidFill>
                <a:latin typeface="Calibri"/>
                <a:cs typeface="Arial"/>
              </a:rPr>
              <a:t>Hintergrundinfo: Was ist Aspartam?</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1" u="none" strike="noStrike" cap="none" spc="0">
                <a:ln>
                  <a:noFill/>
                </a:ln>
                <a:solidFill>
                  <a:prstClr val="black"/>
                </a:solidFill>
                <a:latin typeface="Calibri"/>
                <a:cs typeface="Arial"/>
              </a:rPr>
              <a:t>Aspartam (E 951) ist ein kalorienarmer, künstlicher Süßstoff, der als Lebensmittelzusatzstoff in Produkten wie Erfrischungsgetränken, Süßwaren, Backwaren und Fertiggerichten verwendet wird. In der EU dürfen maximal 40 Milligramm Aspartam pro Kilogramm Körpergewicht zu sich genommen werden. Für einen 60 kg schweren Menschen gelten demnach mehr als 12 l (36 Dosen à 330 ml) einer mit Aspartam gesüßten Diätlimonade als unbedenklich. Es besteht weiterhin Forschungsbedarf, ob und inwiefern Aspartam unerwünschte Nebenwirkungen hat. Bislang gibt es keine verlässlichen Studienergebnisse, die negative gesundheitliche Auswirkungen nachweisen konnten. Aspartam darf jedoch von Menschen mit der angeborenen Stoffwechselerkrankung Phenylketonurie nicht konsumiert werden (https://www.efsa.europa.eu/de/topics/topic/aspartame, Stand 30.03.2022).  </a:t>
            </a:r>
            <a:endParaRPr lang="de-DE" sz="1200" b="0" i="0" u="none" strike="noStrike" cap="none" spc="0">
              <a:ln>
                <a:noFill/>
              </a:ln>
              <a:solidFill>
                <a:prstClr val="black"/>
              </a:solidFill>
              <a:latin typeface="Calibri"/>
              <a:cs typeface="Arial"/>
            </a:endParaRPr>
          </a:p>
          <a:p>
            <a:pPr marL="0" indent="0">
              <a:buNone/>
              <a:defRPr/>
            </a:pPr>
            <a:endParaRPr lang="en-US"/>
          </a:p>
        </p:txBody>
      </p:sp>
      <p:sp>
        <p:nvSpPr>
          <p:cNvPr id="4" name="Kopfzeilenplatzhalter 3" hidden="0"/>
          <p:cNvSpPr>
            <a:spLocks noGrp="1"/>
          </p:cNvSpPr>
          <p:nvPr isPhoto="0" userDrawn="0">
            <p:ph type="hdr" sz="quarter" idx="10"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12" hasCustomPrompt="0"/>
          </p:nvPr>
        </p:nvSpPr>
        <p:spPr bwMode="auto"/>
        <p:txBody>
          <a:bodyPr/>
          <a:lstStyle/>
          <a:p>
            <a:pPr>
              <a:defRPr/>
            </a:pPr>
            <a:fld id="{52E70ED1-B8FA-6F4B-8236-F09C2F242E82}" type="slidenum">
              <a:rPr lang="de-DE"/>
              <a:t/>
            </a:fld>
            <a:endParaRPr lang="de-DE"/>
          </a:p>
        </p:txBody>
      </p:sp>
    </p:spTree>
  </p:cSld>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indent="0">
              <a:buNone/>
              <a:defRPr/>
            </a:pPr>
            <a:r>
              <a:rPr lang="de-DE" sz="1200" i="1"/>
              <a:t>Hier ist Raum für eine kurze Vorstellung der eigenen Person samt Foto. Falls die Moderation den Jugendlichen bereits bekannt ist, kann dies ausgeblendet werden. </a:t>
            </a:r>
            <a:endParaRPr/>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cs typeface="Arial"/>
              </a:rPr>
              <a:t>Weil Ihr Euch mit Aspartam noch nicht gut auskennt, habt Ihr ausnahmsweise die Möglichkeit, für euer Referat eine Expertin oder einen Experten zu interviewen. Ich habe hierfür einen Aufruf auf dem Kurznachrichtendienst Twitter gestartet und nach Personen gesucht, die euch für ein Interview zur Verfügung stehen würden. Daraufhin haben sich drei Personen gemeldet. Ihr habt aber nur Zeit für </a:t>
            </a:r>
            <a:r>
              <a:rPr lang="de-DE" sz="1200" b="0" i="0" u="sng" strike="noStrike" cap="none" spc="0">
                <a:ln>
                  <a:noFill/>
                </a:ln>
                <a:solidFill>
                  <a:prstClr val="black"/>
                </a:solidFill>
                <a:latin typeface="Calibri"/>
                <a:cs typeface="Arial"/>
              </a:rPr>
              <a:t>ein</a:t>
            </a:r>
            <a:r>
              <a:rPr lang="de-DE" sz="1200" b="0" i="0" u="none" strike="noStrike" cap="none" spc="0">
                <a:ln>
                  <a:noFill/>
                </a:ln>
                <a:solidFill>
                  <a:prstClr val="black"/>
                </a:solidFill>
                <a:latin typeface="Calibri"/>
                <a:cs typeface="Arial"/>
              </a:rPr>
              <a:t> Interview, müsst also auswählen. *KLICK* </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cs typeface="Arial"/>
              </a:rPr>
              <a:t>Wir werden uns die Twitter-Profile gleich nacheinander und in großer Darstellung anschauen. </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1" i="0" u="none" strike="noStrike" cap="none" spc="0">
                <a:ln>
                  <a:noFill/>
                </a:ln>
                <a:solidFill>
                  <a:prstClr val="black"/>
                </a:solidFill>
                <a:latin typeface="Calibri"/>
                <a:cs typeface="Arial"/>
              </a:rPr>
              <a:t>Lasst uns zuvor noch einmal die zwei Merkmale vertrauenswürdiger Quellen wiederholen. Welche sind das?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cs typeface="Arial"/>
              </a:rPr>
              <a:t>Jugendliche sollen per Handzeichen die beiden Merkmale „Können“ &amp; „Wollen“ wiederholen</a:t>
            </a:r>
            <a:endParaRPr lang="de-DE" sz="1200" b="0" i="0" u="none" strike="noStrike" cap="none" spc="0">
              <a:ln>
                <a:noFill/>
              </a:ln>
              <a:solidFill>
                <a:prstClr val="black"/>
              </a:solidFill>
              <a:latin typeface="Calibri"/>
              <a:cs typeface="Arial"/>
            </a:endParaRPr>
          </a:p>
          <a:p>
            <a:pPr marL="171450" marR="0" lvl="0" indent="-171450" algn="l" defTabSz="914400">
              <a:lnSpc>
                <a:spcPct val="100000"/>
              </a:lnSpc>
              <a:spcBef>
                <a:spcPts val="0"/>
              </a:spcBef>
              <a:spcAft>
                <a:spcPts val="0"/>
              </a:spcAft>
              <a:buClrTx/>
              <a:buSzTx/>
              <a:buFont typeface="Arial"/>
              <a:buChar char="•"/>
              <a:defRPr/>
            </a:pP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 typeface="Arial"/>
              <a:buNone/>
              <a:defRPr/>
            </a:pPr>
            <a:r>
              <a:rPr lang="de-DE" sz="1200" b="0" i="0" u="none" strike="noStrike" cap="none" spc="0">
                <a:ln>
                  <a:noFill/>
                </a:ln>
                <a:solidFill>
                  <a:prstClr val="black"/>
                </a:solidFill>
                <a:latin typeface="Calibri"/>
                <a:cs typeface="Arial"/>
              </a:rPr>
              <a:t>*KLICK* </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cs typeface="Arial"/>
              </a:rPr>
              <a:t>Genau. Ihr sollt vertrauenswürdige Quellen identifizieren, indem ihr euch bei allen drei Profilen zunächst die Frage stellt: Kann mir die Person korrekte Informationen liefern? Und anschließend fragt ihr euch: Will mir die Person korrekte Informationen liefern? Nur wenn Ihr beide Fragen mit „Ja“ beantworten könnt, handelt es sich um eine vertrauenswürdige Quelle.</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cs typeface="Arial"/>
              </a:rPr>
              <a:t>Wir schauen uns die Profile nacheinander an. </a:t>
            </a:r>
            <a:endParaRPr/>
          </a:p>
          <a:p>
            <a:pPr marL="0" indent="0">
              <a:buNone/>
              <a:defRPr/>
            </a:pPr>
            <a:endParaRPr lang="de-DE" sz="1200"/>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cs typeface="Arial"/>
              </a:rPr>
              <a:t>Wir beginnen mit Veronika Schneider. </a:t>
            </a:r>
            <a:r>
              <a:rPr lang="de-DE" sz="1200" b="1" i="0" u="none" strike="noStrike" cap="none" spc="0">
                <a:ln>
                  <a:noFill/>
                </a:ln>
                <a:solidFill>
                  <a:prstClr val="black"/>
                </a:solidFill>
                <a:latin typeface="Calibri"/>
                <a:cs typeface="Arial"/>
              </a:rPr>
              <a:t>Wer kann uns kurz das Profil vorlesen? Welche Begriffe kennt ihr nicht?</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1" u="none" strike="noStrike" cap="none" spc="0">
                <a:ln>
                  <a:noFill/>
                </a:ln>
                <a:solidFill>
                  <a:prstClr val="black"/>
                </a:solidFill>
                <a:latin typeface="Calibri"/>
                <a:cs typeface="Arial"/>
              </a:rPr>
              <a:t>Womöglich: Keine Begriffe? Was macht eine Person im Vertrieb? </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cs typeface="Arial"/>
              </a:rPr>
              <a:t>Wie lautet eure Einschätzung zu Veronika Schneider: </a:t>
            </a:r>
            <a:r>
              <a:rPr lang="de-DE" sz="1200" b="1" i="0" u="none" strike="noStrike" cap="none" spc="0">
                <a:ln>
                  <a:noFill/>
                </a:ln>
                <a:solidFill>
                  <a:prstClr val="black"/>
                </a:solidFill>
                <a:latin typeface="Calibri"/>
                <a:cs typeface="Arial"/>
              </a:rPr>
              <a:t>Kann sie euch korrekte Informationen zum Thema Aspartam geben? </a:t>
            </a:r>
            <a:br>
              <a:rPr lang="de-DE" sz="1200" b="0" i="0" u="none" strike="noStrike" cap="none" spc="0">
                <a:ln>
                  <a:noFill/>
                </a:ln>
                <a:solidFill>
                  <a:prstClr val="black"/>
                </a:solidFill>
                <a:latin typeface="Calibri"/>
                <a:cs typeface="Arial"/>
              </a:rPr>
            </a:br>
            <a:r>
              <a:rPr lang="de-DE" sz="1200" b="0" i="0" u="none" strike="noStrike" cap="none" spc="0">
                <a:ln>
                  <a:noFill/>
                </a:ln>
                <a:solidFill>
                  <a:prstClr val="black"/>
                </a:solidFill>
                <a:latin typeface="Calibri"/>
                <a:cs typeface="Arial"/>
              </a:rPr>
              <a:t>Dafür stimmt ihr bitte mit den farbigen Karten ab (grün heißt: sie kann korrekte Informationen geben; rot heißt: sie kennt sich wahrscheinlich nicht gut genug aus, um korrekte Informationen zu geben; gelb zeigt: ihr seid euch unsicher). </a:t>
            </a:r>
            <a:br>
              <a:rPr lang="de-DE" sz="1200" b="0" i="0" u="none" strike="noStrike" cap="none" spc="0">
                <a:ln>
                  <a:noFill/>
                </a:ln>
                <a:solidFill>
                  <a:prstClr val="black"/>
                </a:solidFill>
                <a:latin typeface="Calibri"/>
                <a:cs typeface="Arial"/>
              </a:rPr>
            </a:br>
            <a:br>
              <a:rPr lang="de-DE" sz="1200" b="0" i="0" u="none" strike="noStrike" cap="none" spc="0">
                <a:ln>
                  <a:noFill/>
                </a:ln>
                <a:solidFill>
                  <a:prstClr val="black"/>
                </a:solidFill>
                <a:latin typeface="Calibri"/>
                <a:cs typeface="Arial"/>
              </a:rPr>
            </a:br>
            <a:r>
              <a:rPr lang="de-DE" sz="1200" b="1" i="0" u="none" strike="noStrike" cap="none" spc="0">
                <a:ln>
                  <a:noFill/>
                </a:ln>
                <a:solidFill>
                  <a:prstClr val="black"/>
                </a:solidFill>
                <a:latin typeface="Calibri"/>
                <a:cs typeface="Arial"/>
              </a:rPr>
              <a:t>Ihr seid gefragt: KANN Veronika Schneider uns korrekte Informationen geben?</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266700" marR="0" lvl="0" indent="-26670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cs typeface="Arial"/>
              </a:rPr>
              <a:t>Jugendliche stimmen ab, Moderation fasst Ergebnisse kurz zusammen, greift ggf. Unterschiede in der Bewertung der Jugendlichen hin und fragt Einzelne nach den Beweggründen für ihr Urteil</a:t>
            </a:r>
            <a:br>
              <a:rPr lang="de-DE" sz="1200" b="0" i="1" u="none" strike="noStrike" cap="none" spc="0">
                <a:ln>
                  <a:noFill/>
                </a:ln>
                <a:solidFill>
                  <a:prstClr val="black"/>
                </a:solidFill>
                <a:latin typeface="Calibri"/>
                <a:cs typeface="Arial"/>
              </a:rPr>
            </a:br>
            <a:endParaRPr lang="de-DE" sz="1200" b="0" i="1"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 typeface="Arial"/>
              <a:buNone/>
              <a:defRPr/>
            </a:pPr>
            <a:r>
              <a:rPr lang="de-DE" sz="1200" b="1" i="0" u="none" strike="noStrike" cap="none" spc="0">
                <a:ln>
                  <a:noFill/>
                </a:ln>
                <a:solidFill>
                  <a:prstClr val="black"/>
                </a:solidFill>
                <a:latin typeface="Calibri"/>
                <a:cs typeface="Arial"/>
              </a:rPr>
              <a:t>Und WILL Veronika Schneider uns korrekte Informationen geben?</a:t>
            </a:r>
            <a:br>
              <a:rPr lang="de-DE" sz="1200" b="0" i="0" u="none" strike="noStrike" cap="none" spc="0">
                <a:ln>
                  <a:noFill/>
                </a:ln>
                <a:solidFill>
                  <a:prstClr val="black"/>
                </a:solidFill>
                <a:latin typeface="Calibri"/>
                <a:cs typeface="Arial"/>
              </a:rPr>
            </a:br>
            <a:endParaRPr lang="de-DE" sz="1200" b="0" i="0" u="none" strike="noStrike" cap="none" spc="0">
              <a:ln>
                <a:noFill/>
              </a:ln>
              <a:solidFill>
                <a:prstClr val="black"/>
              </a:solidFill>
              <a:latin typeface="Calibri"/>
              <a:cs typeface="Arial"/>
            </a:endParaRPr>
          </a:p>
          <a:p>
            <a:pPr marL="266700" marR="0" lvl="0" indent="-26670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cs typeface="Arial"/>
              </a:rPr>
              <a:t>Jugendliche stimmen ab, Moderation fasst Ergebnisse kurz zusammen, greift ggf. Unterschiede in der Bewertung der Jugendlichen hin und fragt Einzelne nach den Beweggründen für ihr Urteil</a:t>
            </a:r>
            <a:br>
              <a:rPr lang="de-DE" sz="1200" b="0" i="1" u="none" strike="noStrike" cap="none" spc="0">
                <a:ln>
                  <a:noFill/>
                </a:ln>
                <a:solidFill>
                  <a:prstClr val="black"/>
                </a:solidFill>
                <a:latin typeface="Calibri"/>
                <a:cs typeface="Arial"/>
              </a:rPr>
            </a:br>
            <a:endParaRPr lang="de-DE" sz="1200" b="0" i="1"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 typeface="Arial"/>
              <a:buNone/>
              <a:defRPr/>
            </a:pPr>
            <a:endParaRPr lang="de-DE" sz="1200" b="0" i="1"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 typeface="Arial"/>
              <a:buNone/>
              <a:defRPr/>
            </a:pPr>
            <a:r>
              <a:rPr lang="de-DE" sz="1200" b="1" i="0" u="none" strike="noStrike" cap="none" spc="0">
                <a:ln>
                  <a:noFill/>
                </a:ln>
                <a:solidFill>
                  <a:prstClr val="black"/>
                </a:solidFill>
                <a:latin typeface="Calibri"/>
                <a:cs typeface="Arial"/>
              </a:rPr>
              <a:t>Ist Veronika Schneider damit insgesamt eine vertrauenswürdige Quelle?</a:t>
            </a:r>
            <a:br>
              <a:rPr lang="de-DE" sz="1200" b="0" i="1" u="none" strike="noStrike" cap="none" spc="0">
                <a:ln>
                  <a:noFill/>
                </a:ln>
                <a:solidFill>
                  <a:prstClr val="black"/>
                </a:solidFill>
                <a:latin typeface="Calibri"/>
                <a:cs typeface="Arial"/>
              </a:rPr>
            </a:br>
            <a:endParaRPr lang="de-DE" sz="1200" b="0" i="1" u="none" strike="noStrike" cap="none" spc="0">
              <a:ln>
                <a:noFill/>
              </a:ln>
              <a:solidFill>
                <a:prstClr val="black"/>
              </a:solidFill>
              <a:latin typeface="Calibri"/>
              <a:cs typeface="Arial"/>
            </a:endParaRPr>
          </a:p>
          <a:p>
            <a:pPr marL="266700" marR="0" lvl="0" indent="-26670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cs typeface="Arial"/>
              </a:rPr>
              <a:t>Jugendliche stimmen ab, Moderation fasst Ergebnisse kurz zusammen</a:t>
            </a:r>
            <a:endParaRPr/>
          </a:p>
          <a:p>
            <a:pPr marL="0" marR="0" lvl="0" indent="0" algn="l" defTabSz="914400">
              <a:lnSpc>
                <a:spcPct val="100000"/>
              </a:lnSpc>
              <a:spcBef>
                <a:spcPts val="0"/>
              </a:spcBef>
              <a:spcAft>
                <a:spcPts val="0"/>
              </a:spcAft>
              <a:buClrTx/>
              <a:buSzTx/>
              <a:buFont typeface="Arial"/>
              <a:buNone/>
              <a:defRPr/>
            </a:pPr>
            <a:endParaRPr lang="de-DE" sz="1200" b="0" i="1"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 typeface="Arial"/>
              <a:buNone/>
              <a:defRPr/>
            </a:pPr>
            <a:r>
              <a:rPr lang="de-DE" sz="1200" b="0" i="1" u="none" strike="noStrike" cap="none" spc="0">
                <a:ln>
                  <a:noFill/>
                </a:ln>
                <a:solidFill>
                  <a:prstClr val="black"/>
                </a:solidFill>
                <a:latin typeface="Calibri"/>
                <a:cs typeface="Arial"/>
              </a:rPr>
              <a:t>Auflösung durch Moderation: </a:t>
            </a:r>
            <a:endParaRPr lang="de-DE" sz="1200" b="0" i="0" u="none" strike="noStrike" cap="none" spc="0">
              <a:ln>
                <a:noFill/>
              </a:ln>
              <a:solidFill>
                <a:prstClr val="black"/>
              </a:solidFill>
              <a:latin typeface="Calibri"/>
              <a:cs typeface="Arial"/>
            </a:endParaRPr>
          </a:p>
          <a:p>
            <a:pPr marL="171450" marR="0" lvl="0" indent="-171450" algn="l" defTabSz="9144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Calibri"/>
                <a:cs typeface="Arial"/>
              </a:rPr>
              <a:t>Können: Veronika Schneider fehlt als Vertriebsleiterin die medizinische Fachkenntnis, um zu beurteilen, wie </a:t>
            </a:r>
            <a:r>
              <a:rPr lang="de-DE" sz="1200" b="0" i="0" u="none" strike="noStrike" cap="none" spc="0">
                <a:ln>
                  <a:noFill/>
                </a:ln>
                <a:solidFill>
                  <a:prstClr val="black"/>
                </a:solidFill>
                <a:latin typeface="Calibri"/>
                <a:cs typeface="Arial"/>
              </a:rPr>
              <a:t>Aspartam</a:t>
            </a:r>
            <a:r>
              <a:rPr lang="de-DE" sz="1200" b="0" i="0" u="none" strike="noStrike" cap="none" spc="0">
                <a:ln>
                  <a:noFill/>
                </a:ln>
                <a:solidFill>
                  <a:prstClr val="black"/>
                </a:solidFill>
                <a:latin typeface="Calibri"/>
                <a:cs typeface="Arial"/>
              </a:rPr>
              <a:t> im Körper wirkt. </a:t>
            </a:r>
            <a:endParaRPr/>
          </a:p>
          <a:p>
            <a:pPr marL="171450" marR="0" lvl="0" indent="-171450" algn="l" defTabSz="9144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Calibri"/>
                <a:cs typeface="Arial"/>
              </a:rPr>
              <a:t>Wollen: Außerdem arbeitet sie für ein Unternehmen, das </a:t>
            </a:r>
            <a:r>
              <a:rPr lang="de-DE" sz="1200" b="0" i="0" u="none" strike="noStrike" cap="none" spc="0">
                <a:ln>
                  <a:noFill/>
                </a:ln>
                <a:solidFill>
                  <a:prstClr val="black"/>
                </a:solidFill>
                <a:latin typeface="Calibri"/>
                <a:cs typeface="Arial"/>
              </a:rPr>
              <a:t>Aspartam</a:t>
            </a:r>
            <a:r>
              <a:rPr lang="de-DE" sz="1200" b="0" i="0" u="none" strike="noStrike" cap="none" spc="0">
                <a:ln>
                  <a:noFill/>
                </a:ln>
                <a:solidFill>
                  <a:prstClr val="black"/>
                </a:solidFill>
                <a:latin typeface="Calibri"/>
                <a:cs typeface="Arial"/>
              </a:rPr>
              <a:t> in seinen Produkten verwendet, und diese Produkte als gesundheitlich unbedenklich bewerben will. Veronika Schneider hat also einen Interessenkonflikt. Wir können uns nicht sicher sein, dass sie uns wahre Informationen geben </a:t>
            </a:r>
            <a:r>
              <a:rPr lang="de-DE" sz="1200" b="0" i="0" u="sng" strike="noStrike" cap="none" spc="0">
                <a:ln>
                  <a:noFill/>
                </a:ln>
                <a:solidFill>
                  <a:prstClr val="black"/>
                </a:solidFill>
                <a:latin typeface="Calibri"/>
                <a:cs typeface="Arial"/>
              </a:rPr>
              <a:t>will.</a:t>
            </a:r>
            <a:endParaRPr/>
          </a:p>
          <a:p>
            <a:pPr marL="171450" marR="0" lvl="0" indent="-171450" algn="l" defTabSz="9144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Calibri"/>
                <a:cs typeface="Arial"/>
              </a:rPr>
              <a:t>Urteil: Veronika Schneider ist keine vertrauenswürdige Quelle.</a:t>
            </a:r>
            <a:endParaRPr/>
          </a:p>
          <a:p>
            <a:pPr marL="0" indent="0">
              <a:buNone/>
              <a:defRPr/>
            </a:pPr>
            <a:endParaRPr lang="de-DE" sz="1200"/>
          </a:p>
          <a:p>
            <a:pPr marL="0" indent="0">
              <a:buNone/>
              <a:defRPr/>
            </a:pPr>
            <a:endParaRPr lang="de-DE" sz="1200"/>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cs typeface="Arial"/>
              </a:rPr>
              <a:t>Weiter geht es mit Dr. Dirk </a:t>
            </a:r>
            <a:r>
              <a:rPr lang="de-DE" sz="1200" b="0" i="0" u="none" strike="noStrike" cap="none" spc="0">
                <a:ln>
                  <a:noFill/>
                </a:ln>
                <a:solidFill>
                  <a:prstClr val="black"/>
                </a:solidFill>
                <a:latin typeface="Calibri"/>
                <a:cs typeface="Arial"/>
              </a:rPr>
              <a:t>Dahlmeier</a:t>
            </a:r>
            <a:r>
              <a:rPr lang="de-DE" sz="1200" b="0" i="0" u="none" strike="noStrike" cap="none" spc="0">
                <a:ln>
                  <a:noFill/>
                </a:ln>
                <a:solidFill>
                  <a:prstClr val="black"/>
                </a:solidFill>
                <a:latin typeface="Calibri"/>
                <a:cs typeface="Arial"/>
              </a:rPr>
              <a:t>. </a:t>
            </a:r>
            <a:r>
              <a:rPr lang="de-DE" sz="1200" b="1" i="0" u="none" strike="noStrike" cap="none" spc="0">
                <a:ln>
                  <a:noFill/>
                </a:ln>
                <a:solidFill>
                  <a:prstClr val="black"/>
                </a:solidFill>
                <a:latin typeface="Calibri"/>
                <a:cs typeface="Arial"/>
              </a:rPr>
              <a:t>Wer kann uns kurz das Profil vorlesen? Welche Begriffe kennt ihr nicht?</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1" u="none" strike="noStrike" cap="none" spc="0">
                <a:ln>
                  <a:noFill/>
                </a:ln>
                <a:solidFill>
                  <a:prstClr val="black"/>
                </a:solidFill>
                <a:latin typeface="Calibri"/>
                <a:cs typeface="Arial"/>
              </a:rPr>
              <a:t>Womöglich: </a:t>
            </a:r>
            <a:endParaRPr/>
          </a:p>
          <a:p>
            <a:pPr marL="228600" marR="0" lvl="0" indent="-228600" algn="l" defTabSz="914400">
              <a:lnSpc>
                <a:spcPct val="100000"/>
              </a:lnSpc>
              <a:spcBef>
                <a:spcPts val="0"/>
              </a:spcBef>
              <a:spcAft>
                <a:spcPts val="0"/>
              </a:spcAft>
              <a:buClrTx/>
              <a:buSzTx/>
              <a:buFont typeface="+mj-lt"/>
              <a:buAutoNum type="arabicPeriod"/>
              <a:defRPr/>
            </a:pPr>
            <a:r>
              <a:rPr lang="de-DE" sz="1200" b="0" i="1" u="none" strike="noStrike" cap="none" spc="0">
                <a:ln>
                  <a:noFill/>
                </a:ln>
                <a:solidFill>
                  <a:prstClr val="black"/>
                </a:solidFill>
                <a:latin typeface="Calibri"/>
                <a:cs typeface="Arial"/>
              </a:rPr>
              <a:t>Keine Begriffe? Was ist eine Elterninitiative? </a:t>
            </a:r>
            <a:endParaRPr/>
          </a:p>
          <a:p>
            <a:pPr marL="228600" marR="0" lvl="0" indent="-228600" algn="l" defTabSz="914400">
              <a:lnSpc>
                <a:spcPct val="100000"/>
              </a:lnSpc>
              <a:spcBef>
                <a:spcPts val="0"/>
              </a:spcBef>
              <a:spcAft>
                <a:spcPts val="0"/>
              </a:spcAft>
              <a:buClrTx/>
              <a:buSzTx/>
              <a:buFont typeface="+mj-lt"/>
              <a:buAutoNum type="arabicPeriod"/>
              <a:defRPr/>
            </a:pPr>
            <a:r>
              <a:rPr lang="de-DE" sz="1200" b="0" i="1" u="none" strike="noStrike" cap="none" spc="0">
                <a:ln>
                  <a:noFill/>
                </a:ln>
                <a:solidFill>
                  <a:prstClr val="black"/>
                </a:solidFill>
                <a:latin typeface="Calibri"/>
                <a:cs typeface="Arial"/>
              </a:rPr>
              <a:t>Was bedeutet Konsum?</a:t>
            </a:r>
            <a:endParaRPr/>
          </a:p>
          <a:p>
            <a:pPr marL="0" marR="0" lvl="0" indent="0" algn="l" defTabSz="914400">
              <a:lnSpc>
                <a:spcPct val="100000"/>
              </a:lnSpc>
              <a:spcBef>
                <a:spcPts val="0"/>
              </a:spcBef>
              <a:spcAft>
                <a:spcPts val="0"/>
              </a:spcAft>
              <a:buClrTx/>
              <a:buSzTx/>
              <a:buFontTx/>
              <a:buNone/>
              <a:defRPr/>
            </a:pPr>
            <a:r>
              <a:rPr lang="de-DE" sz="1200" b="0" i="1" u="none" strike="noStrike" cap="none" spc="0">
                <a:ln>
                  <a:noFill/>
                </a:ln>
                <a:solidFill>
                  <a:prstClr val="black"/>
                </a:solidFill>
                <a:latin typeface="Calibri"/>
                <a:cs typeface="Arial"/>
              </a:rPr>
              <a:t> </a:t>
            </a:r>
            <a:endParaRPr/>
          </a:p>
          <a:p>
            <a:pPr marL="0" marR="0" lvl="0" indent="0" algn="l" defTabSz="914400">
              <a:lnSpc>
                <a:spcPct val="100000"/>
              </a:lnSpc>
              <a:spcBef>
                <a:spcPts val="0"/>
              </a:spcBef>
              <a:spcAft>
                <a:spcPts val="0"/>
              </a:spcAft>
              <a:buClrTx/>
              <a:buSzTx/>
              <a:buFont typeface="Arial"/>
              <a:buNone/>
              <a:defRPr/>
            </a:pPr>
            <a:endParaRPr lang="de-DE" sz="1200" b="1"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 typeface="Arial"/>
              <a:buNone/>
              <a:defRPr/>
            </a:pPr>
            <a:r>
              <a:rPr lang="de-DE" sz="1200" b="1" i="0" u="none" strike="noStrike" cap="none" spc="0">
                <a:ln>
                  <a:noFill/>
                </a:ln>
                <a:solidFill>
                  <a:prstClr val="black"/>
                </a:solidFill>
                <a:latin typeface="Calibri"/>
                <a:cs typeface="Arial"/>
              </a:rPr>
              <a:t>Wie lautet eure Einschätzung zu Dr. Dirk Dahlmeier: Kann und will er euch korrekte Informationen geben? </a:t>
            </a:r>
            <a:endParaRPr/>
          </a:p>
          <a:p>
            <a:pPr marL="0" marR="0" lvl="0" indent="0" algn="l" defTabSz="914400">
              <a:lnSpc>
                <a:spcPct val="100000"/>
              </a:lnSpc>
              <a:spcBef>
                <a:spcPts val="0"/>
              </a:spcBef>
              <a:spcAft>
                <a:spcPts val="0"/>
              </a:spcAft>
              <a:buClrTx/>
              <a:buSzTx/>
              <a:buFont typeface="Arial"/>
              <a:buNone/>
              <a:defRPr/>
            </a:pPr>
            <a:endParaRPr lang="de-DE" sz="1200" b="1"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 typeface="Arial"/>
              <a:buNone/>
              <a:defRPr/>
            </a:pPr>
            <a:r>
              <a:rPr lang="de-DE" sz="1200" b="1" i="0" u="none" strike="noStrike" cap="none" spc="0">
                <a:ln>
                  <a:noFill/>
                </a:ln>
                <a:solidFill>
                  <a:prstClr val="black"/>
                </a:solidFill>
                <a:latin typeface="Calibri"/>
                <a:cs typeface="Arial"/>
              </a:rPr>
              <a:t>KANN Dr. Dirk Dahlmeier uns korrekte Informationen geben?</a:t>
            </a:r>
            <a:br>
              <a:rPr lang="de-DE" sz="1200" b="1" i="0" u="none" strike="noStrike" cap="none" spc="0">
                <a:ln>
                  <a:noFill/>
                </a:ln>
                <a:solidFill>
                  <a:prstClr val="black"/>
                </a:solidFill>
                <a:latin typeface="Calibri"/>
                <a:cs typeface="Arial"/>
              </a:rPr>
            </a:br>
            <a:endParaRPr lang="de-DE" sz="1200" b="1" i="0" u="none" strike="noStrike" cap="none" spc="0">
              <a:ln>
                <a:noFill/>
              </a:ln>
              <a:solidFill>
                <a:prstClr val="black"/>
              </a:solidFill>
              <a:latin typeface="Calibri"/>
              <a:cs typeface="Arial"/>
            </a:endParaRPr>
          </a:p>
          <a:p>
            <a:pPr marL="266700" marR="0" lvl="0" indent="-26670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cs typeface="Arial"/>
              </a:rPr>
              <a:t>Jugendliche stimmen ab, Moderation fasst Ergebnisse kurz zusammen</a:t>
            </a:r>
            <a:endParaRPr/>
          </a:p>
          <a:p>
            <a:pPr marL="266700" marR="0" lvl="0" indent="-26670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cs typeface="Arial"/>
              </a:rPr>
              <a:t>Bedeutet ein Doktortitel immer, dass die Person ein Arzt ist? </a:t>
            </a:r>
            <a:endParaRPr/>
          </a:p>
          <a:p>
            <a:pPr marL="0" marR="0" lvl="0" indent="0" algn="l" defTabSz="914400">
              <a:lnSpc>
                <a:spcPct val="100000"/>
              </a:lnSpc>
              <a:spcBef>
                <a:spcPts val="0"/>
              </a:spcBef>
              <a:spcAft>
                <a:spcPts val="0"/>
              </a:spcAft>
              <a:buClrTx/>
              <a:buSzTx/>
              <a:buFont typeface="Arial"/>
              <a:buNone/>
              <a:defRPr/>
            </a:pPr>
            <a:endParaRPr lang="de-DE" sz="1200" b="1"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 typeface="Arial"/>
              <a:buNone/>
              <a:defRPr/>
            </a:pPr>
            <a:r>
              <a:rPr lang="de-DE" sz="1200" b="1" i="0" u="none" strike="noStrike" cap="none" spc="0">
                <a:ln>
                  <a:noFill/>
                </a:ln>
                <a:solidFill>
                  <a:prstClr val="black"/>
                </a:solidFill>
                <a:latin typeface="Calibri"/>
                <a:cs typeface="Arial"/>
              </a:rPr>
              <a:t>WILL Dr. Dirk Dahlmeier uns korrekte Informationen geben?</a:t>
            </a:r>
            <a:br>
              <a:rPr lang="de-DE" sz="1200" b="0" i="0" u="none" strike="noStrike" cap="none" spc="0">
                <a:ln>
                  <a:noFill/>
                </a:ln>
                <a:solidFill>
                  <a:prstClr val="black"/>
                </a:solidFill>
                <a:latin typeface="Calibri"/>
                <a:cs typeface="Arial"/>
              </a:rPr>
            </a:br>
            <a:endParaRPr lang="de-DE" sz="1200" b="0" i="0" u="none" strike="noStrike" cap="none" spc="0">
              <a:ln>
                <a:noFill/>
              </a:ln>
              <a:solidFill>
                <a:prstClr val="black"/>
              </a:solidFill>
              <a:latin typeface="Calibri"/>
              <a:cs typeface="Arial"/>
            </a:endParaRPr>
          </a:p>
          <a:p>
            <a:pPr marL="266700" marR="0" lvl="0" indent="-26670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cs typeface="Arial"/>
              </a:rPr>
              <a:t>Jugendliche stimmen ab, Moderation fasst Ergebnisse kurz zusammen</a:t>
            </a:r>
            <a:br>
              <a:rPr lang="de-DE" sz="1200" b="0" i="1" u="none" strike="noStrike" cap="none" spc="0">
                <a:ln>
                  <a:noFill/>
                </a:ln>
                <a:solidFill>
                  <a:prstClr val="black"/>
                </a:solidFill>
                <a:latin typeface="Calibri"/>
                <a:cs typeface="Arial"/>
              </a:rPr>
            </a:br>
            <a:endParaRPr lang="de-DE" sz="1200" b="0" i="1"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 typeface="Arial"/>
              <a:buNone/>
              <a:defRPr/>
            </a:pPr>
            <a:r>
              <a:rPr lang="de-DE" sz="1200" b="1" i="0" u="none" strike="noStrike" cap="none" spc="0">
                <a:ln>
                  <a:noFill/>
                </a:ln>
                <a:solidFill>
                  <a:prstClr val="black"/>
                </a:solidFill>
                <a:latin typeface="Calibri"/>
                <a:cs typeface="Arial"/>
              </a:rPr>
              <a:t>Ist Dr. Dirk Dahlmeier damit insgesamt eine vertrauenswürdige Quelle?</a:t>
            </a:r>
            <a:br>
              <a:rPr lang="de-DE" sz="1200" b="0" i="1" u="none" strike="noStrike" cap="none" spc="0">
                <a:ln>
                  <a:noFill/>
                </a:ln>
                <a:solidFill>
                  <a:prstClr val="black"/>
                </a:solidFill>
                <a:latin typeface="Calibri"/>
                <a:cs typeface="Arial"/>
              </a:rPr>
            </a:br>
            <a:endParaRPr lang="de-DE" sz="1200" b="0" i="1" u="none" strike="noStrike" cap="none" spc="0">
              <a:ln>
                <a:noFill/>
              </a:ln>
              <a:solidFill>
                <a:prstClr val="black"/>
              </a:solidFill>
              <a:latin typeface="Calibri"/>
              <a:cs typeface="Arial"/>
            </a:endParaRPr>
          </a:p>
          <a:p>
            <a:pPr marL="266700" marR="0" lvl="0" indent="-26670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cs typeface="Arial"/>
              </a:rPr>
              <a:t>Jugendliche stimmen ab, Moderation fasst Ergebnisse kurz zusammen</a:t>
            </a:r>
            <a:br>
              <a:rPr lang="de-DE" sz="1200" b="0" i="1" u="none" strike="noStrike" cap="none" spc="0">
                <a:ln>
                  <a:noFill/>
                </a:ln>
                <a:solidFill>
                  <a:prstClr val="black"/>
                </a:solidFill>
                <a:latin typeface="Calibri"/>
                <a:cs typeface="Arial"/>
              </a:rPr>
            </a:br>
            <a:endParaRPr lang="de-DE" sz="1200" b="1"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 typeface="Arial"/>
              <a:buNone/>
              <a:defRPr/>
            </a:pPr>
            <a:r>
              <a:rPr lang="de-DE" sz="1200" b="0" i="1" u="none" strike="noStrike" cap="none" spc="0">
                <a:ln>
                  <a:noFill/>
                </a:ln>
                <a:solidFill>
                  <a:prstClr val="black"/>
                </a:solidFill>
                <a:latin typeface="Calibri"/>
                <a:cs typeface="Arial"/>
              </a:rPr>
              <a:t>Auflösung durch Moderation: </a:t>
            </a:r>
            <a:endParaRPr lang="de-DE" sz="1200" b="0" i="0" u="none" strike="noStrike" cap="none" spc="0">
              <a:ln>
                <a:noFill/>
              </a:ln>
              <a:solidFill>
                <a:prstClr val="black"/>
              </a:solidFill>
              <a:latin typeface="Calibri"/>
              <a:cs typeface="Arial"/>
            </a:endParaRPr>
          </a:p>
          <a:p>
            <a:pPr marL="171450" marR="0" lvl="0" indent="-171450" algn="l" defTabSz="9144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Calibri"/>
                <a:cs typeface="Arial"/>
              </a:rPr>
              <a:t>Können: Dirk Dahlmeier besitzt zwar einen Doktortitel. Diesen hat er aber offenbar in einem themenfremden Sachgebiet (Stadtplanung) erworben. Ihm fehlt also genau wie Veronika Schneider die medizinische Fachkenntnis, um zu beurteilen, wie Aspartam im Körper wirkt.</a:t>
            </a:r>
            <a:endParaRPr/>
          </a:p>
          <a:p>
            <a:pPr marL="171450" marR="0" lvl="0" indent="-171450" algn="l" defTabSz="9144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Calibri"/>
                <a:cs typeface="Arial"/>
              </a:rPr>
              <a:t>Wollen: Seine Absichten decken sich mit allerdings unseren Absichten: Als Mitglied der </a:t>
            </a:r>
            <a:r>
              <a:rPr lang="de-DE" sz="1200" b="0" i="0" u="none" strike="noStrike" cap="none" spc="0">
                <a:ln>
                  <a:noFill/>
                </a:ln>
                <a:solidFill>
                  <a:prstClr val="black"/>
                </a:solidFill>
                <a:latin typeface="Calibri"/>
                <a:cs typeface="Arial"/>
              </a:rPr>
              <a:t>Elternitiative</a:t>
            </a:r>
            <a:r>
              <a:rPr lang="de-DE" sz="1200" b="0" i="0" u="none" strike="noStrike" cap="none" spc="0">
                <a:ln>
                  <a:noFill/>
                </a:ln>
                <a:solidFill>
                  <a:prstClr val="black"/>
                </a:solidFill>
                <a:latin typeface="Calibri"/>
                <a:cs typeface="Arial"/>
              </a:rPr>
              <a:t> </a:t>
            </a:r>
            <a:r>
              <a:rPr lang="de-DE" sz="1200" b="0" i="0" u="none" strike="noStrike" cap="none" spc="0">
                <a:ln>
                  <a:noFill/>
                </a:ln>
                <a:solidFill>
                  <a:prstClr val="black"/>
                </a:solidFill>
                <a:latin typeface="Calibri"/>
                <a:cs typeface="Arial"/>
              </a:rPr>
              <a:t>GesundeSchule</a:t>
            </a:r>
            <a:r>
              <a:rPr lang="de-DE" sz="1200" b="0" i="0" u="none" strike="noStrike" cap="none" spc="0">
                <a:ln>
                  <a:noFill/>
                </a:ln>
                <a:solidFill>
                  <a:prstClr val="black"/>
                </a:solidFill>
                <a:latin typeface="Calibri"/>
                <a:cs typeface="Arial"/>
              </a:rPr>
              <a:t> ist er an der Gesundheit der Kinder und Jugendlichen interessiert. </a:t>
            </a:r>
            <a:endParaRPr/>
          </a:p>
          <a:p>
            <a:pPr marL="171450" marR="0" lvl="0" indent="-171450" algn="l" defTabSz="9144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Calibri"/>
                <a:cs typeface="Arial"/>
              </a:rPr>
              <a:t>Vertrauenswürdigkeit: Nein. Zwar können wir bei Dr. Dirk Dahlmeier keinen Interessenkonflikt erkennen. Ob er das als Stadtplaner auch kann, ist jedoch nicht gesichert. </a:t>
            </a:r>
            <a:endParaRPr/>
          </a:p>
          <a:p>
            <a:pPr marL="171450" marR="0" lvl="0" indent="-171450" algn="l" defTabSz="914400">
              <a:lnSpc>
                <a:spcPct val="100000"/>
              </a:lnSpc>
              <a:spcBef>
                <a:spcPts val="0"/>
              </a:spcBef>
              <a:spcAft>
                <a:spcPts val="0"/>
              </a:spcAft>
              <a:buClrTx/>
              <a:buSzTx/>
              <a:buFont typeface="Arial"/>
              <a:buChar char="•"/>
              <a:defRPr/>
            </a:pP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0" indent="0">
              <a:buNone/>
              <a:defRPr/>
            </a:pPr>
            <a:endParaRPr lang="de-DE" sz="1200"/>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cs typeface="Arial"/>
              </a:rPr>
              <a:t>Zum Abschluss schauen wir uns noch Sevim Yilmaz an. </a:t>
            </a:r>
            <a:r>
              <a:rPr lang="de-DE" sz="1200" b="1" i="0" u="none" strike="noStrike" cap="none" spc="0">
                <a:ln>
                  <a:noFill/>
                </a:ln>
                <a:solidFill>
                  <a:prstClr val="black"/>
                </a:solidFill>
                <a:latin typeface="Calibri"/>
                <a:cs typeface="Arial"/>
              </a:rPr>
              <a:t>Wer kann uns kurz das Profil vorlesen? Welche Begriffe kennt ihr nicht?</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1" u="none" strike="noStrike" cap="none" spc="0">
                <a:ln>
                  <a:noFill/>
                </a:ln>
                <a:solidFill>
                  <a:prstClr val="black"/>
                </a:solidFill>
                <a:latin typeface="Calibri"/>
                <a:cs typeface="Arial"/>
              </a:rPr>
              <a:t>Womöglich: Keine Begriffe? Was ist denn das BMEL? </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1" i="0" u="none" strike="noStrike" cap="none" spc="0">
                <a:ln>
                  <a:noFill/>
                </a:ln>
                <a:solidFill>
                  <a:prstClr val="black"/>
                </a:solidFill>
                <a:latin typeface="Calibri"/>
                <a:cs typeface="Arial"/>
              </a:rPr>
              <a:t>Wie lautet eure Einschätzung zu Sevim Yilmaz: Kann und will sie euch korrekte Informationen geben? </a:t>
            </a:r>
            <a:endParaRPr/>
          </a:p>
          <a:p>
            <a:pPr marL="0" marR="0" lvl="0" indent="0" algn="l" defTabSz="914400">
              <a:lnSpc>
                <a:spcPct val="100000"/>
              </a:lnSpc>
              <a:spcBef>
                <a:spcPts val="0"/>
              </a:spcBef>
              <a:spcAft>
                <a:spcPts val="0"/>
              </a:spcAft>
              <a:buClrTx/>
              <a:buSzTx/>
              <a:buFont typeface="Arial"/>
              <a:buNone/>
              <a:defRPr/>
            </a:pP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 typeface="Arial"/>
              <a:buNone/>
              <a:defRPr/>
            </a:pPr>
            <a:r>
              <a:rPr lang="de-DE" sz="1200" b="1" i="0" u="none" strike="noStrike" cap="none" spc="0">
                <a:ln>
                  <a:noFill/>
                </a:ln>
                <a:solidFill>
                  <a:prstClr val="black"/>
                </a:solidFill>
                <a:latin typeface="Calibri"/>
                <a:cs typeface="Arial"/>
              </a:rPr>
              <a:t>KANN Sevim Yilmaz uns korrekte Informationen geben?</a:t>
            </a:r>
            <a:br>
              <a:rPr lang="de-DE" sz="1200" b="1" i="0" u="none" strike="noStrike" cap="none" spc="0">
                <a:ln>
                  <a:noFill/>
                </a:ln>
                <a:solidFill>
                  <a:prstClr val="black"/>
                </a:solidFill>
                <a:latin typeface="Calibri"/>
                <a:cs typeface="Arial"/>
              </a:rPr>
            </a:br>
            <a:endParaRPr lang="de-DE" sz="1200" b="1" i="0" u="none" strike="noStrike" cap="none" spc="0">
              <a:ln>
                <a:noFill/>
              </a:ln>
              <a:solidFill>
                <a:prstClr val="black"/>
              </a:solidFill>
              <a:latin typeface="Calibri"/>
              <a:cs typeface="Arial"/>
            </a:endParaRPr>
          </a:p>
          <a:p>
            <a:pPr marL="266700" marR="0" lvl="0" indent="-26670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cs typeface="Arial"/>
              </a:rPr>
              <a:t>Jugendliche stimmen ab, Moderation fasst Ergebnisse kurz zusammen</a:t>
            </a:r>
            <a:br>
              <a:rPr lang="de-DE" sz="1200" b="0" i="1" u="none" strike="noStrike" cap="none" spc="0">
                <a:ln>
                  <a:noFill/>
                </a:ln>
                <a:solidFill>
                  <a:prstClr val="black"/>
                </a:solidFill>
                <a:latin typeface="Calibri"/>
                <a:cs typeface="Arial"/>
              </a:rPr>
            </a:br>
            <a:endParaRPr lang="de-DE" sz="1200" b="0" i="1"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 typeface="Arial"/>
              <a:buNone/>
              <a:defRPr/>
            </a:pPr>
            <a:r>
              <a:rPr lang="de-DE" sz="1200" b="1" i="0" u="none" strike="noStrike" cap="none" spc="0">
                <a:ln>
                  <a:noFill/>
                </a:ln>
                <a:solidFill>
                  <a:prstClr val="black"/>
                </a:solidFill>
                <a:latin typeface="Calibri"/>
                <a:cs typeface="Arial"/>
              </a:rPr>
              <a:t>WILL Sevim Yilmaz uns korrekte Informationen geben?</a:t>
            </a:r>
            <a:br>
              <a:rPr lang="de-DE" sz="1200" b="0" i="0" u="none" strike="noStrike" cap="none" spc="0">
                <a:ln>
                  <a:noFill/>
                </a:ln>
                <a:solidFill>
                  <a:prstClr val="black"/>
                </a:solidFill>
                <a:latin typeface="Calibri"/>
                <a:cs typeface="Arial"/>
              </a:rPr>
            </a:br>
            <a:endParaRPr lang="de-DE" sz="1200" b="0" i="0" u="none" strike="noStrike" cap="none" spc="0">
              <a:ln>
                <a:noFill/>
              </a:ln>
              <a:solidFill>
                <a:prstClr val="black"/>
              </a:solidFill>
              <a:latin typeface="Calibri"/>
              <a:cs typeface="Arial"/>
            </a:endParaRPr>
          </a:p>
          <a:p>
            <a:pPr marL="266700" marR="0" lvl="0" indent="-26670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cs typeface="Arial"/>
              </a:rPr>
              <a:t>Jugendliche stimmen ab, Moderation fasst Ergebnisse kurz zusammen</a:t>
            </a:r>
            <a:endParaRPr/>
          </a:p>
          <a:p>
            <a:pPr marL="0" marR="0" lvl="0" indent="0" algn="l" defTabSz="914400">
              <a:lnSpc>
                <a:spcPct val="100000"/>
              </a:lnSpc>
              <a:spcBef>
                <a:spcPts val="0"/>
              </a:spcBef>
              <a:spcAft>
                <a:spcPts val="0"/>
              </a:spcAft>
              <a:buClrTx/>
              <a:buSzTx/>
              <a:buFont typeface="Arial"/>
              <a:buNone/>
              <a:defRPr/>
            </a:pPr>
            <a:endParaRPr lang="de-DE" sz="1200" b="0" i="1"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 typeface="Arial"/>
              <a:buNone/>
              <a:defRPr/>
            </a:pPr>
            <a:r>
              <a:rPr lang="de-DE" sz="1200" b="1" i="0" u="none" strike="noStrike" cap="none" spc="0">
                <a:ln>
                  <a:noFill/>
                </a:ln>
                <a:solidFill>
                  <a:prstClr val="black"/>
                </a:solidFill>
                <a:latin typeface="Calibri"/>
                <a:cs typeface="Arial"/>
              </a:rPr>
              <a:t>Ist Sevim Yilmaz damit insgesamt eine vertrauenswürdige Quelle?</a:t>
            </a:r>
            <a:br>
              <a:rPr lang="de-DE" sz="1200" b="0" i="1" u="none" strike="noStrike" cap="none" spc="0">
                <a:ln>
                  <a:noFill/>
                </a:ln>
                <a:solidFill>
                  <a:prstClr val="black"/>
                </a:solidFill>
                <a:latin typeface="Calibri"/>
                <a:cs typeface="Arial"/>
              </a:rPr>
            </a:br>
            <a:endParaRPr lang="de-DE" sz="1200" b="0" i="1" u="none" strike="noStrike" cap="none" spc="0">
              <a:ln>
                <a:noFill/>
              </a:ln>
              <a:solidFill>
                <a:prstClr val="black"/>
              </a:solidFill>
              <a:latin typeface="Calibri"/>
              <a:cs typeface="Arial"/>
            </a:endParaRPr>
          </a:p>
          <a:p>
            <a:pPr marL="266700" marR="0" lvl="0" indent="-26670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cs typeface="Arial"/>
              </a:rPr>
              <a:t>Jugendliche stimmen ab, Moderation fasst Ergebnisse kurz zusammen</a:t>
            </a:r>
            <a:br>
              <a:rPr lang="de-DE" sz="1200" b="0" i="1" u="none" strike="noStrike" cap="none" spc="0">
                <a:ln>
                  <a:noFill/>
                </a:ln>
                <a:solidFill>
                  <a:prstClr val="black"/>
                </a:solidFill>
                <a:latin typeface="Calibri"/>
                <a:cs typeface="Arial"/>
              </a:rPr>
            </a:b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 typeface="Arial"/>
              <a:buNone/>
              <a:defRPr/>
            </a:pPr>
            <a:r>
              <a:rPr lang="de-DE" sz="1200" b="0" i="1" u="none" strike="noStrike" cap="none" spc="0">
                <a:ln>
                  <a:noFill/>
                </a:ln>
                <a:solidFill>
                  <a:prstClr val="black"/>
                </a:solidFill>
                <a:latin typeface="Calibri"/>
                <a:cs typeface="Arial"/>
              </a:rPr>
              <a:t>Auflösung durch Moderation: </a:t>
            </a:r>
            <a:endParaRPr lang="de-DE" sz="1200" b="0" i="0" u="none" strike="noStrike" cap="none" spc="0">
              <a:ln>
                <a:noFill/>
              </a:ln>
              <a:solidFill>
                <a:prstClr val="black"/>
              </a:solidFill>
              <a:latin typeface="Calibri"/>
              <a:cs typeface="Arial"/>
            </a:endParaRPr>
          </a:p>
          <a:p>
            <a:pPr marL="171450" marR="0" lvl="0" indent="-171450" algn="l" defTabSz="9144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Calibri"/>
                <a:cs typeface="Arial"/>
              </a:rPr>
              <a:t>Können: Sevim Yilmaz ist Professorin für Ernährungswissenschaften. Sie dürfte also über große Fachkenntnis in Bezug auf die Wirkung von Lebensmitteln im Körper verfügen. </a:t>
            </a:r>
            <a:endParaRPr/>
          </a:p>
          <a:p>
            <a:pPr marL="171450" marR="0" lvl="0" indent="-171450" algn="l" defTabSz="9144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Calibri"/>
                <a:cs typeface="Arial"/>
              </a:rPr>
              <a:t>Wollen: Als Forscherin und Beraterin des BMEL verfolgt sie zudem das Ziel, die Wahrheit zu finden und andere über gesunde Lebensmittel aufzuklären. Ihre Interessen decken sich also mit unseren Interessen, korrekte Informationen zu erhalten. </a:t>
            </a:r>
            <a:endParaRPr/>
          </a:p>
          <a:p>
            <a:pPr marL="171450" marR="0" lvl="0" indent="-171450" algn="l" defTabSz="9144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Calibri"/>
                <a:cs typeface="Arial"/>
              </a:rPr>
              <a:t>Vertrauenswürdigkeit: Vorhanden.</a:t>
            </a:r>
            <a:endParaRPr lang="de-DE" sz="1200"/>
          </a:p>
          <a:p>
            <a:pPr>
              <a:defRPr/>
            </a:pPr>
            <a:endParaRPr lang="de-DE" sz="1200"/>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marR="0" lvl="0" indent="0" algn="l" defTabSz="914400">
              <a:lnSpc>
                <a:spcPct val="100000"/>
              </a:lnSpc>
              <a:spcBef>
                <a:spcPts val="0"/>
              </a:spcBef>
              <a:spcAft>
                <a:spcPts val="0"/>
              </a:spcAft>
              <a:buClrTx/>
              <a:buSzTx/>
              <a:buFontTx/>
              <a:buNone/>
              <a:defRPr/>
            </a:pPr>
            <a:r>
              <a:rPr lang="de-DE" sz="1200" b="0" i="1" u="none" strike="noStrike" cap="none" spc="0">
                <a:ln>
                  <a:noFill/>
                </a:ln>
                <a:solidFill>
                  <a:prstClr val="black"/>
                </a:solidFill>
                <a:latin typeface="Calibri"/>
                <a:cs typeface="Arial"/>
              </a:rPr>
              <a:t>Falls zusätzlich Zeit besteht:</a:t>
            </a:r>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cs typeface="Arial"/>
              </a:rPr>
              <a:t>1. Wir haben uns nun alle drei Profile im Detail angesehen und </a:t>
            </a:r>
            <a:r>
              <a:rPr lang="de-DE" sz="1200" b="1" i="0" u="none" strike="noStrike" cap="none" spc="0">
                <a:ln>
                  <a:noFill/>
                </a:ln>
                <a:solidFill>
                  <a:prstClr val="black"/>
                </a:solidFill>
                <a:latin typeface="Calibri"/>
                <a:cs typeface="Arial"/>
              </a:rPr>
              <a:t>stimmen nun per Handzeichen ab, mit wem Ihr das Interview führen würdet</a:t>
            </a:r>
            <a:endParaRPr/>
          </a:p>
          <a:p>
            <a:pPr marL="171450" marR="0" lvl="0" indent="-171450" algn="l" defTabSz="9144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Calibri"/>
                <a:cs typeface="Arial"/>
              </a:rPr>
              <a:t>Alle nacheinander durchgehen und per Handzeichen abstimmen lassen (jede Jugendlicher hat eine Stimme)</a:t>
            </a:r>
            <a:endParaRPr/>
          </a:p>
          <a:p>
            <a:pPr marL="171450" marR="0" lvl="0" indent="-171450" algn="l" defTabSz="914400">
              <a:lnSpc>
                <a:spcPct val="100000"/>
              </a:lnSpc>
              <a:spcBef>
                <a:spcPts val="0"/>
              </a:spcBef>
              <a:spcAft>
                <a:spcPts val="0"/>
              </a:spcAft>
              <a:buClrTx/>
              <a:buSzTx/>
              <a:buFont typeface="Arial"/>
              <a:buChar char="•"/>
              <a:defRPr/>
            </a:pPr>
            <a:r>
              <a:rPr lang="de-DE" sz="1200" b="0" i="0" u="none" strike="noStrike" cap="none" spc="0">
                <a:ln>
                  <a:noFill/>
                </a:ln>
                <a:solidFill>
                  <a:prstClr val="black"/>
                </a:solidFill>
                <a:latin typeface="Calibri"/>
                <a:cs typeface="Arial"/>
              </a:rPr>
              <a:t> Fazit: Eine vertrauenswürdige Quelle muss uns gleichzeitig korrekte Informationen geben KÖNNEN und WOLLEN</a:t>
            </a:r>
            <a:endParaRPr lang="de-DE" sz="1200" b="0" i="0" u="none" strike="noStrike" cap="none" spc="0">
              <a:ln>
                <a:noFill/>
              </a:ln>
              <a:solidFill>
                <a:prstClr val="black"/>
              </a:solidFill>
              <a:latin typeface="Calibri"/>
              <a:cs typeface="Arial"/>
            </a:endParaRPr>
          </a:p>
          <a:p>
            <a:pPr marL="0" indent="0">
              <a:buNone/>
              <a:defRPr/>
            </a:pPr>
            <a:endParaRPr lang="de-DE" sz="1200"/>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marR="0" lvl="0" indent="0" algn="l" defTabSz="914400">
              <a:lnSpc>
                <a:spcPct val="100000"/>
              </a:lnSpc>
              <a:spcBef>
                <a:spcPts val="0"/>
              </a:spcBef>
              <a:spcAft>
                <a:spcPts val="0"/>
              </a:spcAft>
              <a:buClrTx/>
              <a:buSzTx/>
              <a:buFont typeface="Wingdings"/>
              <a:buNone/>
              <a:defRPr/>
            </a:pPr>
            <a:r>
              <a:rPr lang="de-DE" sz="1200" b="0" i="1" u="none" strike="noStrike" cap="none" spc="0">
                <a:ln>
                  <a:noFill/>
                </a:ln>
                <a:solidFill>
                  <a:prstClr val="black"/>
                </a:solidFill>
                <a:latin typeface="Calibri"/>
                <a:cs typeface="Arial"/>
              </a:rPr>
              <a:t>Arbeitsblatt II wird benötigt</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cs typeface="Arial"/>
              </a:rPr>
              <a:t>Nun steigern wir nun den Schwierigkeitsgrad ein wenig. </a:t>
            </a:r>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cs typeface="Arial"/>
              </a:rPr>
              <a:t>Stellt Euch vor: Ihr habt euer Interview vereinbart, wollt euch darauf vorbereiten, habt aber nur wenig Zeit. Was macht ihr als erstes? Ihr startet wahrscheinlich mit einer Suche nach Informationen über Aspartam bei einer Internet-Suchmaschine. </a:t>
            </a:r>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cs typeface="Arial"/>
              </a:rPr>
              <a:t>Das Problem *KLICK* : Die Menge der Treffer ist so groß , dass ihr Euch nicht alle Informationen durchlesen könnt. Ihr müsst also entscheiden, welche Treffer ihr ignoriert und welche Ihr Euch näher anschaut. </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1" i="0" u="none" strike="noStrike" cap="none" spc="0">
                <a:ln>
                  <a:noFill/>
                </a:ln>
                <a:solidFill>
                  <a:prstClr val="black"/>
                </a:solidFill>
                <a:latin typeface="Calibri"/>
                <a:cs typeface="Arial"/>
              </a:rPr>
              <a:t>Wer hat eine Idee, wie wir vorgehen könnten?</a:t>
            </a:r>
            <a:endParaRPr/>
          </a:p>
          <a:p>
            <a:pPr marL="0" marR="0" lvl="0" indent="0" algn="l" defTabSz="914400">
              <a:lnSpc>
                <a:spcPct val="100000"/>
              </a:lnSpc>
              <a:spcBef>
                <a:spcPts val="0"/>
              </a:spcBef>
              <a:spcAft>
                <a:spcPts val="0"/>
              </a:spcAft>
              <a:buClrTx/>
              <a:buSzTx/>
              <a:buFontTx/>
              <a:buNone/>
              <a:defRPr/>
            </a:pPr>
            <a:r>
              <a:rPr lang="de-DE" sz="1200" b="0" i="1" u="none" strike="noStrike" cap="none" spc="0">
                <a:ln>
                  <a:noFill/>
                </a:ln>
                <a:solidFill>
                  <a:prstClr val="black"/>
                </a:solidFill>
                <a:latin typeface="Calibri"/>
                <a:cs typeface="Arial"/>
              </a:rPr>
              <a:t>(Antworten der Jugendlichen abholen. Provokant nachfragen: Könnten wir nicht einfach die ersten 3 Treffer aufrufen? Warum nicht?)</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cs typeface="Arial"/>
              </a:rPr>
              <a:t>Um euch bei der Auswahl einer geeigneten Quelle zu unterstützen, zeigen Suchmaschinen wie Google oder </a:t>
            </a:r>
            <a:r>
              <a:rPr lang="de-DE" sz="1200" b="0" i="0" u="none" strike="noStrike" cap="none" spc="0">
                <a:ln>
                  <a:noFill/>
                </a:ln>
                <a:solidFill>
                  <a:prstClr val="black"/>
                </a:solidFill>
                <a:latin typeface="Calibri"/>
                <a:cs typeface="Arial"/>
              </a:rPr>
              <a:t>Ecosia</a:t>
            </a:r>
            <a:r>
              <a:rPr lang="de-DE" sz="1200" b="0" i="0" u="none" strike="noStrike" cap="none" spc="0">
                <a:ln>
                  <a:noFill/>
                </a:ln>
                <a:solidFill>
                  <a:prstClr val="black"/>
                </a:solidFill>
                <a:latin typeface="Calibri"/>
                <a:cs typeface="Arial"/>
              </a:rPr>
              <a:t> euch unter dem Seitentitel auch eine kleine Vorschau der Seite. Das sind die 3-4 Zeilen unter dem Link. Eure Aufgabe wird es jetzt sein, Euch jede einzelne Vorschau näher anzusehen und diese im Hinblick auf das Vorliegen der Merkmale *KLICK* Können und Wollen zu bewerten.</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1" i="0" u="none" strike="noStrike" cap="none" spc="0">
                <a:ln>
                  <a:noFill/>
                </a:ln>
                <a:solidFill>
                  <a:prstClr val="black"/>
                </a:solidFill>
                <a:latin typeface="Calibri"/>
                <a:cs typeface="Arial"/>
              </a:rPr>
              <a:t>Dafür erhaltet ihr ein Arbeitsblatt und bewertet die einzelnen Ergebnisse anhand der Merkmale „Können“ und „Wollen“ und trefft ein Urteil über die Zuverlässigkeit der Quelle (10 Min). </a:t>
            </a:r>
            <a:endParaRPr/>
          </a:p>
          <a:p>
            <a:pPr marL="266700" marR="0" lvl="0" indent="-26670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cs typeface="Arial"/>
              </a:rPr>
              <a:t>(Aufgabenstellung auf dem Arbeitsblatt erklären, sobald es allen vorliegt!)</a:t>
            </a:r>
            <a:endParaRPr/>
          </a:p>
          <a:p>
            <a:pPr marL="0" marR="0" lvl="0" indent="0" algn="l" defTabSz="914400">
              <a:lnSpc>
                <a:spcPct val="100000"/>
              </a:lnSpc>
              <a:spcBef>
                <a:spcPts val="0"/>
              </a:spcBef>
              <a:spcAft>
                <a:spcPts val="0"/>
              </a:spcAft>
              <a:buClrTx/>
              <a:buSzTx/>
              <a:buFontTx/>
              <a:buNone/>
              <a:defRPr/>
            </a:pPr>
            <a:endParaRPr lang="de-DE" sz="1200" b="1"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cs typeface="Arial"/>
              </a:rPr>
              <a:t>Bewertet jeden Treffer in Bezug darauf, inwiefern die Quelle euch wahre Informationen geben KANN und geben WILL. </a:t>
            </a:r>
            <a:endParaRPr/>
          </a:p>
          <a:p>
            <a:pPr marL="0" marR="0" lvl="0" indent="0" algn="l" defTabSz="914400">
              <a:lnSpc>
                <a:spcPct val="100000"/>
              </a:lnSpc>
              <a:spcBef>
                <a:spcPts val="0"/>
              </a:spcBef>
              <a:spcAft>
                <a:spcPts val="0"/>
              </a:spcAft>
              <a:buClrTx/>
              <a:buSzTx/>
              <a:buFontTx/>
              <a:buNone/>
              <a:defRPr/>
            </a:pPr>
            <a:endParaRPr lang="de-DE" sz="1200" b="1"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1" i="0" u="none" strike="noStrike" cap="none" spc="0">
                <a:ln>
                  <a:noFill/>
                </a:ln>
                <a:solidFill>
                  <a:prstClr val="black"/>
                </a:solidFill>
                <a:latin typeface="Calibri"/>
                <a:cs typeface="Arial"/>
              </a:rPr>
              <a:t>Anschließend tauscht ihr eure Einschätzungen mit der Person neben euch aus (5 Min).</a:t>
            </a:r>
            <a:endParaRPr/>
          </a:p>
          <a:p>
            <a:pPr marL="0" marR="0" lvl="0" indent="0" algn="l" defTabSz="914400">
              <a:lnSpc>
                <a:spcPct val="100000"/>
              </a:lnSpc>
              <a:spcBef>
                <a:spcPts val="0"/>
              </a:spcBef>
              <a:spcAft>
                <a:spcPts val="0"/>
              </a:spcAft>
              <a:buClrTx/>
              <a:buSzTx/>
              <a:buFontTx/>
              <a:buNone/>
              <a:defRPr/>
            </a:pPr>
            <a:r>
              <a:rPr lang="de-DE" sz="1200" b="1" i="0" u="none" strike="noStrike" cap="none" spc="0">
                <a:ln>
                  <a:noFill/>
                </a:ln>
                <a:solidFill>
                  <a:prstClr val="black"/>
                </a:solidFill>
                <a:latin typeface="Calibri"/>
                <a:cs typeface="Arial"/>
              </a:rPr>
              <a:t>Um die Ergebnisse zu vergleichen, spielen wir anschließend noch ein </a:t>
            </a:r>
            <a:r>
              <a:rPr lang="de-DE" sz="1200" b="1" i="0" u="none" strike="noStrike" cap="none" spc="0">
                <a:ln>
                  <a:noFill/>
                </a:ln>
                <a:solidFill>
                  <a:prstClr val="black"/>
                </a:solidFill>
                <a:latin typeface="Calibri"/>
                <a:cs typeface="Arial"/>
              </a:rPr>
              <a:t>Menti</a:t>
            </a:r>
            <a:r>
              <a:rPr lang="de-DE" sz="1200" b="1" i="0" u="none" strike="noStrike" cap="none" spc="0">
                <a:ln>
                  <a:noFill/>
                </a:ln>
                <a:solidFill>
                  <a:prstClr val="black"/>
                </a:solidFill>
                <a:latin typeface="Calibri"/>
                <a:cs typeface="Arial"/>
              </a:rPr>
              <a:t>-Quiz mit euren Einschätzungen.</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cs typeface="Arial"/>
              </a:rPr>
              <a:t>Die Jugendlichen schätzen die Suchergebnisse nacheinander ein. Anschließend wird ein </a:t>
            </a:r>
            <a:r>
              <a:rPr lang="de-DE" sz="1200" b="0" i="1" u="none" strike="noStrike" cap="none" spc="0">
                <a:ln>
                  <a:noFill/>
                </a:ln>
                <a:solidFill>
                  <a:prstClr val="black"/>
                </a:solidFill>
                <a:latin typeface="Calibri"/>
                <a:cs typeface="Arial"/>
              </a:rPr>
              <a:t>Mentimeter</a:t>
            </a:r>
            <a:r>
              <a:rPr lang="de-DE" sz="1200" b="0" i="1" u="none" strike="noStrike" cap="none" spc="0">
                <a:ln>
                  <a:noFill/>
                </a:ln>
                <a:solidFill>
                  <a:prstClr val="black"/>
                </a:solidFill>
                <a:latin typeface="Calibri"/>
                <a:cs typeface="Arial"/>
              </a:rPr>
              <a:t> gestartet, in dem die Ergebnisse miteinander verglichen werden. </a:t>
            </a:r>
            <a:endParaRPr lang="de-DE" sz="1200" b="0" i="0" u="none" strike="noStrike" cap="none" spc="0">
              <a:ln>
                <a:noFill/>
              </a:ln>
              <a:solidFill>
                <a:prstClr val="black"/>
              </a:solidFill>
              <a:latin typeface="Calibri"/>
              <a:cs typeface="Arial"/>
            </a:endParaRPr>
          </a:p>
          <a:p>
            <a:pPr marL="171450" marR="0" lvl="0" indent="-171450" algn="l" defTabSz="914400">
              <a:lnSpc>
                <a:spcPct val="100000"/>
              </a:lnSpc>
              <a:spcBef>
                <a:spcPts val="0"/>
              </a:spcBef>
              <a:spcAft>
                <a:spcPts val="0"/>
              </a:spcAft>
              <a:buClrTx/>
              <a:buSzTx/>
              <a:buFont typeface="Arial"/>
              <a:buChar char="•"/>
              <a:defRPr/>
            </a:pPr>
            <a:endParaRPr lang="de-DE" sz="1200" b="0" i="1" u="none" strike="noStrike" cap="none" spc="0">
              <a:ln>
                <a:noFill/>
              </a:ln>
              <a:solidFill>
                <a:prstClr val="black"/>
              </a:solidFill>
              <a:latin typeface="Calibri"/>
              <a:cs typeface="Arial"/>
            </a:endParaRPr>
          </a:p>
          <a:p>
            <a:pPr marL="0" indent="0">
              <a:lnSpc>
                <a:spcPct val="100000"/>
              </a:lnSpc>
              <a:spcBef>
                <a:spcPts val="600"/>
              </a:spcBef>
              <a:spcAft>
                <a:spcPts val="0"/>
              </a:spcAft>
              <a:buNone/>
              <a:defRPr/>
            </a:pPr>
            <a:endParaRPr lang="de-DE" sz="900" i="1"/>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Wenn ihr bereit seid, lasst uns mit dem </a:t>
            </a:r>
            <a:r>
              <a:rPr lang="de-DE" sz="1200" b="0" i="0" u="none" strike="noStrike" cap="none" spc="0">
                <a:ln>
                  <a:noFill/>
                </a:ln>
                <a:solidFill>
                  <a:prstClr val="black"/>
                </a:solidFill>
                <a:latin typeface="Calibri"/>
                <a:ea typeface="Arial"/>
                <a:cs typeface="Arial"/>
              </a:rPr>
              <a:t>Menti</a:t>
            </a:r>
            <a:r>
              <a:rPr lang="de-DE" sz="1200" b="0" i="0" u="none" strike="noStrike" cap="none" spc="0">
                <a:ln>
                  <a:noFill/>
                </a:ln>
                <a:solidFill>
                  <a:prstClr val="black"/>
                </a:solidFill>
                <a:latin typeface="Calibri"/>
                <a:ea typeface="Arial"/>
                <a:cs typeface="Arial"/>
              </a:rPr>
              <a:t>-Quiz starten. Öffnet dafür die Laptops / Tablets und die Seite menti.com. Gebt diesen Code ein: XXX (</a:t>
            </a:r>
            <a:r>
              <a:rPr lang="de-DE" sz="1200" b="0" i="1" u="none" strike="noStrike" cap="none" spc="0">
                <a:ln>
                  <a:noFill/>
                </a:ln>
                <a:solidFill>
                  <a:prstClr val="black"/>
                </a:solidFill>
                <a:latin typeface="Calibri"/>
                <a:ea typeface="Arial"/>
                <a:cs typeface="Arial"/>
              </a:rPr>
              <a:t>Der Code wird durch </a:t>
            </a:r>
            <a:r>
              <a:rPr lang="de-DE" sz="1200" b="0" i="1" u="none" strike="noStrike" cap="none" spc="0">
                <a:ln>
                  <a:noFill/>
                </a:ln>
                <a:solidFill>
                  <a:prstClr val="black"/>
                </a:solidFill>
                <a:latin typeface="Calibri"/>
                <a:ea typeface="Arial"/>
                <a:cs typeface="Arial"/>
              </a:rPr>
              <a:t>mentimeter</a:t>
            </a:r>
            <a:r>
              <a:rPr lang="de-DE" sz="1200" b="0" i="1" u="none" strike="noStrike" cap="none" spc="0">
                <a:ln>
                  <a:noFill/>
                </a:ln>
                <a:solidFill>
                  <a:prstClr val="black"/>
                </a:solidFill>
                <a:latin typeface="Calibri"/>
                <a:ea typeface="Arial"/>
                <a:cs typeface="Arial"/>
              </a:rPr>
              <a:t> jedes Mal neu generiert und muss daher jedes Mal auf der Folie eingetragen werden</a:t>
            </a:r>
            <a:r>
              <a:rPr lang="de-DE" sz="1200" b="0" i="0" u="none" strike="noStrike" cap="none" spc="0">
                <a:ln>
                  <a:noFill/>
                </a:ln>
                <a:solidFill>
                  <a:prstClr val="black"/>
                </a:solidFill>
                <a:latin typeface="Calibri"/>
                <a:ea typeface="Arial"/>
                <a:cs typeface="Arial"/>
              </a:rPr>
              <a:t>). </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ea typeface="Arial"/>
              <a:cs typeface="Arial"/>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ea typeface="Arial"/>
                <a:cs typeface="Arial"/>
              </a:rPr>
              <a:t>Das Spiel muss vorab auf </a:t>
            </a:r>
            <a:r>
              <a:rPr lang="de-DE" sz="1200" b="0" i="1" u="none" strike="noStrike" cap="none" spc="0">
                <a:ln>
                  <a:noFill/>
                </a:ln>
                <a:solidFill>
                  <a:prstClr val="black"/>
                </a:solidFill>
                <a:latin typeface="Calibri"/>
                <a:ea typeface="Arial"/>
                <a:cs typeface="Arial"/>
              </a:rPr>
              <a:t>Mentimeter</a:t>
            </a:r>
            <a:r>
              <a:rPr lang="de-DE" sz="1200" b="0" i="1" u="none" strike="noStrike" cap="none" spc="0">
                <a:ln>
                  <a:noFill/>
                </a:ln>
                <a:solidFill>
                  <a:prstClr val="black"/>
                </a:solidFill>
                <a:latin typeface="Calibri"/>
                <a:ea typeface="Arial"/>
                <a:cs typeface="Arial"/>
              </a:rPr>
              <a:t> als Quiz vorbereitet werden: Die Suchergebnisse sowie die Wertungen befinden sich in den folgenden Folien, jede Frage sollte 20 Sekunden Zeit zum Antworten erhalten </a:t>
            </a:r>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ea typeface="Arial"/>
                <a:cs typeface="Arial"/>
              </a:rPr>
              <a:t>Die Antwortmöglichkeiten im Quiz sollten Vertrauenswürdig, Eher vertrauenswürdig, Eher nicht vertrauenswürdig und Nicht vertrauenswürdig sein (Die richtige Antwort muss im </a:t>
            </a:r>
            <a:r>
              <a:rPr lang="de-DE" sz="1200" b="0" i="1" u="none" strike="noStrike" cap="none" spc="0">
                <a:ln>
                  <a:noFill/>
                </a:ln>
                <a:solidFill>
                  <a:prstClr val="black"/>
                </a:solidFill>
                <a:latin typeface="Calibri"/>
                <a:ea typeface="Arial"/>
                <a:cs typeface="Arial"/>
              </a:rPr>
              <a:t>Mentimeter</a:t>
            </a:r>
            <a:r>
              <a:rPr lang="de-DE" sz="1200" b="0" i="1" u="none" strike="noStrike" cap="none" spc="0">
                <a:ln>
                  <a:noFill/>
                </a:ln>
                <a:solidFill>
                  <a:prstClr val="black"/>
                </a:solidFill>
                <a:latin typeface="Calibri"/>
                <a:ea typeface="Arial"/>
                <a:cs typeface="Arial"/>
              </a:rPr>
              <a:t> markiert werden)</a:t>
            </a:r>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ea typeface="Arial"/>
                <a:cs typeface="Arial"/>
              </a:rPr>
              <a:t>Zum Start muss das Quiz gestartet sein, damit sich alle im Warteraum einfinden können</a:t>
            </a:r>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ea typeface="Arial"/>
                <a:cs typeface="Arial"/>
              </a:rPr>
              <a:t>Nach den oben stehenden, einführenden Erläuterungen kann die Moderation auf </a:t>
            </a:r>
            <a:r>
              <a:rPr lang="de-DE" sz="1200" b="0" i="1" u="none" strike="noStrike" cap="none" spc="0">
                <a:ln>
                  <a:noFill/>
                </a:ln>
                <a:solidFill>
                  <a:prstClr val="black"/>
                </a:solidFill>
                <a:latin typeface="Calibri"/>
                <a:ea typeface="Arial"/>
                <a:cs typeface="Arial"/>
              </a:rPr>
              <a:t>Mentimeter</a:t>
            </a:r>
            <a:r>
              <a:rPr lang="de-DE" sz="1200" b="0" i="1" u="none" strike="noStrike" cap="none" spc="0">
                <a:ln>
                  <a:noFill/>
                </a:ln>
                <a:solidFill>
                  <a:prstClr val="black"/>
                </a:solidFill>
                <a:latin typeface="Calibri"/>
                <a:ea typeface="Arial"/>
                <a:cs typeface="Arial"/>
              </a:rPr>
              <a:t> umschalten und das Spiel starten</a:t>
            </a:r>
            <a:endParaRPr/>
          </a:p>
          <a:p>
            <a:pPr marL="0" marR="0" lvl="0" indent="0" algn="l" defTabSz="914400">
              <a:lnSpc>
                <a:spcPct val="100000"/>
              </a:lnSpc>
              <a:spcBef>
                <a:spcPts val="0"/>
              </a:spcBef>
              <a:spcAft>
                <a:spcPts val="0"/>
              </a:spcAft>
              <a:buClrTx/>
              <a:buSzTx/>
              <a:buFont typeface="Arial"/>
              <a:buNone/>
              <a:defRPr/>
            </a:pPr>
            <a:endParaRPr lang="de-DE" sz="1200" b="0" i="1"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 typeface="Arial"/>
              <a:buNone/>
              <a:defRPr/>
            </a:pPr>
            <a:r>
              <a:rPr lang="de-DE" sz="1200" b="0" i="0" u="none" strike="noStrike" cap="none" spc="0">
                <a:ln>
                  <a:noFill/>
                </a:ln>
                <a:solidFill>
                  <a:prstClr val="black"/>
                </a:solidFill>
                <a:latin typeface="Calibri"/>
                <a:cs typeface="Arial"/>
              </a:rPr>
              <a:t>Bei dieser Abstimmung müsst ihr angeben, wie ihr das Suchergebnis einschätzt. Die Skala reicht von „sehr </a:t>
            </a:r>
            <a:r>
              <a:rPr lang="de-DE" sz="2400"/>
              <a:t>vertrauenswürdig</a:t>
            </a:r>
            <a:r>
              <a:rPr lang="de-DE" sz="1200" b="0" i="0" u="none" strike="noStrike" cap="none" spc="0">
                <a:ln>
                  <a:noFill/>
                </a:ln>
                <a:solidFill>
                  <a:prstClr val="black"/>
                </a:solidFill>
                <a:latin typeface="Calibri"/>
                <a:cs typeface="Arial"/>
              </a:rPr>
              <a:t>“ bis „überhaupt nicht </a:t>
            </a:r>
            <a:r>
              <a:rPr lang="de-DE" sz="2400"/>
              <a:t>vertrauenswürdig</a:t>
            </a:r>
            <a:r>
              <a:rPr lang="de-DE" sz="1200" b="0" i="0" u="none" strike="noStrike" cap="none" spc="0">
                <a:ln>
                  <a:noFill/>
                </a:ln>
                <a:solidFill>
                  <a:prstClr val="black"/>
                </a:solidFill>
                <a:latin typeface="Calibri"/>
                <a:cs typeface="Arial"/>
              </a:rPr>
              <a:t>“. Wie wir gemeinsam festgelegt haben, muss mir eine Quelle sowohl wahre Informationen geben „können“ und „wollen“, um als </a:t>
            </a:r>
            <a:r>
              <a:rPr lang="de-DE" sz="2400"/>
              <a:t>vertrauenswürdig</a:t>
            </a:r>
            <a:r>
              <a:rPr lang="de-DE" sz="1200" b="0" i="0" u="none" strike="noStrike" cap="none" spc="0">
                <a:ln>
                  <a:noFill/>
                </a:ln>
                <a:solidFill>
                  <a:prstClr val="black"/>
                </a:solidFill>
                <a:latin typeface="Calibri"/>
                <a:cs typeface="Arial"/>
              </a:rPr>
              <a:t> zu gelten. Achtet bei der Abstimmung deshalb darauf, ob ihr bei beiden Kästchen einen Haken gesetzt habt. </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cs typeface="Arial"/>
              </a:rPr>
              <a:t>Die Moderation sollte nach jedem Ergebnis eine Quelleneinschätzung geben (auf den folgenden Folien angegeben)</a:t>
            </a:r>
            <a:endParaRPr/>
          </a:p>
          <a:p>
            <a:pPr marL="0" marR="0" lvl="0" indent="0" algn="l" defTabSz="914400">
              <a:lnSpc>
                <a:spcPct val="100000"/>
              </a:lnSpc>
              <a:spcBef>
                <a:spcPts val="0"/>
              </a:spcBef>
              <a:spcAft>
                <a:spcPts val="0"/>
              </a:spcAft>
              <a:buClrTx/>
              <a:buSzTx/>
              <a:buFont typeface="Arial"/>
              <a:buNone/>
              <a:defRPr/>
            </a:pPr>
            <a:endParaRPr lang="de-DE" sz="1200" b="0" i="0" u="none" strike="noStrike" cap="none" spc="0">
              <a:ln>
                <a:noFill/>
              </a:ln>
              <a:solidFill>
                <a:prstClr val="black"/>
              </a:solidFill>
              <a:latin typeface="Calibri"/>
              <a:cs typeface="Arial"/>
            </a:endParaRPr>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marR="0" lvl="0" indent="0" algn="l" defTabSz="914400">
              <a:lnSpc>
                <a:spcPct val="90000"/>
              </a:lnSpc>
              <a:spcBef>
                <a:spcPts val="0"/>
              </a:spcBef>
              <a:spcAft>
                <a:spcPts val="0"/>
              </a:spcAft>
              <a:buClr>
                <a:schemeClr val="tx2"/>
              </a:buClr>
              <a:buSzTx/>
              <a:buFont typeface="Wingdings"/>
              <a:buNone/>
              <a:tabLst>
                <a:tab pos="266700" algn="l"/>
                <a:tab pos="542925" algn="l"/>
                <a:tab pos="809625" algn="l"/>
                <a:tab pos="1076325" algn="l"/>
                <a:tab pos="1343025" algn="l"/>
              </a:tabLst>
              <a:defRPr/>
            </a:pPr>
            <a:r>
              <a:rPr lang="de-DE" sz="1800" b="0" i="0" u="none" strike="noStrike" cap="none" spc="0">
                <a:ln>
                  <a:noFill/>
                </a:ln>
                <a:solidFill>
                  <a:prstClr val="black"/>
                </a:solidFill>
                <a:latin typeface="Calibri"/>
                <a:cs typeface="Arial"/>
              </a:rPr>
              <a:t>Wikipedia: Eher vertrauenswürdig</a:t>
            </a:r>
            <a:endParaRPr/>
          </a:p>
          <a:p>
            <a:pPr marL="0" marR="0" lvl="0" indent="0" algn="l" defTabSz="914400">
              <a:lnSpc>
                <a:spcPct val="90000"/>
              </a:lnSpc>
              <a:spcBef>
                <a:spcPts val="0"/>
              </a:spcBef>
              <a:spcAft>
                <a:spcPts val="0"/>
              </a:spcAft>
              <a:buClr>
                <a:schemeClr val="tx2"/>
              </a:buClr>
              <a:buSzTx/>
              <a:buFont typeface="Wingdings"/>
              <a:buNone/>
              <a:tabLst>
                <a:tab pos="266700" algn="l"/>
                <a:tab pos="542925" algn="l"/>
                <a:tab pos="809625" algn="l"/>
                <a:tab pos="1076325" algn="l"/>
                <a:tab pos="1343025" algn="l"/>
              </a:tabLst>
              <a:defRPr/>
            </a:pPr>
            <a:endParaRPr lang="de-DE" sz="1800" b="0" i="0" u="none" strike="noStrike" cap="none" spc="0">
              <a:ln>
                <a:noFill/>
              </a:ln>
              <a:solidFill>
                <a:prstClr val="black"/>
              </a:solidFill>
              <a:latin typeface="Calibri"/>
              <a:cs typeface="Arial"/>
            </a:endParaRPr>
          </a:p>
          <a:p>
            <a:pPr marL="0" marR="0" lvl="0" indent="0" algn="l" defTabSz="914400">
              <a:lnSpc>
                <a:spcPct val="90000"/>
              </a:lnSpc>
              <a:spcBef>
                <a:spcPts val="0"/>
              </a:spcBef>
              <a:spcAft>
                <a:spcPts val="0"/>
              </a:spcAft>
              <a:buClr>
                <a:schemeClr val="tx2"/>
              </a:buClr>
              <a:buSzTx/>
              <a:buFont typeface="Wingdings"/>
              <a:buNone/>
              <a:tabLst>
                <a:tab pos="266700" algn="l"/>
                <a:tab pos="542925" algn="l"/>
                <a:tab pos="809625" algn="l"/>
                <a:tab pos="1076325" algn="l"/>
                <a:tab pos="1343025" algn="l"/>
              </a:tabLst>
              <a:defRPr/>
            </a:pPr>
            <a:r>
              <a:rPr lang="de-DE" sz="1800" b="0" i="0" u="none" strike="noStrike" cap="none" spc="0">
                <a:ln>
                  <a:noFill/>
                </a:ln>
                <a:solidFill>
                  <a:prstClr val="black"/>
                </a:solidFill>
                <a:latin typeface="Calibri"/>
                <a:cs typeface="Arial"/>
              </a:rPr>
              <a:t>Mehrere Studien erkannten einen hohen Grad an faktisch korrekten Informationen in der Wikipedia, insbesondere im Vergleich mit anderen Enzyklopädien wie bspw. Brockhaus (Giles 2005, </a:t>
            </a:r>
            <a:r>
              <a:rPr lang="de-DE" sz="1800" b="0" i="0" u="none" strike="noStrike" cap="none" spc="0">
                <a:ln>
                  <a:noFill/>
                </a:ln>
                <a:solidFill>
                  <a:prstClr val="black"/>
                </a:solidFill>
                <a:latin typeface="Calibri"/>
                <a:cs typeface="Arial"/>
              </a:rPr>
              <a:t>Hammwöhner</a:t>
            </a:r>
            <a:r>
              <a:rPr lang="de-DE" sz="1800" b="0" i="0" u="none" strike="noStrike" cap="none" spc="0">
                <a:ln>
                  <a:noFill/>
                </a:ln>
                <a:solidFill>
                  <a:prstClr val="black"/>
                </a:solidFill>
                <a:latin typeface="Calibri"/>
                <a:cs typeface="Arial"/>
              </a:rPr>
              <a:t> et al. 2007). Dabei punktet die Wikipedia vor allem in den Punkten Umfang, Aktualität und nachprüfbaren Quellenangaben. Allerdings kann die Wikipedia eine „gleichbleibend hohe Qualität nicht garantieren“ (</a:t>
            </a:r>
            <a:r>
              <a:rPr lang="de-DE" sz="1800" b="0" i="0" u="none" strike="noStrike" cap="none" spc="0">
                <a:ln>
                  <a:noFill/>
                </a:ln>
                <a:solidFill>
                  <a:prstClr val="black"/>
                </a:solidFill>
                <a:latin typeface="Calibri"/>
                <a:cs typeface="Arial"/>
              </a:rPr>
              <a:t>Kalass</a:t>
            </a:r>
            <a:r>
              <a:rPr lang="de-DE" sz="1800" b="0" i="0" u="none" strike="noStrike" cap="none" spc="0">
                <a:ln>
                  <a:noFill/>
                </a:ln>
                <a:solidFill>
                  <a:prstClr val="black"/>
                </a:solidFill>
                <a:latin typeface="Calibri"/>
                <a:cs typeface="Arial"/>
              </a:rPr>
              <a:t> 2015). Viele der Artikel sind zudem recht komplex formuliert (</a:t>
            </a:r>
            <a:r>
              <a:rPr lang="de-DE" sz="1800" b="0" i="0" u="none" strike="noStrike" cap="none" spc="0">
                <a:ln>
                  <a:noFill/>
                </a:ln>
                <a:solidFill>
                  <a:prstClr val="black"/>
                </a:solidFill>
                <a:latin typeface="Calibri"/>
                <a:cs typeface="Arial"/>
              </a:rPr>
              <a:t>Reavley</a:t>
            </a:r>
            <a:r>
              <a:rPr lang="de-DE" sz="1800" b="0" i="0" u="none" strike="noStrike" cap="none" spc="0">
                <a:ln>
                  <a:noFill/>
                </a:ln>
                <a:solidFill>
                  <a:prstClr val="black"/>
                </a:solidFill>
                <a:latin typeface="Calibri"/>
                <a:cs typeface="Arial"/>
              </a:rPr>
              <a:t> et al. 2011). Deshalb sollte die Wikipedia stets als erster Startpunkt für eine Übersicht verwendet werden (</a:t>
            </a:r>
            <a:r>
              <a:rPr lang="de-DE" sz="1800" b="0" i="0" u="none" strike="noStrike" cap="none" spc="0">
                <a:ln>
                  <a:noFill/>
                </a:ln>
                <a:solidFill>
                  <a:prstClr val="black"/>
                </a:solidFill>
                <a:latin typeface="Calibri"/>
                <a:cs typeface="Arial"/>
              </a:rPr>
              <a:t>Hammwöhner</a:t>
            </a:r>
            <a:r>
              <a:rPr lang="de-DE" sz="1800" b="0" i="0" u="none" strike="noStrike" cap="none" spc="0">
                <a:ln>
                  <a:noFill/>
                </a:ln>
                <a:solidFill>
                  <a:prstClr val="black"/>
                </a:solidFill>
                <a:latin typeface="Calibri"/>
                <a:cs typeface="Arial"/>
              </a:rPr>
              <a:t> 2007). Die weiterführenden Quellen in der Wikipedia können über Detailfragen Aufschluss geben.</a:t>
            </a:r>
            <a:endParaRPr lang="de-DE" sz="1800" b="0" i="0" u="none" strike="noStrike" cap="none" spc="0">
              <a:ln>
                <a:noFill/>
              </a:ln>
              <a:solidFill>
                <a:prstClr val="black"/>
              </a:solidFill>
              <a:latin typeface="Calibri"/>
              <a:cs typeface="Arial"/>
            </a:endParaRPr>
          </a:p>
          <a:p>
            <a:pPr marL="0" indent="0">
              <a:buNone/>
              <a:defRPr/>
            </a:pPr>
            <a:endParaRPr lang="de-DE" sz="1800" b="0" i="0" u="none" strike="noStrike" cap="none" spc="0">
              <a:ln>
                <a:noFill/>
              </a:ln>
              <a:solidFill>
                <a:prstClr val="black"/>
              </a:solidFill>
              <a:latin typeface="Calibri"/>
              <a:cs typeface="Arial"/>
            </a:endParaRPr>
          </a:p>
          <a:p>
            <a:pPr marL="0" indent="0">
              <a:buNone/>
              <a:defRPr/>
            </a:pPr>
            <a:r>
              <a:rPr lang="de-DE" sz="1800" b="0" i="1" u="none" strike="noStrike" cap="none" spc="0">
                <a:ln>
                  <a:noFill/>
                </a:ln>
                <a:solidFill>
                  <a:prstClr val="black"/>
                </a:solidFill>
                <a:latin typeface="Calibri"/>
                <a:cs typeface="Arial"/>
              </a:rPr>
              <a:t>Literatur:</a:t>
            </a:r>
            <a:endParaRPr lang="de-DE" i="1"/>
          </a:p>
          <a:p>
            <a:pPr marL="0" indent="0">
              <a:buNone/>
              <a:defRPr/>
            </a:pPr>
            <a:r>
              <a:rPr lang="en-US"/>
              <a:t>Giles, J. Internet </a:t>
            </a:r>
            <a:r>
              <a:rPr lang="en-US"/>
              <a:t>encyclopaedias</a:t>
            </a:r>
            <a:r>
              <a:rPr lang="en-US"/>
              <a:t> go head to head. </a:t>
            </a:r>
            <a:r>
              <a:rPr lang="en-US" i="1"/>
              <a:t>Nature</a:t>
            </a:r>
            <a:r>
              <a:rPr lang="en-US"/>
              <a:t> </a:t>
            </a:r>
            <a:r>
              <a:rPr lang="en-US" b="0"/>
              <a:t>438, </a:t>
            </a:r>
            <a:r>
              <a:rPr lang="en-US"/>
              <a:t>900–901 (2005). https://doi.org/10.1038/438900a</a:t>
            </a:r>
            <a:endParaRPr/>
          </a:p>
          <a:p>
            <a:pPr marL="0" indent="0">
              <a:buNone/>
              <a:defRPr/>
            </a:pPr>
            <a:r>
              <a:rPr lang="de-DE" sz="1800" b="0" i="0" u="none" strike="noStrike">
                <a:solidFill>
                  <a:schemeClr val="tx1"/>
                </a:solidFill>
                <a:latin typeface="+mn-lt"/>
                <a:ea typeface="ヒラギノ角ゴ Pro W3"/>
                <a:cs typeface="ヒラギノ角ゴ Pro W3"/>
              </a:rPr>
              <a:t>Hammwöhner</a:t>
            </a:r>
            <a:r>
              <a:rPr lang="de-DE" sz="1800" b="0" i="0" u="none" strike="noStrike">
                <a:solidFill>
                  <a:schemeClr val="tx1"/>
                </a:solidFill>
                <a:latin typeface="+mn-lt"/>
                <a:ea typeface="ヒラギノ角ゴ Pro W3"/>
                <a:cs typeface="ヒラギノ角ゴ Pro W3"/>
              </a:rPr>
              <a:t>, R. &amp; Fuchs, K.: </a:t>
            </a:r>
            <a:r>
              <a:rPr lang="de-DE" sz="1800" b="0" i="0" u="none" strike="noStrike">
                <a:solidFill>
                  <a:schemeClr val="tx1"/>
                </a:solidFill>
                <a:latin typeface="+mn-lt"/>
                <a:ea typeface="ヒラギノ角ゴ Pro W3"/>
                <a:cs typeface="ヒラギノ角ゴ Pro W3"/>
              </a:rPr>
              <a:t>Kattenbeck</a:t>
            </a:r>
            <a:r>
              <a:rPr lang="de-DE" sz="1800" b="0" i="0" u="none" strike="noStrike">
                <a:solidFill>
                  <a:schemeClr val="tx1"/>
                </a:solidFill>
                <a:latin typeface="+mn-lt"/>
                <a:ea typeface="ヒラギノ角ゴ Pro W3"/>
                <a:cs typeface="ヒラギノ角ゴ Pro W3"/>
              </a:rPr>
              <a:t>, M. (2007). Qualität der Wikipedia. In A. Oßwald, M. </a:t>
            </a:r>
            <a:r>
              <a:rPr lang="de-DE" sz="1800" b="0" i="0" u="none" strike="noStrike">
                <a:solidFill>
                  <a:schemeClr val="tx1"/>
                </a:solidFill>
                <a:latin typeface="+mn-lt"/>
                <a:ea typeface="ヒラギノ角ゴ Pro W3"/>
                <a:cs typeface="ヒラギノ角ゴ Pro W3"/>
              </a:rPr>
              <a:t>Stempfhuber</a:t>
            </a:r>
            <a:r>
              <a:rPr lang="de-DE" sz="1800" b="0" i="0" u="none" strike="noStrike">
                <a:solidFill>
                  <a:schemeClr val="tx1"/>
                </a:solidFill>
                <a:latin typeface="+mn-lt"/>
                <a:ea typeface="ヒラギノ角ゴ Pro W3"/>
                <a:cs typeface="ヒラギノ角ゴ Pro W3"/>
              </a:rPr>
              <a:t> &amp; C. Wolff (Hrsg.), </a:t>
            </a:r>
            <a:r>
              <a:rPr lang="de-DE" sz="1800" b="0" i="0" u="none" strike="noStrike">
                <a:solidFill>
                  <a:schemeClr val="tx1"/>
                </a:solidFill>
                <a:latin typeface="+mn-lt"/>
                <a:ea typeface="ヒラギノ角ゴ Pro W3"/>
                <a:cs typeface="ヒラギノ角ゴ Pro W3"/>
              </a:rPr>
              <a:t>Proc</a:t>
            </a:r>
            <a:r>
              <a:rPr lang="de-DE" sz="1800" b="0" i="0" u="none" strike="noStrike">
                <a:solidFill>
                  <a:schemeClr val="tx1"/>
                </a:solidFill>
                <a:latin typeface="+mn-lt"/>
                <a:ea typeface="ヒラギノ角ゴ Pro W3"/>
                <a:cs typeface="ヒラギノ角ゴ Pro W3"/>
              </a:rPr>
              <a:t>. des 10. Int. Symposiums. Open Innovation. Neue Perspektiven im Kontext von Information und Wissen. (S. 77–90). </a:t>
            </a:r>
            <a:endParaRPr/>
          </a:p>
          <a:p>
            <a:pPr marL="0" indent="0">
              <a:buNone/>
              <a:defRPr/>
            </a:pPr>
            <a:r>
              <a:rPr lang="de-DE" sz="1800" b="0" i="0" u="none" strike="noStrike">
                <a:solidFill>
                  <a:schemeClr val="tx1"/>
                </a:solidFill>
                <a:latin typeface="+mn-lt"/>
                <a:ea typeface="ヒラギノ角ゴ Pro W3"/>
                <a:cs typeface="ヒラギノ角ゴ Pro W3"/>
              </a:rPr>
              <a:t>Hammwöhner</a:t>
            </a:r>
            <a:r>
              <a:rPr lang="de-DE" sz="1800" b="0" i="0" u="none" strike="noStrike">
                <a:solidFill>
                  <a:schemeClr val="tx1"/>
                </a:solidFill>
                <a:latin typeface="+mn-lt"/>
                <a:ea typeface="ヒラギノ角ゴ Pro W3"/>
                <a:cs typeface="ヒラギノ角ゴ Pro W3"/>
              </a:rPr>
              <a:t>, R. (2007). Qualitätsaspekte der Wikipedia. In C. Stegbauer &amp; J. Schmidt (Hrsg.), </a:t>
            </a:r>
            <a:r>
              <a:rPr lang="de-DE" sz="1800" b="0" i="1" u="none" strike="noStrike">
                <a:solidFill>
                  <a:schemeClr val="tx1"/>
                </a:solidFill>
                <a:latin typeface="+mn-lt"/>
                <a:ea typeface="ヒラギノ角ゴ Pro W3"/>
                <a:cs typeface="ヒラギノ角ゴ Pro W3"/>
              </a:rPr>
              <a:t>kommunikation@gesellschaf</a:t>
            </a:r>
            <a:r>
              <a:rPr lang="de-DE" sz="1800" b="0" i="1" u="none" strike="noStrike">
                <a:solidFill>
                  <a:schemeClr val="tx1"/>
                </a:solidFill>
                <a:latin typeface="+mn-lt"/>
                <a:ea typeface="ヒラギノ角ゴ Pro W3"/>
                <a:cs typeface="ヒラギノ角ゴ Pro W3"/>
              </a:rPr>
              <a:t>: Jg. 8. Wikis: Diskurse, Theorien und </a:t>
            </a:r>
            <a:r>
              <a:rPr lang="de-DE" sz="1800" b="0" i="1" u="none" strike="noStrike">
                <a:solidFill>
                  <a:schemeClr val="tx1"/>
                </a:solidFill>
                <a:latin typeface="+mn-lt"/>
                <a:ea typeface="ヒラギノ角ゴ Pro W3"/>
                <a:cs typeface="ヒラギノ角ゴ Pro W3"/>
              </a:rPr>
              <a:t>Anwendun</a:t>
            </a:r>
            <a:r>
              <a:rPr lang="de-DE" sz="1800" b="0" i="1" u="none" strike="noStrike">
                <a:solidFill>
                  <a:schemeClr val="tx1"/>
                </a:solidFill>
                <a:latin typeface="+mn-lt"/>
                <a:ea typeface="ヒラギノ角ゴ Pro W3"/>
                <a:cs typeface="ヒラギノ角ゴ Pro W3"/>
              </a:rPr>
              <a:t>-gen. </a:t>
            </a:r>
            <a:r>
              <a:rPr lang="de-DE" sz="1800" b="0" i="0" u="none" strike="noStrike">
                <a:solidFill>
                  <a:schemeClr val="tx1"/>
                </a:solidFill>
                <a:latin typeface="+mn-lt"/>
                <a:ea typeface="ヒラギノ角ゴ Pro W3"/>
                <a:cs typeface="ヒラギノ角ゴ Pro W3"/>
              </a:rPr>
              <a:t>http://www.soz.uni-frankfurt.de/K.G/ </a:t>
            </a:r>
            <a:endParaRPr/>
          </a:p>
          <a:p>
            <a:pPr marL="0" indent="0">
              <a:buNone/>
              <a:defRPr/>
            </a:pPr>
            <a:r>
              <a:rPr lang="de-DE" sz="1800" b="0" i="0" u="none" strike="noStrike">
                <a:solidFill>
                  <a:schemeClr val="tx1"/>
                </a:solidFill>
                <a:latin typeface="+mn-lt"/>
                <a:ea typeface="ヒラギノ角ゴ Pro W3"/>
                <a:cs typeface="ヒラギノ角ゴ Pro W3"/>
              </a:rPr>
              <a:t>Kallass</a:t>
            </a:r>
            <a:r>
              <a:rPr lang="de-DE" sz="1800" b="0" i="0" u="none" strike="noStrike">
                <a:solidFill>
                  <a:schemeClr val="tx1"/>
                </a:solidFill>
                <a:latin typeface="+mn-lt"/>
                <a:ea typeface="ヒラギノ角ゴ Pro W3"/>
                <a:cs typeface="ヒラギノ角ゴ Pro W3"/>
              </a:rPr>
              <a:t>, K. (2015). </a:t>
            </a:r>
            <a:r>
              <a:rPr lang="de-DE" sz="1800" b="0" i="1" u="none" strike="noStrike">
                <a:solidFill>
                  <a:schemeClr val="tx1"/>
                </a:solidFill>
                <a:latin typeface="+mn-lt"/>
                <a:ea typeface="ヒラギノ角ゴ Pro W3"/>
                <a:cs typeface="ヒラギノ角ゴ Pro W3"/>
              </a:rPr>
              <a:t>Schreiben in der Wikipedia</a:t>
            </a:r>
            <a:r>
              <a:rPr lang="de-DE" sz="1800" b="0" i="0" u="none" strike="noStrike">
                <a:solidFill>
                  <a:schemeClr val="tx1"/>
                </a:solidFill>
                <a:latin typeface="+mn-lt"/>
                <a:ea typeface="ヒラギノ角ゴ Pro W3"/>
                <a:cs typeface="ヒラギノ角ゴ Pro W3"/>
              </a:rPr>
              <a:t>. Springer Fachmedien Wiesbaden. https://doi.org/10.1007/978-3-658-08265-9 </a:t>
            </a:r>
            <a:endParaRPr/>
          </a:p>
          <a:p>
            <a:pPr marL="0" indent="0">
              <a:buNone/>
              <a:defRPr/>
            </a:pPr>
            <a:r>
              <a:rPr lang="de-DE" sz="1800" b="0" i="0" u="none" strike="noStrike">
                <a:solidFill>
                  <a:schemeClr val="tx1"/>
                </a:solidFill>
                <a:latin typeface="+mn-lt"/>
                <a:ea typeface="ヒラギノ角ゴ Pro W3"/>
                <a:cs typeface="ヒラギノ角ゴ Pro W3"/>
              </a:rPr>
              <a:t>Reavley</a:t>
            </a:r>
            <a:r>
              <a:rPr lang="de-DE" sz="1800" b="0" i="0" u="none" strike="noStrike">
                <a:solidFill>
                  <a:schemeClr val="tx1"/>
                </a:solidFill>
                <a:latin typeface="+mn-lt"/>
                <a:ea typeface="ヒラギノ角ゴ Pro W3"/>
                <a:cs typeface="ヒラギノ角ゴ Pro W3"/>
              </a:rPr>
              <a:t>, N. J., </a:t>
            </a:r>
            <a:r>
              <a:rPr lang="de-DE" sz="1800" b="0" i="0" u="none" strike="noStrike">
                <a:solidFill>
                  <a:schemeClr val="tx1"/>
                </a:solidFill>
                <a:latin typeface="+mn-lt"/>
                <a:ea typeface="ヒラギノ角ゴ Pro W3"/>
                <a:cs typeface="ヒラギノ角ゴ Pro W3"/>
              </a:rPr>
              <a:t>Mackinnon</a:t>
            </a:r>
            <a:r>
              <a:rPr lang="de-DE" sz="1800" b="0" i="0" u="none" strike="noStrike">
                <a:solidFill>
                  <a:schemeClr val="tx1"/>
                </a:solidFill>
                <a:latin typeface="+mn-lt"/>
                <a:ea typeface="ヒラギノ角ゴ Pro W3"/>
                <a:cs typeface="ヒラギノ角ゴ Pro W3"/>
              </a:rPr>
              <a:t>, A. J., Morgan, A. J., Alvarez-Jimenez, M., </a:t>
            </a:r>
            <a:r>
              <a:rPr lang="de-DE" sz="1800" b="0" i="0" u="none" strike="noStrike">
                <a:solidFill>
                  <a:schemeClr val="tx1"/>
                </a:solidFill>
                <a:latin typeface="+mn-lt"/>
                <a:ea typeface="ヒラギノ角ゴ Pro W3"/>
                <a:cs typeface="ヒラギノ角ゴ Pro W3"/>
              </a:rPr>
              <a:t>Hetrick</a:t>
            </a:r>
            <a:r>
              <a:rPr lang="de-DE" sz="1800" b="0" i="0" u="none" strike="noStrike">
                <a:solidFill>
                  <a:schemeClr val="tx1"/>
                </a:solidFill>
                <a:latin typeface="+mn-lt"/>
                <a:ea typeface="ヒラギノ角ゴ Pro W3"/>
                <a:cs typeface="ヒラギノ角ゴ Pro W3"/>
              </a:rPr>
              <a:t>, S. E., </a:t>
            </a:r>
            <a:r>
              <a:rPr lang="de-DE" sz="1800" b="0" i="0" u="none" strike="noStrike">
                <a:solidFill>
                  <a:schemeClr val="tx1"/>
                </a:solidFill>
                <a:latin typeface="+mn-lt"/>
                <a:ea typeface="ヒラギノ角ゴ Pro W3"/>
                <a:cs typeface="ヒラギノ角ゴ Pro W3"/>
              </a:rPr>
              <a:t>Kil-lackey</a:t>
            </a:r>
            <a:r>
              <a:rPr lang="de-DE" sz="1800" b="0" i="0" u="none" strike="noStrike">
                <a:solidFill>
                  <a:schemeClr val="tx1"/>
                </a:solidFill>
                <a:latin typeface="+mn-lt"/>
                <a:ea typeface="ヒラギノ角ゴ Pro W3"/>
                <a:cs typeface="ヒラギノ角ゴ Pro W3"/>
              </a:rPr>
              <a:t>, E., Nelson, B., Purcell, R., </a:t>
            </a:r>
            <a:r>
              <a:rPr lang="de-DE" sz="1800" b="0" i="0" u="none" strike="noStrike">
                <a:solidFill>
                  <a:schemeClr val="tx1"/>
                </a:solidFill>
                <a:latin typeface="+mn-lt"/>
                <a:ea typeface="ヒラギノ角ゴ Pro W3"/>
                <a:cs typeface="ヒラギノ角ゴ Pro W3"/>
              </a:rPr>
              <a:t>Yap</a:t>
            </a:r>
            <a:r>
              <a:rPr lang="de-DE" sz="1800" b="0" i="0" u="none" strike="noStrike">
                <a:solidFill>
                  <a:schemeClr val="tx1"/>
                </a:solidFill>
                <a:latin typeface="+mn-lt"/>
                <a:ea typeface="ヒラギノ角ゴ Pro W3"/>
                <a:cs typeface="ヒラギノ角ゴ Pro W3"/>
              </a:rPr>
              <a:t>, M. B. H. &amp; </a:t>
            </a:r>
            <a:r>
              <a:rPr lang="de-DE" sz="1800" b="0" i="0" u="none" strike="noStrike">
                <a:solidFill>
                  <a:schemeClr val="tx1"/>
                </a:solidFill>
                <a:latin typeface="+mn-lt"/>
                <a:ea typeface="ヒラギノ角ゴ Pro W3"/>
                <a:cs typeface="ヒラギノ角ゴ Pro W3"/>
              </a:rPr>
              <a:t>Jorm</a:t>
            </a:r>
            <a:r>
              <a:rPr lang="de-DE" sz="1800" b="0" i="0" u="none" strike="noStrike">
                <a:solidFill>
                  <a:schemeClr val="tx1"/>
                </a:solidFill>
                <a:latin typeface="+mn-lt"/>
                <a:ea typeface="ヒラギノ角ゴ Pro W3"/>
                <a:cs typeface="ヒラギノ角ゴ Pro W3"/>
              </a:rPr>
              <a:t>, A. F. (2012). Quality </a:t>
            </a:r>
            <a:r>
              <a:rPr lang="de-DE" sz="1800" b="0" i="0" u="none" strike="noStrike">
                <a:solidFill>
                  <a:schemeClr val="tx1"/>
                </a:solidFill>
                <a:latin typeface="+mn-lt"/>
                <a:ea typeface="ヒラギノ角ゴ Pro W3"/>
                <a:cs typeface="ヒラギノ角ゴ Pro W3"/>
              </a:rPr>
              <a:t>of</a:t>
            </a:r>
            <a:r>
              <a:rPr lang="de-DE" sz="1800" b="0" i="0" u="none" strike="noStrike">
                <a:solidFill>
                  <a:schemeClr val="tx1"/>
                </a:solidFill>
                <a:latin typeface="+mn-lt"/>
                <a:ea typeface="ヒラギノ角ゴ Pro W3"/>
                <a:cs typeface="ヒラギノ角ゴ Pro W3"/>
              </a:rPr>
              <a:t> </a:t>
            </a:r>
            <a:r>
              <a:rPr lang="de-DE" sz="1800" b="0" i="0" u="none" strike="noStrike">
                <a:solidFill>
                  <a:schemeClr val="tx1"/>
                </a:solidFill>
                <a:latin typeface="+mn-lt"/>
                <a:ea typeface="ヒラギノ角ゴ Pro W3"/>
                <a:cs typeface="ヒラギノ角ゴ Pro W3"/>
              </a:rPr>
              <a:t>infor-mation</a:t>
            </a:r>
            <a:r>
              <a:rPr lang="de-DE" sz="1800" b="0" i="0" u="none" strike="noStrike">
                <a:solidFill>
                  <a:schemeClr val="tx1"/>
                </a:solidFill>
                <a:latin typeface="+mn-lt"/>
                <a:ea typeface="ヒラギノ角ゴ Pro W3"/>
                <a:cs typeface="ヒラギノ角ゴ Pro W3"/>
              </a:rPr>
              <a:t> </a:t>
            </a:r>
            <a:r>
              <a:rPr lang="de-DE" sz="1800" b="0" i="0" u="none" strike="noStrike">
                <a:solidFill>
                  <a:schemeClr val="tx1"/>
                </a:solidFill>
                <a:latin typeface="+mn-lt"/>
                <a:ea typeface="ヒラギノ角ゴ Pro W3"/>
                <a:cs typeface="ヒラギノ角ゴ Pro W3"/>
              </a:rPr>
              <a:t>sources</a:t>
            </a:r>
            <a:r>
              <a:rPr lang="de-DE" sz="1800" b="0" i="0" u="none" strike="noStrike">
                <a:solidFill>
                  <a:schemeClr val="tx1"/>
                </a:solidFill>
                <a:latin typeface="+mn-lt"/>
                <a:ea typeface="ヒラギノ角ゴ Pro W3"/>
                <a:cs typeface="ヒラギノ角ゴ Pro W3"/>
              </a:rPr>
              <a:t> </a:t>
            </a:r>
            <a:r>
              <a:rPr lang="de-DE" sz="1800" b="0" i="0" u="none" strike="noStrike">
                <a:solidFill>
                  <a:schemeClr val="tx1"/>
                </a:solidFill>
                <a:latin typeface="+mn-lt"/>
                <a:ea typeface="ヒラギノ角ゴ Pro W3"/>
                <a:cs typeface="ヒラギノ角ゴ Pro W3"/>
              </a:rPr>
              <a:t>about</a:t>
            </a:r>
            <a:r>
              <a:rPr lang="de-DE" sz="1800" b="0" i="0" u="none" strike="noStrike">
                <a:solidFill>
                  <a:schemeClr val="tx1"/>
                </a:solidFill>
                <a:latin typeface="+mn-lt"/>
                <a:ea typeface="ヒラギノ角ゴ Pro W3"/>
                <a:cs typeface="ヒラギノ角ゴ Pro W3"/>
              </a:rPr>
              <a:t> mental </a:t>
            </a:r>
            <a:r>
              <a:rPr lang="de-DE" sz="1800" b="0" i="0" u="none" strike="noStrike">
                <a:solidFill>
                  <a:schemeClr val="tx1"/>
                </a:solidFill>
                <a:latin typeface="+mn-lt"/>
                <a:ea typeface="ヒラギノ角ゴ Pro W3"/>
                <a:cs typeface="ヒラギノ角ゴ Pro W3"/>
              </a:rPr>
              <a:t>disorders</a:t>
            </a:r>
            <a:r>
              <a:rPr lang="de-DE" sz="1800" b="0" i="0" u="none" strike="noStrike">
                <a:solidFill>
                  <a:schemeClr val="tx1"/>
                </a:solidFill>
                <a:latin typeface="+mn-lt"/>
                <a:ea typeface="ヒラギノ角ゴ Pro W3"/>
                <a:cs typeface="ヒラギノ角ゴ Pro W3"/>
              </a:rPr>
              <a:t>: a </a:t>
            </a:r>
            <a:r>
              <a:rPr lang="de-DE" sz="1800" b="0" i="0" u="none" strike="noStrike">
                <a:solidFill>
                  <a:schemeClr val="tx1"/>
                </a:solidFill>
                <a:latin typeface="+mn-lt"/>
                <a:ea typeface="ヒラギノ角ゴ Pro W3"/>
                <a:cs typeface="ヒラギノ角ゴ Pro W3"/>
              </a:rPr>
              <a:t>comparison</a:t>
            </a:r>
            <a:r>
              <a:rPr lang="de-DE" sz="1800" b="0" i="0" u="none" strike="noStrike">
                <a:solidFill>
                  <a:schemeClr val="tx1"/>
                </a:solidFill>
                <a:latin typeface="+mn-lt"/>
                <a:ea typeface="ヒラギノ角ゴ Pro W3"/>
                <a:cs typeface="ヒラギノ角ゴ Pro W3"/>
              </a:rPr>
              <a:t> </a:t>
            </a:r>
            <a:r>
              <a:rPr lang="de-DE" sz="1800" b="0" i="0" u="none" strike="noStrike">
                <a:solidFill>
                  <a:schemeClr val="tx1"/>
                </a:solidFill>
                <a:latin typeface="+mn-lt"/>
                <a:ea typeface="ヒラギノ角ゴ Pro W3"/>
                <a:cs typeface="ヒラギノ角ゴ Pro W3"/>
              </a:rPr>
              <a:t>of</a:t>
            </a:r>
            <a:r>
              <a:rPr lang="de-DE" sz="1800" b="0" i="0" u="none" strike="noStrike">
                <a:solidFill>
                  <a:schemeClr val="tx1"/>
                </a:solidFill>
                <a:latin typeface="+mn-lt"/>
                <a:ea typeface="ヒラギノ角ゴ Pro W3"/>
                <a:cs typeface="ヒラギノ角ゴ Pro W3"/>
              </a:rPr>
              <a:t> Wikipedia </a:t>
            </a:r>
            <a:r>
              <a:rPr lang="de-DE" sz="1800" b="0" i="0" u="none" strike="noStrike">
                <a:solidFill>
                  <a:schemeClr val="tx1"/>
                </a:solidFill>
                <a:latin typeface="+mn-lt"/>
                <a:ea typeface="ヒラギノ角ゴ Pro W3"/>
                <a:cs typeface="ヒラギノ角ゴ Pro W3"/>
              </a:rPr>
              <a:t>with</a:t>
            </a:r>
            <a:r>
              <a:rPr lang="de-DE" sz="1800" b="0" i="0" u="none" strike="noStrike">
                <a:solidFill>
                  <a:schemeClr val="tx1"/>
                </a:solidFill>
                <a:latin typeface="+mn-lt"/>
                <a:ea typeface="ヒラギノ角ゴ Pro W3"/>
                <a:cs typeface="ヒラギノ角ゴ Pro W3"/>
              </a:rPr>
              <a:t> </a:t>
            </a:r>
            <a:r>
              <a:rPr lang="de-DE" sz="1800" b="0" i="0" u="none" strike="noStrike">
                <a:solidFill>
                  <a:schemeClr val="tx1"/>
                </a:solidFill>
                <a:latin typeface="+mn-lt"/>
                <a:ea typeface="ヒラギノ角ゴ Pro W3"/>
                <a:cs typeface="ヒラギノ角ゴ Pro W3"/>
              </a:rPr>
              <a:t>centrally</a:t>
            </a:r>
            <a:r>
              <a:rPr lang="de-DE" sz="1800" b="0" i="0" u="none" strike="noStrike">
                <a:solidFill>
                  <a:schemeClr val="tx1"/>
                </a:solidFill>
                <a:latin typeface="+mn-lt"/>
                <a:ea typeface="ヒラギノ角ゴ Pro W3"/>
                <a:cs typeface="ヒラギノ角ゴ Pro W3"/>
              </a:rPr>
              <a:t> </a:t>
            </a:r>
            <a:r>
              <a:rPr lang="de-DE" sz="1800" b="0" i="0" u="none" strike="noStrike">
                <a:solidFill>
                  <a:schemeClr val="tx1"/>
                </a:solidFill>
                <a:latin typeface="+mn-lt"/>
                <a:ea typeface="ヒラギノ角ゴ Pro W3"/>
                <a:cs typeface="ヒラギノ角ゴ Pro W3"/>
              </a:rPr>
              <a:t>con-trolled</a:t>
            </a:r>
            <a:r>
              <a:rPr lang="de-DE" sz="1800" b="0" i="0" u="none" strike="noStrike">
                <a:solidFill>
                  <a:schemeClr val="tx1"/>
                </a:solidFill>
                <a:latin typeface="+mn-lt"/>
                <a:ea typeface="ヒラギノ角ゴ Pro W3"/>
                <a:cs typeface="ヒラギノ角ゴ Pro W3"/>
              </a:rPr>
              <a:t> web and printed </a:t>
            </a:r>
            <a:r>
              <a:rPr lang="de-DE" sz="1800" b="0" i="0" u="none" strike="noStrike">
                <a:solidFill>
                  <a:schemeClr val="tx1"/>
                </a:solidFill>
                <a:latin typeface="+mn-lt"/>
                <a:ea typeface="ヒラギノ角ゴ Pro W3"/>
                <a:cs typeface="ヒラギノ角ゴ Pro W3"/>
              </a:rPr>
              <a:t>sources</a:t>
            </a:r>
            <a:r>
              <a:rPr lang="de-DE" sz="1800" b="0" i="0" u="none" strike="noStrike">
                <a:solidFill>
                  <a:schemeClr val="tx1"/>
                </a:solidFill>
                <a:latin typeface="+mn-lt"/>
                <a:ea typeface="ヒラギノ角ゴ Pro W3"/>
                <a:cs typeface="ヒラギノ角ゴ Pro W3"/>
              </a:rPr>
              <a:t>. </a:t>
            </a:r>
            <a:r>
              <a:rPr lang="de-DE" sz="1800" b="0" i="1" u="none" strike="noStrike">
                <a:solidFill>
                  <a:schemeClr val="tx1"/>
                </a:solidFill>
                <a:latin typeface="+mn-lt"/>
                <a:ea typeface="ヒラギノ角ゴ Pro W3"/>
                <a:cs typeface="ヒラギノ角ゴ Pro W3"/>
              </a:rPr>
              <a:t>Psychological Medicine</a:t>
            </a:r>
            <a:r>
              <a:rPr lang="de-DE" sz="1800" b="0" i="0" u="none" strike="noStrike">
                <a:solidFill>
                  <a:schemeClr val="tx1"/>
                </a:solidFill>
                <a:latin typeface="+mn-lt"/>
                <a:ea typeface="ヒラギノ角ゴ Pro W3"/>
                <a:cs typeface="ヒラギノ角ゴ Pro W3"/>
              </a:rPr>
              <a:t>, </a:t>
            </a:r>
            <a:r>
              <a:rPr lang="de-DE" sz="1800" b="0" i="1" u="none" strike="noStrike">
                <a:solidFill>
                  <a:schemeClr val="tx1"/>
                </a:solidFill>
                <a:latin typeface="+mn-lt"/>
                <a:ea typeface="ヒラギノ角ゴ Pro W3"/>
                <a:cs typeface="ヒラギノ角ゴ Pro W3"/>
              </a:rPr>
              <a:t>42</a:t>
            </a:r>
            <a:r>
              <a:rPr lang="de-DE" sz="1800" b="0" i="0" u="none" strike="noStrike">
                <a:solidFill>
                  <a:schemeClr val="tx1"/>
                </a:solidFill>
                <a:latin typeface="+mn-lt"/>
                <a:ea typeface="ヒラギノ角ゴ Pro W3"/>
                <a:cs typeface="ヒラギノ角ゴ Pro W3"/>
              </a:rPr>
              <a:t>(8), 1753–1762. https://doi.org/10.1017/S003329171100287X </a:t>
            </a:r>
            <a:endParaRPr lang="de-DE"/>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marR="0" lvl="0" indent="0" algn="l" defTabSz="914400">
              <a:lnSpc>
                <a:spcPct val="100000"/>
              </a:lnSpc>
              <a:spcBef>
                <a:spcPts val="0"/>
              </a:spcBef>
              <a:spcAft>
                <a:spcPts val="0"/>
              </a:spcAft>
              <a:buClrTx/>
              <a:buSzTx/>
              <a:buFont typeface="Arial"/>
              <a:buNone/>
              <a:defRPr/>
            </a:pPr>
            <a:r>
              <a:rPr lang="de-DE" sz="1800" b="0" i="0" u="none" strike="noStrike" cap="none" spc="0">
                <a:ln>
                  <a:noFill/>
                </a:ln>
                <a:solidFill>
                  <a:prstClr val="black"/>
                </a:solidFill>
                <a:latin typeface="Calibri"/>
                <a:cs typeface="Arial"/>
              </a:rPr>
              <a:t>Red</a:t>
            </a:r>
            <a:r>
              <a:rPr lang="de-DE" sz="1800" b="0" i="0" u="none" strike="noStrike" cap="none" spc="0">
                <a:ln>
                  <a:noFill/>
                </a:ln>
                <a:solidFill>
                  <a:prstClr val="black"/>
                </a:solidFill>
                <a:latin typeface="Calibri"/>
                <a:cs typeface="Arial"/>
              </a:rPr>
              <a:t> Bull: Nicht vertrauenswürdig</a:t>
            </a:r>
            <a:endParaRPr/>
          </a:p>
          <a:p>
            <a:pPr marL="0" marR="0" lvl="0" indent="0" algn="l" defTabSz="914400">
              <a:lnSpc>
                <a:spcPct val="100000"/>
              </a:lnSpc>
              <a:spcBef>
                <a:spcPts val="0"/>
              </a:spcBef>
              <a:spcAft>
                <a:spcPts val="0"/>
              </a:spcAft>
              <a:buClrTx/>
              <a:buSzTx/>
              <a:buFont typeface="Arial"/>
              <a:buNone/>
              <a:defRPr/>
            </a:pPr>
            <a:endParaRPr lang="de-DE" sz="18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 typeface="Arial"/>
              <a:buNone/>
              <a:defRPr/>
            </a:pPr>
            <a:r>
              <a:rPr lang="de-DE" sz="1800" b="0" i="0" u="none" strike="noStrike" cap="none" spc="0">
                <a:ln>
                  <a:noFill/>
                </a:ln>
                <a:solidFill>
                  <a:prstClr val="black"/>
                </a:solidFill>
                <a:latin typeface="Calibri"/>
                <a:cs typeface="Arial"/>
              </a:rPr>
              <a:t>Produzenten von Getränken, die Aspartam verwenden. Somit gibt es einen klaren Interessenkonflikt</a:t>
            </a:r>
            <a:endParaRPr/>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marR="0" lvl="0" indent="0" algn="l" defTabSz="914400">
              <a:lnSpc>
                <a:spcPct val="100000"/>
              </a:lnSpc>
              <a:spcBef>
                <a:spcPts val="0"/>
              </a:spcBef>
              <a:spcAft>
                <a:spcPts val="0"/>
              </a:spcAft>
              <a:buClrTx/>
              <a:buSzTx/>
              <a:buFont typeface="Arial"/>
              <a:buNone/>
              <a:defRPr/>
            </a:pPr>
            <a:r>
              <a:rPr lang="de-DE" sz="1800" b="0" i="0" u="none" strike="noStrike" cap="none" spc="0">
                <a:ln>
                  <a:noFill/>
                </a:ln>
                <a:solidFill>
                  <a:prstClr val="black"/>
                </a:solidFill>
                <a:latin typeface="Calibri"/>
                <a:cs typeface="Arial"/>
              </a:rPr>
              <a:t>Süßstoff-Verband: Nicht vertrauenswürdig</a:t>
            </a:r>
            <a:endParaRPr/>
          </a:p>
          <a:p>
            <a:pPr marL="0" marR="0" lvl="0" indent="0" algn="l" defTabSz="914400">
              <a:lnSpc>
                <a:spcPct val="100000"/>
              </a:lnSpc>
              <a:spcBef>
                <a:spcPts val="0"/>
              </a:spcBef>
              <a:spcAft>
                <a:spcPts val="0"/>
              </a:spcAft>
              <a:buClrTx/>
              <a:buSzTx/>
              <a:buFont typeface="Arial"/>
              <a:buNone/>
              <a:defRPr/>
            </a:pPr>
            <a:endParaRPr lang="de-DE" sz="18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 typeface="Arial"/>
              <a:buNone/>
              <a:defRPr/>
            </a:pPr>
            <a:r>
              <a:rPr lang="de-DE" sz="1800" b="0" i="0" u="none" strike="noStrike" cap="none" spc="0">
                <a:ln>
                  <a:noFill/>
                </a:ln>
                <a:solidFill>
                  <a:prstClr val="black"/>
                </a:solidFill>
                <a:latin typeface="Calibri"/>
                <a:cs typeface="Arial"/>
              </a:rPr>
              <a:t>Zusammenschluss von Süßstoff-Produzenten, somit gibt es einen klaren Interessenkonflikt</a:t>
            </a:r>
            <a:endParaRPr/>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Bevor wir beginnen, möchte ich noch einige Spielregeln und Hinweise mit euch teilen.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ea typeface="Arial"/>
              <a:cs typeface="Arial"/>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ea typeface="Arial"/>
                <a:cs typeface="Arial"/>
              </a:rPr>
              <a:t>Einzelne Regeln erläutern</a:t>
            </a:r>
            <a:endParaRPr lang="de-DE" sz="1200" b="0" i="0" u="none" strike="noStrike" cap="none" spc="0">
              <a:ln>
                <a:noFill/>
              </a:ln>
              <a:solidFill>
                <a:prstClr val="black"/>
              </a:solidFill>
              <a:latin typeface="Calibri"/>
              <a:cs typeface="Arial"/>
            </a:endParaRPr>
          </a:p>
          <a:p>
            <a:pPr marL="0" indent="0">
              <a:buNone/>
              <a:defRPr/>
            </a:pPr>
            <a:endParaRPr lang="de-DE" sz="1200" i="0">
              <a:solidFill>
                <a:schemeClr val="tx1"/>
              </a:solidFill>
              <a:ea typeface="Arial"/>
              <a:cs typeface="Arial"/>
            </a:endParaRPr>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marR="0" lvl="0" indent="0" algn="l" defTabSz="914400">
              <a:lnSpc>
                <a:spcPct val="100000"/>
              </a:lnSpc>
              <a:spcBef>
                <a:spcPts val="0"/>
              </a:spcBef>
              <a:spcAft>
                <a:spcPts val="0"/>
              </a:spcAft>
              <a:buClrTx/>
              <a:buSzTx/>
              <a:buFont typeface="Arial"/>
              <a:buNone/>
              <a:defRPr/>
            </a:pPr>
            <a:r>
              <a:rPr lang="de-DE" sz="1800" b="0" i="0" u="none" strike="noStrike" cap="none" spc="0">
                <a:ln>
                  <a:noFill/>
                </a:ln>
                <a:solidFill>
                  <a:prstClr val="black"/>
                </a:solidFill>
                <a:latin typeface="Calibri"/>
                <a:cs typeface="Arial"/>
              </a:rPr>
              <a:t>EFSA: Vertrauenswürdig</a:t>
            </a:r>
            <a:endParaRPr/>
          </a:p>
          <a:p>
            <a:pPr marL="0" marR="0" lvl="0" indent="0" algn="l" defTabSz="914400">
              <a:lnSpc>
                <a:spcPct val="100000"/>
              </a:lnSpc>
              <a:spcBef>
                <a:spcPts val="0"/>
              </a:spcBef>
              <a:spcAft>
                <a:spcPts val="0"/>
              </a:spcAft>
              <a:buClrTx/>
              <a:buSzTx/>
              <a:buFont typeface="Arial"/>
              <a:buNone/>
              <a:defRPr/>
            </a:pPr>
            <a:endParaRPr lang="de-DE" sz="18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 typeface="Arial"/>
              <a:buNone/>
              <a:defRPr/>
            </a:pPr>
            <a:r>
              <a:rPr lang="de-DE" sz="1800" b="0" i="0" u="none" strike="noStrike" cap="none" spc="0">
                <a:ln>
                  <a:noFill/>
                </a:ln>
                <a:solidFill>
                  <a:prstClr val="black"/>
                </a:solidFill>
                <a:latin typeface="Calibri"/>
                <a:cs typeface="Arial"/>
              </a:rPr>
              <a:t>Europäische Behörde für Lebensmittelsicherheit untersucht die Studienlage zu Nahrungsmitteln und gibt Empfehlungen für die EU. Somit eine </a:t>
            </a:r>
            <a:r>
              <a:rPr lang="de-DE" sz="3600"/>
              <a:t>vertrauenswürdige</a:t>
            </a:r>
            <a:r>
              <a:rPr lang="de-DE" sz="1800" b="0" i="0" u="none" strike="noStrike" cap="none" spc="0">
                <a:ln>
                  <a:noFill/>
                </a:ln>
                <a:solidFill>
                  <a:prstClr val="black"/>
                </a:solidFill>
                <a:latin typeface="Calibri"/>
                <a:cs typeface="Arial"/>
              </a:rPr>
              <a:t> Quelle. </a:t>
            </a:r>
            <a:endParaRPr/>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marR="0" lvl="0" indent="0" algn="l" defTabSz="914400">
              <a:lnSpc>
                <a:spcPct val="100000"/>
              </a:lnSpc>
              <a:spcBef>
                <a:spcPts val="0"/>
              </a:spcBef>
              <a:spcAft>
                <a:spcPts val="0"/>
              </a:spcAft>
              <a:buClrTx/>
              <a:buSzTx/>
              <a:buFont typeface="Arial"/>
              <a:buNone/>
              <a:defRPr/>
            </a:pPr>
            <a:r>
              <a:rPr lang="de-DE" sz="1800" b="0" i="0" u="none" strike="noStrike" cap="none" spc="0">
                <a:ln>
                  <a:noFill/>
                </a:ln>
                <a:solidFill>
                  <a:prstClr val="black"/>
                </a:solidFill>
                <a:latin typeface="Calibri"/>
                <a:cs typeface="Arial"/>
              </a:rPr>
              <a:t>Goethe-Universität Frankfurt: Eher nicht vertrauenswürdig</a:t>
            </a:r>
            <a:endParaRPr/>
          </a:p>
          <a:p>
            <a:pPr marL="0" marR="0" lvl="0" indent="0" algn="l" defTabSz="914400">
              <a:lnSpc>
                <a:spcPct val="100000"/>
              </a:lnSpc>
              <a:spcBef>
                <a:spcPts val="0"/>
              </a:spcBef>
              <a:spcAft>
                <a:spcPts val="0"/>
              </a:spcAft>
              <a:buClrTx/>
              <a:buSzTx/>
              <a:buFont typeface="Arial"/>
              <a:buNone/>
              <a:defRPr/>
            </a:pPr>
            <a:endParaRPr lang="de-DE" sz="18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 typeface="Arial"/>
              <a:buNone/>
              <a:defRPr/>
            </a:pPr>
            <a:r>
              <a:rPr lang="de-DE" sz="1800" b="0" i="0" u="none" strike="noStrike" cap="none" spc="0">
                <a:ln>
                  <a:noFill/>
                </a:ln>
                <a:solidFill>
                  <a:prstClr val="black"/>
                </a:solidFill>
                <a:latin typeface="Calibri"/>
                <a:cs typeface="Arial"/>
              </a:rPr>
              <a:t>Die Goethe-Universität Frankfurt ist zwar ebenfalls </a:t>
            </a:r>
            <a:r>
              <a:rPr lang="de-DE" sz="3600"/>
              <a:t>vertrauenswürdig</a:t>
            </a:r>
            <a:r>
              <a:rPr lang="de-DE" sz="1800" b="0" i="0" u="none" strike="noStrike" cap="none" spc="0">
                <a:ln>
                  <a:noFill/>
                </a:ln>
                <a:solidFill>
                  <a:prstClr val="black"/>
                </a:solidFill>
                <a:latin typeface="Calibri"/>
                <a:cs typeface="Arial"/>
              </a:rPr>
              <a:t>, allerdings sind die Ergebnisse stark veraltet. Hier werden die Jugendlichen aufs Glatteis geführt, um zukünftig auch auf die Aktualität von Ergebnissen zu achten. Dieses Ergebnis ist daher eher keine </a:t>
            </a:r>
            <a:r>
              <a:rPr lang="de-DE" sz="3600"/>
              <a:t>vertrauenswürdige</a:t>
            </a:r>
            <a:r>
              <a:rPr lang="de-DE" sz="1800" b="0" i="0" u="none" strike="noStrike" cap="none" spc="0">
                <a:ln>
                  <a:noFill/>
                </a:ln>
                <a:solidFill>
                  <a:prstClr val="black"/>
                </a:solidFill>
                <a:latin typeface="Calibri"/>
                <a:cs typeface="Arial"/>
              </a:rPr>
              <a:t> Quelle. </a:t>
            </a:r>
            <a:endParaRPr/>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cs typeface="Arial"/>
              </a:rPr>
              <a:t> Laptops / Tablets können geschlossen werden</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endParaRPr lang="de-DE" sz="1200" b="1"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1" i="0" u="none" strike="noStrike" cap="none" spc="0">
                <a:ln>
                  <a:noFill/>
                </a:ln>
                <a:solidFill>
                  <a:prstClr val="black"/>
                </a:solidFill>
                <a:latin typeface="Calibri"/>
                <a:cs typeface="Arial"/>
              </a:rPr>
              <a:t>Nachdem wir nun alle Quellen nacheinander bewertet haben, bitte ich Euch um Euer Urteil: Welche Quelle würdet ihr euch im nächsten Schritt näher ansehen?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 typeface="Arial"/>
              <a:buNone/>
              <a:defRPr/>
            </a:pPr>
            <a:r>
              <a:rPr lang="de-DE" sz="1200" b="0" i="0" u="none" strike="noStrike" cap="none" spc="0">
                <a:ln>
                  <a:noFill/>
                </a:ln>
                <a:solidFill>
                  <a:prstClr val="black"/>
                </a:solidFill>
                <a:latin typeface="Calibri"/>
                <a:cs typeface="Arial"/>
              </a:rPr>
              <a:t>Genau: Wir können uns bei der Wikipedia einen Überblick verschaffen und bei der EFSA weitergehende Informationen einholen. </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cs typeface="Arial"/>
              </a:rPr>
              <a:t>*KLICK*</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cs typeface="Arial"/>
              </a:rPr>
              <a:t>Dieses systematische schrittweise Vorgehen ist übrigens eine erfolgversprechende Methode bei der ersten Bewertung von Informationen. Wir nennen sie salopp: Finger Stillhalten. </a:t>
            </a:r>
            <a:br>
              <a:rPr lang="de-DE" sz="1200" b="0" i="0" u="none" strike="noStrike" cap="none" spc="0">
                <a:ln>
                  <a:noFill/>
                </a:ln>
                <a:solidFill>
                  <a:prstClr val="black"/>
                </a:solidFill>
                <a:latin typeface="Calibri"/>
                <a:cs typeface="Arial"/>
              </a:rPr>
            </a:br>
            <a:br>
              <a:rPr lang="de-DE" sz="1200" b="0" i="0" u="none" strike="noStrike" cap="none" spc="0">
                <a:ln>
                  <a:noFill/>
                </a:ln>
                <a:solidFill>
                  <a:prstClr val="black"/>
                </a:solidFill>
                <a:latin typeface="Calibri"/>
                <a:cs typeface="Arial"/>
              </a:rPr>
            </a:br>
            <a:r>
              <a:rPr lang="de-DE" sz="1200" b="0" i="0" u="none" strike="noStrike" cap="none" spc="0">
                <a:ln>
                  <a:noFill/>
                </a:ln>
                <a:solidFill>
                  <a:prstClr val="black"/>
                </a:solidFill>
                <a:latin typeface="Calibri"/>
                <a:cs typeface="Arial"/>
              </a:rPr>
              <a:t>*KLICK*</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cs typeface="Arial"/>
              </a:rPr>
              <a:t>Anstatt – wie die meisten Menschen – einfach das erste Ergebnis anzuklicken, schauen wir uns als erstes die Voransichten an und treffen eine Vorauswahl, welche Quelle uns tatsächlich weiterbringen könnte. Die verschiedenen Suchmaschinen sortieren ihre Ergebnisse nämlich mit Hilfe von Regelsystemen, sog. Algorithmen, bei denen nicht notwendigerweise die vertrauenswürdigsten Quellen auf den ersten Plätzen landen. Tatsächlich können gute Programmierer Webseiten so gestalten, dass ihre Seiten weiter oben in den Suchergebnissen landen, unabhängig von deren Vertrauenswürdigkeit. </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cs typeface="Arial"/>
              </a:rPr>
              <a:t>Wenn ihr im ersten Schritt also etwas Zeit investiert und die Quellen bewertet, spart ihr später Zeit, die ihr auf schwache Quellen verschwendet. </a:t>
            </a:r>
            <a:r>
              <a:rPr lang="de-DE" sz="1200" b="0" i="0" u="none" strike="noStrike" cap="none" spc="0">
                <a:ln>
                  <a:noFill/>
                </a:ln>
                <a:solidFill>
                  <a:prstClr val="black"/>
                </a:solidFill>
                <a:latin typeface="Calibri"/>
                <a:cs typeface="Arial"/>
              </a:rPr>
              <a:t>Faktenchecker</a:t>
            </a:r>
            <a:r>
              <a:rPr lang="de-DE" sz="1200" b="0" i="0" u="none" strike="noStrike" cap="none" spc="0">
                <a:ln>
                  <a:noFill/>
                </a:ln>
                <a:solidFill>
                  <a:prstClr val="black"/>
                </a:solidFill>
                <a:latin typeface="Calibri"/>
                <a:cs typeface="Arial"/>
              </a:rPr>
              <a:t> gehen genauso vor (REF). Wir raten euch ebenfalls dazu, diese Methode anzuwenden.</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cs typeface="Arial"/>
              </a:rPr>
              <a:t>Literatur:</a:t>
            </a:r>
            <a:endParaRPr/>
          </a:p>
          <a:p>
            <a:pPr marL="0" marR="0" lvl="0" indent="0" algn="l" defTabSz="914400">
              <a:lnSpc>
                <a:spcPct val="100000"/>
              </a:lnSpc>
              <a:spcBef>
                <a:spcPts val="0"/>
              </a:spcBef>
              <a:spcAft>
                <a:spcPts val="0"/>
              </a:spcAft>
              <a:buClrTx/>
              <a:buSzTx/>
              <a:buFontTx/>
              <a:buNone/>
              <a:defRPr/>
            </a:pPr>
            <a:r>
              <a:rPr lang="en-US" sz="1200"/>
              <a:t>Wineburg</a:t>
            </a:r>
            <a:r>
              <a:rPr lang="en-US" sz="1200"/>
              <a:t>, S., &amp; McGrew, S. (2019). Lateral reading and the nature of expertise: Reading less and learning more when evaluating digital information. </a:t>
            </a:r>
            <a:r>
              <a:rPr lang="en-US" sz="1200" i="1"/>
              <a:t>Teachers College Record</a:t>
            </a:r>
            <a:r>
              <a:rPr lang="en-US" sz="1200"/>
              <a:t>, </a:t>
            </a:r>
            <a:r>
              <a:rPr lang="en-US" sz="1200" i="1"/>
              <a:t>121</a:t>
            </a:r>
            <a:r>
              <a:rPr lang="en-US" sz="1200"/>
              <a:t>(11).</a:t>
            </a:r>
            <a:endParaRPr lang="de-DE" sz="1200"/>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indent="0">
              <a:buNone/>
              <a:defRPr/>
            </a:pPr>
            <a:r>
              <a:rPr lang="de-DE" sz="1200"/>
              <a:t>Mittagspause</a:t>
            </a:r>
            <a:endParaRPr/>
          </a:p>
          <a:p>
            <a:pPr marL="0" indent="0">
              <a:buNone/>
              <a:defRPr/>
            </a:pPr>
            <a:endParaRPr lang="de-DE" sz="1200"/>
          </a:p>
          <a:p>
            <a:pPr marL="0" indent="0">
              <a:buNone/>
              <a:defRPr/>
            </a:pPr>
            <a:r>
              <a:rPr lang="de-DE" sz="1200"/>
              <a:t>Bei der Rückkehr: kurzes </a:t>
            </a:r>
            <a:r>
              <a:rPr lang="de-DE" sz="1200"/>
              <a:t>Recap</a:t>
            </a:r>
            <a:r>
              <a:rPr lang="de-DE" sz="1200"/>
              <a:t>, was am Morgen gemacht wurde.</a:t>
            </a:r>
            <a:endParaRPr/>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Wir haben unser Referat nun erfolgreich beendet und beginnen dieses Modul mit einem weiteren Szenario, das sicher viele von euch kennen: Ihr chattet mit einem Freund, der euch von einer unglaublichen Geschichte berichtet und die dazugehörige Nachricht weiterleitet.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In diesem Fall hat euer Freund Elias einen Screenshot von einem Bekannten erhalten, den er euch weiterleitet. Hier seht ihr den WhatsApp-Verlauf.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Elias ist wegen der Nachricht beunruhigt, weil er nicht weiß, ob er der Meldung vertrauen kann. Da er weiß, dass ihr diesen Fake News-Workshop besucht habt, wendet er sich an euch und bittet euch um eine Einschätzung. </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Lasst uns den Screenshot einmal gemeinsam ansehen. </a:t>
            </a:r>
            <a:endParaRPr lang="de-DE" sz="1200" b="0" i="0" u="none" strike="noStrike" cap="none" spc="0">
              <a:ln>
                <a:noFill/>
              </a:ln>
              <a:solidFill>
                <a:prstClr val="black"/>
              </a:solidFill>
              <a:latin typeface="Calibri"/>
              <a:cs typeface="Arial"/>
            </a:endParaRPr>
          </a:p>
          <a:p>
            <a:pPr marL="0" indent="0">
              <a:lnSpc>
                <a:spcPct val="100000"/>
              </a:lnSpc>
              <a:spcBef>
                <a:spcPts val="0"/>
              </a:spcBef>
              <a:spcAft>
                <a:spcPts val="0"/>
              </a:spcAft>
              <a:buClrTx/>
              <a:buNone/>
              <a:defRPr/>
            </a:pPr>
            <a:endParaRPr lang="de-DE" sz="1200"/>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Hier seht ihr das Bild, zu dem er von euch eine Einschätzung bekommen möchte. </a:t>
            </a:r>
            <a:r>
              <a:rPr lang="de-DE" sz="1200" b="1" i="0" u="none" strike="noStrike" cap="none" spc="0">
                <a:ln>
                  <a:noFill/>
                </a:ln>
                <a:solidFill>
                  <a:prstClr val="black"/>
                </a:solidFill>
                <a:latin typeface="Calibri"/>
                <a:ea typeface="Arial"/>
                <a:cs typeface="Arial"/>
              </a:rPr>
              <a:t>Wer kann bitte einmal den Text vorlesen? </a:t>
            </a:r>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endParaRPr/>
          </a:p>
          <a:p>
            <a:pPr marL="266700" marR="0" lvl="0" indent="-26670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cs typeface="Arial"/>
              </a:rPr>
              <a:t>Eine Person liest den Post-Text vor</a:t>
            </a:r>
            <a:endParaRPr/>
          </a:p>
          <a:p>
            <a:pPr marL="0" marR="0" lvl="0" indent="0" algn="l" defTabSz="914400">
              <a:lnSpc>
                <a:spcPct val="100000"/>
              </a:lnSpc>
              <a:spcBef>
                <a:spcPts val="0"/>
              </a:spcBef>
              <a:spcAft>
                <a:spcPts val="0"/>
              </a:spcAft>
              <a:buClrTx/>
              <a:buSzTx/>
              <a:buNone/>
              <a:defRPr/>
            </a:pP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Das sind in der Tat schwere Vorwürfe. Lasst uns das zunächst einmal gemeinsam analysieren.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1" i="0" u="none" strike="noStrike" cap="none" spc="0">
                <a:ln>
                  <a:noFill/>
                </a:ln>
                <a:solidFill>
                  <a:prstClr val="black"/>
                </a:solidFill>
                <a:latin typeface="Calibri"/>
                <a:ea typeface="Arial"/>
                <a:cs typeface="Arial"/>
              </a:rPr>
              <a:t>1. </a:t>
            </a:r>
            <a:r>
              <a:rPr lang="de-DE" sz="1200" b="1" i="1" u="none" strike="noStrike" cap="none" spc="0">
                <a:ln>
                  <a:noFill/>
                </a:ln>
                <a:solidFill>
                  <a:prstClr val="black"/>
                </a:solidFill>
                <a:latin typeface="Calibri"/>
                <a:ea typeface="Arial"/>
                <a:cs typeface="Arial"/>
              </a:rPr>
              <a:t>Welche Behauptung wird im Text getätigt?</a:t>
            </a:r>
            <a:endParaRPr lang="de-DE" sz="1200" b="0" i="0" u="none" strike="noStrike" cap="none" spc="0">
              <a:ln>
                <a:noFill/>
              </a:ln>
              <a:solidFill>
                <a:prstClr val="black"/>
              </a:solidFill>
              <a:latin typeface="Calibri"/>
              <a:ea typeface="Arial"/>
              <a:cs typeface="Arial"/>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ea typeface="Arial"/>
                <a:cs typeface="Arial"/>
              </a:rPr>
              <a:t>Jugendliche fassen die die wesentlichen Punkte der Behauptung zusammenfassen</a:t>
            </a:r>
            <a:endParaRPr lang="de-DE" sz="1200" b="0" i="0" u="none" strike="noStrike" cap="none" spc="0">
              <a:ln>
                <a:noFill/>
              </a:ln>
              <a:solidFill>
                <a:prstClr val="black"/>
              </a:solidFill>
              <a:latin typeface="Calibri"/>
              <a:ea typeface="Arial"/>
              <a:cs typeface="Arial"/>
            </a:endParaRPr>
          </a:p>
          <a:p>
            <a:pPr marL="171450" marR="0" lvl="0" indent="-171450" algn="l" defTabSz="914400">
              <a:lnSpc>
                <a:spcPct val="100000"/>
              </a:lnSpc>
              <a:spcBef>
                <a:spcPts val="0"/>
              </a:spcBef>
              <a:spcAft>
                <a:spcPts val="0"/>
              </a:spcAft>
              <a:buClrTx/>
              <a:buSzTx/>
              <a:buFont typeface="Arial"/>
              <a:buChar char="•"/>
              <a:defRPr/>
            </a:pPr>
            <a:r>
              <a:rPr lang="de-DE" sz="1200" b="0" i="1" u="sng" strike="noStrike" cap="none" spc="0">
                <a:ln>
                  <a:noFill/>
                </a:ln>
                <a:solidFill>
                  <a:prstClr val="black"/>
                </a:solidFill>
                <a:latin typeface="Calibri"/>
                <a:ea typeface="Arial"/>
                <a:cs typeface="Arial"/>
              </a:rPr>
              <a:t>Wichtig</a:t>
            </a:r>
            <a:r>
              <a:rPr lang="de-DE" sz="1200" b="0" i="1" u="none" strike="noStrike" cap="none" spc="0">
                <a:ln>
                  <a:noFill/>
                </a:ln>
                <a:solidFill>
                  <a:prstClr val="black"/>
                </a:solidFill>
                <a:latin typeface="Calibri"/>
                <a:ea typeface="Arial"/>
                <a:cs typeface="Arial"/>
              </a:rPr>
              <a:t>: Die suggerierte kausale Verbindung von 5G und dem </a:t>
            </a:r>
            <a:r>
              <a:rPr lang="de-DE" sz="1200" b="0" i="1" u="none" strike="noStrike" cap="none" spc="0">
                <a:ln>
                  <a:noFill/>
                </a:ln>
                <a:solidFill>
                  <a:prstClr val="black"/>
                </a:solidFill>
                <a:latin typeface="Calibri"/>
                <a:ea typeface="Arial"/>
                <a:cs typeface="Arial"/>
              </a:rPr>
              <a:t>Vogeltod</a:t>
            </a:r>
            <a:r>
              <a:rPr lang="de-DE" sz="1200" b="0" i="1" u="none" strike="noStrike" cap="none" spc="0">
                <a:ln>
                  <a:noFill/>
                </a:ln>
                <a:solidFill>
                  <a:prstClr val="black"/>
                </a:solidFill>
                <a:latin typeface="Calibri"/>
                <a:ea typeface="Arial"/>
                <a:cs typeface="Arial"/>
              </a:rPr>
              <a:t> herausarbeiten, damit diese für alle klar ist</a:t>
            </a:r>
            <a:endParaRPr/>
          </a:p>
          <a:p>
            <a:pPr marL="0" marR="0" lvl="0" indent="0" algn="l" defTabSz="914400">
              <a:lnSpc>
                <a:spcPct val="100000"/>
              </a:lnSpc>
              <a:spcBef>
                <a:spcPts val="0"/>
              </a:spcBef>
              <a:spcAft>
                <a:spcPts val="0"/>
              </a:spcAft>
              <a:buClrTx/>
              <a:buSzTx/>
              <a:buFont typeface="Arial"/>
              <a:buNone/>
              <a:defRPr/>
            </a:pP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 typeface="+mj-lt"/>
              <a:buNone/>
              <a:defRPr/>
            </a:pPr>
            <a:r>
              <a:rPr lang="de-DE" sz="1200" b="1" i="1" u="none" strike="noStrike" cap="none" spc="0">
                <a:ln>
                  <a:noFill/>
                </a:ln>
                <a:solidFill>
                  <a:prstClr val="black"/>
                </a:solidFill>
                <a:latin typeface="Calibri"/>
                <a:ea typeface="Arial"/>
                <a:cs typeface="Arial"/>
              </a:rPr>
              <a:t>2. Was ist auf dem Foto zu sehen?</a:t>
            </a:r>
            <a:endParaRPr lang="de-DE" sz="1200" b="0" i="0" u="none" strike="noStrike" cap="none" spc="0">
              <a:ln>
                <a:noFill/>
              </a:ln>
              <a:solidFill>
                <a:prstClr val="black"/>
              </a:solidFill>
              <a:latin typeface="Calibri"/>
              <a:ea typeface="Arial"/>
              <a:cs typeface="Arial"/>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ea typeface="Arial"/>
                <a:cs typeface="Arial"/>
              </a:rPr>
              <a:t>Jugendliche beschreiben lassen, was sie auf den Fotos erkennen. In der Regel wird darauf hingewiesen, dass sich die Objekte am Boden nicht eindeutig als Vögel identifizieren lassen. Es könnten auch andere Tiere, Blätter oder andere Gegenstände sein. </a:t>
            </a:r>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r>
              <a:rPr lang="de-DE" sz="1200" b="0" i="1"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ea typeface="Arial"/>
              <a:cs typeface="Arial"/>
            </a:endParaRPr>
          </a:p>
          <a:p>
            <a:pPr marL="228600" marR="0" lvl="0" indent="-228600" algn="l" defTabSz="914400">
              <a:lnSpc>
                <a:spcPct val="100000"/>
              </a:lnSpc>
              <a:spcBef>
                <a:spcPts val="0"/>
              </a:spcBef>
              <a:spcAft>
                <a:spcPts val="0"/>
              </a:spcAft>
              <a:buClrTx/>
              <a:buSzTx/>
              <a:buFont typeface="+mj-lt"/>
              <a:buAutoNum type="arabicPeriod" startAt="3"/>
              <a:defRPr/>
            </a:pPr>
            <a:r>
              <a:rPr lang="de-DE" sz="1200" b="1" i="1" u="none" strike="noStrike" cap="none" spc="0">
                <a:ln>
                  <a:noFill/>
                </a:ln>
                <a:solidFill>
                  <a:prstClr val="black"/>
                </a:solidFill>
                <a:latin typeface="Calibri"/>
                <a:ea typeface="Arial"/>
                <a:cs typeface="Arial"/>
              </a:rPr>
              <a:t>Wie fühlt ihr euch, wenn ihr so einen Post seht? </a:t>
            </a:r>
            <a:endParaRPr lang="de-DE" sz="1200" b="0" i="0" u="none" strike="noStrike" cap="none" spc="0">
              <a:ln>
                <a:noFill/>
              </a:ln>
              <a:solidFill>
                <a:prstClr val="black"/>
              </a:solidFill>
              <a:latin typeface="Calibri"/>
              <a:ea typeface="Arial"/>
              <a:cs typeface="Arial"/>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ea typeface="Arial"/>
                <a:cs typeface="Arial"/>
              </a:rPr>
              <a:t>Jugendliche emotional abholen, Emotionen sortieren, ggfs. beruhigend wirken</a:t>
            </a:r>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ea typeface="Arial"/>
                <a:cs typeface="Arial"/>
              </a:rPr>
              <a:t>Gleichzeitig auf den Mechanismus hinweisen, der mit einem solchen Post erzielt werden soll: Schlechtes Gewissen, Ablehnung der Technologie</a:t>
            </a: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1"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Ich muss gestehen, dass mich das auch ziemlich schockiert hat, als ich den Post das erste Mal gesehen habe. Immerhin wollen wir in Deutschland gerade so schnell wie möglich ein flächendeckendes 5G-Netz aufbauen. Wenn ein solches Netz gesundheitliche Risiken für Vögel mit sich bringt, könnte das möglicherweise ja auch für Menschen gefährlich werden.</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Deshalb schlage ich vor, dass wir der Meldung nun Schritt für Schritt überprüfen. Fangen wir also mit der Frage an, die wir im ersten Modul gelernt haben:</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228600" marR="0" lvl="0" indent="-228600" algn="l" defTabSz="914400">
              <a:lnSpc>
                <a:spcPct val="100000"/>
              </a:lnSpc>
              <a:spcBef>
                <a:spcPts val="0"/>
              </a:spcBef>
              <a:spcAft>
                <a:spcPts val="0"/>
              </a:spcAft>
              <a:buClrTx/>
              <a:buSzTx/>
              <a:buFont typeface="+mj-lt"/>
              <a:buAutoNum type="arabicPeriod" startAt="4"/>
              <a:defRPr/>
            </a:pPr>
            <a:r>
              <a:rPr lang="de-DE" sz="1200" b="1" i="1" u="none" strike="noStrike" cap="none" spc="0">
                <a:ln>
                  <a:noFill/>
                </a:ln>
                <a:solidFill>
                  <a:prstClr val="black"/>
                </a:solidFill>
                <a:latin typeface="Calibri"/>
                <a:ea typeface="Arial"/>
                <a:cs typeface="Arial"/>
              </a:rPr>
              <a:t>Wer oder was ist die Quelle?</a:t>
            </a:r>
            <a:endParaRPr lang="de-DE" sz="1200" b="0" i="0" u="none" strike="noStrike" cap="none" spc="0">
              <a:ln>
                <a:noFill/>
              </a:ln>
              <a:solidFill>
                <a:prstClr val="black"/>
              </a:solidFill>
              <a:latin typeface="Calibri"/>
              <a:ea typeface="Arial"/>
              <a:cs typeface="Arial"/>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ea typeface="Arial"/>
                <a:cs typeface="Arial"/>
              </a:rPr>
              <a:t>Wahrscheinlich stellen die Jugendliche fest, dass es dazu keine Angaben gibt. Wir haben nur diesen Screenshot</a:t>
            </a:r>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ea typeface="Arial"/>
                <a:cs typeface="Arial"/>
              </a:rPr>
              <a:t>Evtl. verweist jemand auf Instagram, allerdings wissen wir nicht, wer diesen Beitrag bei Instagram gepostet hat.</a:t>
            </a:r>
            <a:endParaRPr lang="de-DE" sz="1200" b="0" i="0" u="none" strike="noStrike" cap="none" spc="0">
              <a:ln>
                <a:noFill/>
              </a:ln>
              <a:solidFill>
                <a:prstClr val="black"/>
              </a:solidFill>
              <a:latin typeface="Calibri"/>
              <a:ea typeface="Arial"/>
              <a:cs typeface="Arial"/>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ea typeface="Arial"/>
                <a:cs typeface="Arial"/>
              </a:rPr>
              <a:t>Evtl. schlägt jemand den Freund vor, der hat es ja auch nur geschickt bekommen / dessen Bekannter wusste auch nicht, woher das Bild ursprünglich kommt</a:t>
            </a:r>
            <a:endParaRPr lang="de-DE" sz="1200" b="0" i="0" u="none" strike="noStrike" cap="none" spc="0">
              <a:ln>
                <a:noFill/>
              </a:ln>
              <a:solidFill>
                <a:prstClr val="black"/>
              </a:solidFill>
              <a:latin typeface="Calibri"/>
              <a:cs typeface="Arial"/>
            </a:endParaRPr>
          </a:p>
          <a:p>
            <a:pPr marL="0" indent="0">
              <a:buNone/>
              <a:defRPr/>
            </a:pPr>
            <a:endParaRPr lang="de-DE" sz="1000" i="0"/>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indent="0">
              <a:buNone/>
              <a:defRPr/>
            </a:pPr>
            <a:r>
              <a:rPr lang="de-DE" sz="1200">
                <a:solidFill>
                  <a:schemeClr val="tx1"/>
                </a:solidFill>
                <a:ea typeface="Arial"/>
                <a:cs typeface="Arial"/>
              </a:rPr>
              <a:t>Wir stellen also fest:</a:t>
            </a:r>
            <a:r>
              <a:rPr lang="de-DE" sz="1200" b="1">
                <a:solidFill>
                  <a:schemeClr val="tx1"/>
                </a:solidFill>
                <a:ea typeface="Arial"/>
                <a:cs typeface="Arial"/>
              </a:rPr>
              <a:t> Wenn die Quelle einer Aussage nicht offenbart wird</a:t>
            </a:r>
            <a:r>
              <a:rPr lang="de-DE" sz="1200">
                <a:solidFill>
                  <a:schemeClr val="tx1"/>
                </a:solidFill>
                <a:ea typeface="Arial"/>
                <a:cs typeface="Arial"/>
              </a:rPr>
              <a:t>, können wir weder Können noch Wollen der Quelle überprüfen. Stattdessen müssen wir dann prüfen</a:t>
            </a:r>
            <a:r>
              <a:rPr lang="de-DE" sz="1200" b="1">
                <a:solidFill>
                  <a:schemeClr val="tx1"/>
                </a:solidFill>
                <a:ea typeface="Arial"/>
                <a:cs typeface="Arial"/>
              </a:rPr>
              <a:t>, </a:t>
            </a:r>
            <a:r>
              <a:rPr lang="de-DE" sz="1200" b="0">
                <a:solidFill>
                  <a:schemeClr val="tx1"/>
                </a:solidFill>
                <a:ea typeface="Arial"/>
                <a:cs typeface="Arial"/>
              </a:rPr>
              <a:t>was andere über die Behauptung sagen. In andern Worten: Wir stellen uns die Frage, ob andere Quellen die Behauptung mit ihren Aussagen stützen oder sie vielleicht sogar als Fake entlarven.</a:t>
            </a:r>
            <a:endParaRPr/>
          </a:p>
          <a:p>
            <a:pPr marL="0" indent="0">
              <a:buNone/>
              <a:defRPr/>
            </a:pPr>
            <a:r>
              <a:rPr lang="de-DE" sz="1200" b="0">
                <a:solidFill>
                  <a:schemeClr val="tx1"/>
                </a:solidFill>
                <a:ea typeface="Arial"/>
                <a:cs typeface="Arial"/>
              </a:rPr>
              <a:t> </a:t>
            </a:r>
            <a:endParaRPr/>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Dafür helfen uns die sogenannten W-Fragen: Was? Wer? Wo? Wann? Warum?</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Welche W-Fragen würdet ihr zur Prüfung unseres Posts stellen?</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228600" marR="0" lvl="0" indent="-228600" algn="l" defTabSz="914400">
              <a:lnSpc>
                <a:spcPct val="100000"/>
              </a:lnSpc>
              <a:spcBef>
                <a:spcPts val="0"/>
              </a:spcBef>
              <a:spcAft>
                <a:spcPts val="0"/>
              </a:spcAft>
              <a:buClrTx/>
              <a:buSzTx/>
              <a:buFont typeface="+mj-lt"/>
              <a:buAutoNum type="arabicPeriod"/>
              <a:defRPr/>
            </a:pPr>
            <a:r>
              <a:rPr lang="de-DE" sz="1200" b="1" i="1" u="none" strike="noStrike" cap="none" spc="0">
                <a:ln>
                  <a:noFill/>
                </a:ln>
                <a:solidFill>
                  <a:prstClr val="black"/>
                </a:solidFill>
                <a:latin typeface="Calibri"/>
                <a:ea typeface="Arial"/>
                <a:cs typeface="Arial"/>
              </a:rPr>
              <a:t>Wer hat den Beitrag gepostet oder das Foto gemacht?</a:t>
            </a: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Wir haben bereits festgestellt, dass wir diese Frage nicht beantworten können.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228600" marR="0" lvl="0" indent="-228600" algn="l" defTabSz="914400">
              <a:lnSpc>
                <a:spcPct val="100000"/>
              </a:lnSpc>
              <a:spcBef>
                <a:spcPts val="0"/>
              </a:spcBef>
              <a:spcAft>
                <a:spcPts val="0"/>
              </a:spcAft>
              <a:buClrTx/>
              <a:buSzTx/>
              <a:buFont typeface="+mj-lt"/>
              <a:buAutoNum type="arabicPeriod" startAt="2"/>
              <a:defRPr/>
            </a:pPr>
            <a:r>
              <a:rPr lang="de-DE" sz="1200" b="1" i="1" u="none" strike="noStrike" cap="none" spc="0">
                <a:ln>
                  <a:noFill/>
                </a:ln>
                <a:solidFill>
                  <a:prstClr val="black"/>
                </a:solidFill>
                <a:latin typeface="Calibri"/>
                <a:ea typeface="Arial"/>
                <a:cs typeface="Arial"/>
              </a:rPr>
              <a:t>Wo sollen die Vögel gestorben sein?</a:t>
            </a:r>
            <a:endParaRPr lang="de-DE" sz="1200" b="0" i="0" u="none" strike="noStrike" cap="none" spc="0">
              <a:ln>
                <a:noFill/>
              </a:ln>
              <a:solidFill>
                <a:prstClr val="black"/>
              </a:solidFill>
              <a:latin typeface="Calibri"/>
              <a:ea typeface="Arial"/>
              <a:cs typeface="Arial"/>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ea typeface="Arial"/>
                <a:cs typeface="Arial"/>
              </a:rPr>
              <a:t>Evtl. verweisen die Jugendlichen auf Kroatien</a:t>
            </a: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Kroatien wird zwar angegeben, allerdings ist das recht unspezifisch. Kroatien ist etwas größer als NRW und Hessen zusammen. Es wäre schon hilfreich zu wissen, ob so ein Zwischenfall in Aachen, Frankfurt oder Bielefeld passierte.</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228600" marR="0" lvl="0" indent="-228600" algn="l" defTabSz="914400">
              <a:lnSpc>
                <a:spcPct val="100000"/>
              </a:lnSpc>
              <a:spcBef>
                <a:spcPts val="0"/>
              </a:spcBef>
              <a:spcAft>
                <a:spcPts val="0"/>
              </a:spcAft>
              <a:buClrTx/>
              <a:buSzTx/>
              <a:buFont typeface="+mj-lt"/>
              <a:buAutoNum type="arabicPeriod" startAt="3"/>
              <a:defRPr/>
            </a:pPr>
            <a:r>
              <a:rPr lang="de-DE" sz="1200" b="1" i="1" u="none" strike="noStrike" cap="none" spc="0">
                <a:ln>
                  <a:noFill/>
                </a:ln>
                <a:solidFill>
                  <a:prstClr val="black"/>
                </a:solidFill>
                <a:latin typeface="Calibri"/>
                <a:ea typeface="Arial"/>
                <a:cs typeface="Arial"/>
              </a:rPr>
              <a:t>Wann sollen die Vögel gestorben sein?</a:t>
            </a:r>
            <a:endParaRPr lang="de-DE" sz="1200" b="0" i="0" u="none" strike="noStrike" cap="none" spc="0">
              <a:ln>
                <a:noFill/>
              </a:ln>
              <a:solidFill>
                <a:prstClr val="black"/>
              </a:solidFill>
              <a:latin typeface="Calibri"/>
              <a:ea typeface="Arial"/>
              <a:cs typeface="Arial"/>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ea typeface="Arial"/>
                <a:cs typeface="Arial"/>
              </a:rPr>
              <a:t>Evtl. verweisen die Jugendlichen auf die Zeitangabe „vor 16 Stunden“ , allerdings wissen wir bei dem Screenshot nicht genau, wann dieser aufgenommen wurde</a:t>
            </a: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Auch diese Angabe aus dem Post ist sehr unspezifisch, da wir nicht wissen, an welchem Tag der Beitrag gepostet wurde. Ohne den genauen Ort und Zeitpunkt wird es deutlich schwieriger, die Angaben zu überprüfen.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Das sind gute Startpunkte für eine weitergehende Recherche. Nun gilt : </a:t>
            </a:r>
            <a:r>
              <a:rPr lang="de-DE" sz="1200" b="1" i="0" u="none" strike="noStrike" cap="none" spc="0">
                <a:ln>
                  <a:noFill/>
                </a:ln>
                <a:solidFill>
                  <a:prstClr val="black"/>
                </a:solidFill>
                <a:latin typeface="Calibri"/>
                <a:ea typeface="Arial"/>
                <a:cs typeface="Arial"/>
              </a:rPr>
              <a:t>Wenn wir Antworten auf W-Fragen suchen, benötigen wir weitere Berichte über ein Ereignis oder einen Sachverhalt.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0" indent="0">
              <a:buNone/>
              <a:defRPr/>
            </a:pPr>
            <a:endParaRPr lang="de-DE" sz="1200">
              <a:solidFill>
                <a:schemeClr val="tx1"/>
              </a:solidFill>
              <a:ea typeface="Arial"/>
              <a:cs typeface="Arial"/>
            </a:endParaRPr>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marR="0" lvl="0" indent="0" algn="l" defTabSz="914400">
              <a:lnSpc>
                <a:spcPct val="100000"/>
              </a:lnSpc>
              <a:spcBef>
                <a:spcPts val="0"/>
              </a:spcBef>
              <a:spcAft>
                <a:spcPts val="0"/>
              </a:spcAft>
              <a:buClrTx/>
              <a:buSzTx/>
              <a:buFontTx/>
              <a:buNone/>
              <a:defRPr/>
            </a:pPr>
            <a:r>
              <a:rPr lang="de-DE" sz="1200" b="1" i="0" u="none" strike="noStrike" cap="none" spc="0">
                <a:ln>
                  <a:noFill/>
                </a:ln>
                <a:solidFill>
                  <a:prstClr val="black"/>
                </a:solidFill>
                <a:latin typeface="Calibri"/>
                <a:ea typeface="Arial"/>
                <a:cs typeface="Arial"/>
              </a:rPr>
              <a:t>Lasst uns deshalb jetzt gleich nachsehen: Was sagen andere Quellen? </a:t>
            </a: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1" i="0" u="none" strike="noStrike" cap="none" spc="0">
                <a:ln>
                  <a:noFill/>
                </a:ln>
                <a:solidFill>
                  <a:prstClr val="black"/>
                </a:solidFill>
                <a:latin typeface="Calibri"/>
                <a:ea typeface="Arial"/>
                <a:cs typeface="Arial"/>
              </a:rPr>
              <a:t>Welche Begriffe würden sich eurer Meinung nach anbieten, um unsere Suche einzugrenzen?  </a:t>
            </a: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ea typeface="Arial"/>
                <a:cs typeface="Arial"/>
              </a:rPr>
              <a:t>Jugendliche sollen Vorschläge für Suchbegriffe machen. Ggfs. müssen die Jugendlichen ermuntert werden, mehrere Begriffe zu kombinieren. Ein Suchbegriff alleine wird nicht das gewünschte Ergebnis erzielen! </a:t>
            </a: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endParaRPr lang="de-DE" sz="1200" b="0" i="1"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1" u="none" strike="noStrike" cap="none" spc="0">
                <a:ln>
                  <a:noFill/>
                </a:ln>
                <a:solidFill>
                  <a:prstClr val="black"/>
                </a:solidFill>
                <a:latin typeface="Calibri"/>
                <a:ea typeface="+mn-ea"/>
                <a:cs typeface="Arial"/>
              </a:rPr>
              <a:t>*KLICK*</a:t>
            </a:r>
            <a:endParaRPr/>
          </a:p>
          <a:p>
            <a:pPr marL="0" marR="0" lvl="0" indent="0" algn="l" defTabSz="914400">
              <a:lnSpc>
                <a:spcPct val="100000"/>
              </a:lnSpc>
              <a:spcBef>
                <a:spcPts val="0"/>
              </a:spcBef>
              <a:spcAft>
                <a:spcPts val="0"/>
              </a:spcAft>
              <a:buClrTx/>
              <a:buSzTx/>
              <a:buFontTx/>
              <a:buNone/>
              <a:defRPr/>
            </a:pPr>
            <a:endParaRPr lang="de-DE" sz="1200" b="0" i="1"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Damit wir einheitlich recherchieren, schlage ich vor, dass wir mit den Begriffen „</a:t>
            </a:r>
            <a:r>
              <a:rPr lang="de-DE" sz="1200" b="0" i="0" u="none" strike="noStrike" cap="none" spc="0">
                <a:ln>
                  <a:noFill/>
                </a:ln>
                <a:solidFill>
                  <a:prstClr val="black"/>
                </a:solidFill>
                <a:latin typeface="Calibri"/>
                <a:ea typeface="Arial"/>
                <a:cs typeface="Arial"/>
              </a:rPr>
              <a:t>Vogeltod</a:t>
            </a:r>
            <a:r>
              <a:rPr lang="de-DE" sz="1200" b="0" i="0" u="none" strike="noStrike" cap="none" spc="0">
                <a:ln>
                  <a:noFill/>
                </a:ln>
                <a:solidFill>
                  <a:prstClr val="black"/>
                </a:solidFill>
                <a:latin typeface="Calibri"/>
                <a:ea typeface="Arial"/>
                <a:cs typeface="Arial"/>
              </a:rPr>
              <a:t> Kroatien 5G“ suchen </a:t>
            </a:r>
            <a:endParaRPr lang="de-DE" sz="1200" b="0" i="0" u="none" strike="noStrike" cap="none" spc="0">
              <a:ln>
                <a:noFill/>
              </a:ln>
              <a:solidFill>
                <a:prstClr val="black"/>
              </a:solidFill>
              <a:latin typeface="Calibri"/>
              <a:cs typeface="Arial"/>
            </a:endParaRPr>
          </a:p>
          <a:p>
            <a:pPr marL="0" indent="0">
              <a:buNone/>
              <a:defRPr/>
            </a:pPr>
            <a:endParaRPr lang="de-DE" sz="1200"/>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Um einen ersten Einblick in unser Thema zu erhalten, möchte ich gerne ein kurzes Quiz mit euch spielen – und zwar auf </a:t>
            </a:r>
            <a:r>
              <a:rPr lang="de-DE" sz="1200" b="0" i="0" u="none" strike="noStrike" cap="none" spc="0">
                <a:ln>
                  <a:noFill/>
                </a:ln>
                <a:solidFill>
                  <a:prstClr val="black"/>
                </a:solidFill>
                <a:latin typeface="Calibri"/>
                <a:ea typeface="Arial"/>
                <a:cs typeface="Arial"/>
              </a:rPr>
              <a:t>Mentimeter</a:t>
            </a:r>
            <a:r>
              <a:rPr lang="de-DE" sz="1200" b="0" i="0" u="none" strike="noStrike" cap="none" spc="0">
                <a:ln>
                  <a:noFill/>
                </a:ln>
                <a:solidFill>
                  <a:prstClr val="black"/>
                </a:solidFill>
                <a:latin typeface="Calibri"/>
                <a:ea typeface="Arial"/>
                <a:cs typeface="Arial"/>
              </a:rPr>
              <a:t>. Kennt ihr alle diese Plattform? </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ea typeface="Arial"/>
              <a:cs typeface="Arial"/>
            </a:endParaRPr>
          </a:p>
          <a:p>
            <a:pPr marL="266700" marR="0" lvl="0" indent="-266700" algn="l" defTabSz="914400">
              <a:lnSpc>
                <a:spcPct val="100000"/>
              </a:lnSpc>
              <a:spcBef>
                <a:spcPts val="0"/>
              </a:spcBef>
              <a:spcAft>
                <a:spcPts val="0"/>
              </a:spcAft>
              <a:buClrTx/>
              <a:buSzTx/>
              <a:defRPr/>
            </a:pPr>
            <a:r>
              <a:rPr lang="de-DE" sz="1200" b="0" i="1" u="none" strike="noStrike" cap="none" spc="0">
                <a:ln>
                  <a:noFill/>
                </a:ln>
                <a:solidFill>
                  <a:prstClr val="black"/>
                </a:solidFill>
                <a:latin typeface="Calibri"/>
                <a:ea typeface="Arial"/>
                <a:cs typeface="Arial"/>
              </a:rPr>
              <a:t>Falls </a:t>
            </a:r>
            <a:r>
              <a:rPr lang="de-DE" sz="1200" b="0" i="1" u="none" strike="noStrike" cap="none" spc="0">
                <a:ln>
                  <a:noFill/>
                </a:ln>
                <a:solidFill>
                  <a:prstClr val="black"/>
                </a:solidFill>
                <a:latin typeface="Calibri"/>
                <a:ea typeface="Arial"/>
                <a:cs typeface="Arial"/>
              </a:rPr>
              <a:t>Mentimeter</a:t>
            </a:r>
            <a:r>
              <a:rPr lang="de-DE" sz="1200" b="0" i="1" u="none" strike="noStrike" cap="none" spc="0">
                <a:ln>
                  <a:noFill/>
                </a:ln>
                <a:solidFill>
                  <a:prstClr val="black"/>
                </a:solidFill>
                <a:latin typeface="Calibri"/>
                <a:ea typeface="Arial"/>
                <a:cs typeface="Arial"/>
              </a:rPr>
              <a:t> unbekannt sein sollte, kurz erklären: </a:t>
            </a:r>
            <a:r>
              <a:rPr lang="de-DE" sz="1200" b="0" i="1" u="none" strike="noStrike" cap="none" spc="0">
                <a:ln>
                  <a:noFill/>
                </a:ln>
                <a:solidFill>
                  <a:prstClr val="black"/>
                </a:solidFill>
                <a:latin typeface="Calibri"/>
                <a:ea typeface="Arial"/>
                <a:cs typeface="Arial"/>
              </a:rPr>
              <a:t>Mentimeter</a:t>
            </a:r>
            <a:r>
              <a:rPr lang="de-DE" sz="1200" b="0" i="1" u="none" strike="noStrike" cap="none" spc="0">
                <a:ln>
                  <a:noFill/>
                </a:ln>
                <a:solidFill>
                  <a:prstClr val="black"/>
                </a:solidFill>
                <a:latin typeface="Calibri"/>
                <a:ea typeface="Arial"/>
                <a:cs typeface="Arial"/>
              </a:rPr>
              <a:t> ist ein Online-Umfrage-Tool, mit dem wir mit dem Laptop, Tablet oder Smartphone an einem Live-Quiz teilnehmen können und die Ergebnisse sowie das Ranking direkt angezeigt wird. </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Öffnet bitte eure Laptops/ Tablets und gebt in eurem Browser die Seite menti.com ein. Hier werdet ihr nach einem Code gefragt. Dieser steht auf der Folie (</a:t>
            </a:r>
            <a:r>
              <a:rPr lang="de-DE" sz="1200" b="0" i="1" u="none" strike="noStrike" cap="none" spc="0">
                <a:ln>
                  <a:noFill/>
                </a:ln>
                <a:solidFill>
                  <a:prstClr val="black"/>
                </a:solidFill>
                <a:latin typeface="Calibri"/>
                <a:ea typeface="Arial"/>
                <a:cs typeface="Arial"/>
              </a:rPr>
              <a:t>Der Code muss jedes Mal auf der Folie angepasst werden</a:t>
            </a:r>
            <a:r>
              <a:rPr lang="de-DE" sz="1200" b="0" i="0" u="none" strike="noStrike" cap="none" spc="0">
                <a:ln>
                  <a:noFill/>
                </a:ln>
                <a:solidFill>
                  <a:prstClr val="black"/>
                </a:solidFill>
                <a:latin typeface="Calibri"/>
                <a:ea typeface="Arial"/>
                <a:cs typeface="Arial"/>
              </a:rPr>
              <a:t>). Bitte gebt anschließend euren (richtigen) Namen an, damit wir beim Ranking auch wissen, wer die meisten Fragen korrekt beantwortet hat. </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In dieser Übung präsentiere ich euch fünf Schlagzeilen, bei denen ihr entscheiden müsst, ob die jeweilige Behauptung der Wahrheit entspricht, also ein Fakt ist, oder nicht der Wahrheit entspricht, ein sogenannter Fake ist. Ihr könnt dafür auf eurem Gerät abstimmen, je schneller ihr seid, desto mehr Punkte erhaltet ihr. Es gibt bei den Fragen drei Auswahlmöglichkeiten: Fakt, </a:t>
            </a:r>
            <a:r>
              <a:rPr lang="de-DE" sz="1200" b="0" i="0" u="none" strike="noStrike" cap="none" spc="0">
                <a:ln>
                  <a:noFill/>
                </a:ln>
                <a:solidFill>
                  <a:prstClr val="black"/>
                </a:solidFill>
                <a:latin typeface="Calibri"/>
                <a:ea typeface="Arial"/>
                <a:cs typeface="Arial"/>
              </a:rPr>
              <a:t>Fake</a:t>
            </a:r>
            <a:r>
              <a:rPr lang="de-DE" sz="1200" b="0" i="0" u="none" strike="noStrike" cap="none" spc="0">
                <a:ln>
                  <a:noFill/>
                </a:ln>
                <a:solidFill>
                  <a:prstClr val="black"/>
                </a:solidFill>
                <a:latin typeface="Calibri"/>
                <a:ea typeface="Arial"/>
                <a:cs typeface="Arial"/>
              </a:rPr>
              <a:t> und Keine Ahnung. Nur eine Antwort ist richtig. Seid ihr bereit?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ea typeface="Arial"/>
              <a:cs typeface="Arial"/>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ea typeface="Arial"/>
                <a:cs typeface="Arial"/>
              </a:rPr>
              <a:t>Das Spiel muss vorab auf </a:t>
            </a:r>
            <a:r>
              <a:rPr lang="de-DE" sz="1200" b="0" i="1" u="none" strike="noStrike" cap="none" spc="0">
                <a:ln>
                  <a:noFill/>
                </a:ln>
                <a:solidFill>
                  <a:prstClr val="black"/>
                </a:solidFill>
                <a:latin typeface="Calibri"/>
                <a:ea typeface="Arial"/>
                <a:cs typeface="Arial"/>
              </a:rPr>
              <a:t>Mentimeter</a:t>
            </a:r>
            <a:r>
              <a:rPr lang="de-DE" sz="1200" b="0" i="1" u="none" strike="noStrike" cap="none" spc="0">
                <a:ln>
                  <a:noFill/>
                </a:ln>
                <a:solidFill>
                  <a:prstClr val="black"/>
                </a:solidFill>
                <a:latin typeface="Calibri"/>
                <a:ea typeface="Arial"/>
                <a:cs typeface="Arial"/>
              </a:rPr>
              <a:t> als Quiz vorbereitet werden: Die Schlagzeilen sowie die Wertungen befinden sich in den folgenden Folien, jede Frage sollte 10 Sekunden Zeit zum Antworten erhalten </a:t>
            </a:r>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ea typeface="Arial"/>
                <a:cs typeface="Arial"/>
              </a:rPr>
              <a:t>Zum Start muss das Quiz gestartet sein, damit sich alle im Warteraum einfinden können</a:t>
            </a:r>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ea typeface="Arial"/>
                <a:cs typeface="Arial"/>
              </a:rPr>
              <a:t>Nach den obenstehenden einführenden Erläuterungen kann die Moderation auf </a:t>
            </a:r>
            <a:r>
              <a:rPr lang="de-DE" sz="1200" b="0" i="1" u="none" strike="noStrike" cap="none" spc="0">
                <a:ln>
                  <a:noFill/>
                </a:ln>
                <a:solidFill>
                  <a:prstClr val="black"/>
                </a:solidFill>
                <a:latin typeface="Calibri"/>
                <a:ea typeface="Arial"/>
                <a:cs typeface="Arial"/>
              </a:rPr>
              <a:t>Mentimeter</a:t>
            </a:r>
            <a:r>
              <a:rPr lang="de-DE" sz="1200" b="0" i="1" u="none" strike="noStrike" cap="none" spc="0">
                <a:ln>
                  <a:noFill/>
                </a:ln>
                <a:solidFill>
                  <a:prstClr val="black"/>
                </a:solidFill>
                <a:latin typeface="Calibri"/>
                <a:ea typeface="Arial"/>
                <a:cs typeface="Arial"/>
              </a:rPr>
              <a:t> umschalten und das Spiel starten</a:t>
            </a:r>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cs typeface="Arial"/>
              </a:rPr>
              <a:t>Jede Schlagzeile sollte zusätzlich vorgelesen werden, unbekannte Begriffe ggfs. kurz erläutert werden (die Schlagzeilen befinden sich auf den folgenden Folien)</a:t>
            </a:r>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cs typeface="Arial"/>
              </a:rPr>
              <a:t>Nach jeder Schlagzeile wird ein Ergebnis für die Gruppe angezeigt: Wie haben die Jugendlichen abgestimmt? Hier bietet es sich bei ca. zwei Schlagzeilen an, nach Begründungen für die Einschätzung zu fragen: </a:t>
            </a:r>
            <a:r>
              <a:rPr lang="de-DE" sz="1200" b="0" i="0" u="none" strike="noStrike" cap="none" spc="0">
                <a:ln>
                  <a:noFill/>
                </a:ln>
                <a:solidFill>
                  <a:prstClr val="black"/>
                </a:solidFill>
                <a:latin typeface="Calibri"/>
                <a:cs typeface="Arial"/>
              </a:rPr>
              <a:t>„Warum habt ihr bei dieser Schlagzeile so abgestimmt?“, Woher wusstet ihr, dass diese Schlagzeile ein Fakt / Fake ist?“ </a:t>
            </a:r>
            <a:r>
              <a:rPr lang="de-DE" sz="1200" b="0" i="1" u="none" strike="noStrike" cap="none" spc="0">
                <a:ln>
                  <a:noFill/>
                </a:ln>
                <a:solidFill>
                  <a:prstClr val="black"/>
                </a:solidFill>
                <a:latin typeface="Calibri"/>
                <a:cs typeface="Arial"/>
              </a:rPr>
              <a:t>(Ziel: Jugendliche sollen reflektieren, auf welchen Kriterien ihre Einschätzungen beruhen)</a:t>
            </a:r>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cs typeface="Arial"/>
              </a:rPr>
              <a:t>Nach dem Spiel kann abschließend die Frage gestellt werden </a:t>
            </a:r>
            <a:r>
              <a:rPr lang="de-DE" sz="1200" b="0" i="0" u="none" strike="noStrike" cap="none" spc="0">
                <a:ln>
                  <a:noFill/>
                </a:ln>
                <a:solidFill>
                  <a:prstClr val="black"/>
                </a:solidFill>
                <a:latin typeface="Calibri"/>
                <a:cs typeface="Arial"/>
              </a:rPr>
              <a:t>„Wie schwer fiel euch das Quiz?“</a:t>
            </a:r>
            <a:endParaRPr lang="de-DE" sz="1200" b="0" i="0" u="none" strike="noStrike" cap="none" spc="0">
              <a:ln>
                <a:noFill/>
              </a:ln>
              <a:solidFill>
                <a:prstClr val="black"/>
              </a:solidFill>
              <a:latin typeface="Calibri"/>
              <a:cs typeface="Arial"/>
            </a:endParaRPr>
          </a:p>
          <a:p>
            <a:pPr marL="0" indent="0">
              <a:buNone/>
              <a:defRPr/>
            </a:pPr>
            <a:endParaRPr lang="de-DE" sz="1200"/>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Zusätzlich zu geeigneten Suchbegriffen mache ich mir vorab Gedanken, welche Quellen besonders wertvoll für mich sein könnten. An dieser Stelle möchte ich euch auf sogenannte Faktencheck-Portale aufmerksam machen.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Dabei handelt es sich um die Webseiten von Organisationen, deren Mitarbeiter Behauptungen im Internet überprüfen. Solche Portale sind uns eine hilfreiche Quelle, weil wir nicht immer die Zeit und die Möglichkeiten haben, die Überprüfung selbstständig vorzunehmen.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Zwei der bekannteren </a:t>
            </a:r>
            <a:r>
              <a:rPr lang="de-DE" sz="1200" b="0" i="0" u="none" strike="noStrike" cap="none" spc="0">
                <a:ln>
                  <a:noFill/>
                </a:ln>
                <a:solidFill>
                  <a:prstClr val="black"/>
                </a:solidFill>
                <a:latin typeface="Calibri"/>
                <a:ea typeface="Arial"/>
                <a:cs typeface="Arial"/>
              </a:rPr>
              <a:t>Faktenchecker</a:t>
            </a:r>
            <a:r>
              <a:rPr lang="de-DE" sz="1200" b="0" i="0" u="none" strike="noStrike" cap="none" spc="0">
                <a:ln>
                  <a:noFill/>
                </a:ln>
                <a:solidFill>
                  <a:prstClr val="black"/>
                </a:solidFill>
                <a:latin typeface="Calibri"/>
                <a:ea typeface="Arial"/>
                <a:cs typeface="Arial"/>
              </a:rPr>
              <a:t>-Portale im deutschsprachigen Raum seht ihr hier: Correctiv &amp; Mimikama. Lasst uns kurz in einem Video schauen, wie </a:t>
            </a:r>
            <a:r>
              <a:rPr lang="de-DE" sz="1200" b="0" i="0" u="none" strike="noStrike" cap="none" spc="0">
                <a:ln>
                  <a:noFill/>
                </a:ln>
                <a:solidFill>
                  <a:prstClr val="black"/>
                </a:solidFill>
                <a:latin typeface="Calibri"/>
                <a:ea typeface="Arial"/>
                <a:cs typeface="Arial"/>
              </a:rPr>
              <a:t>Mimikama</a:t>
            </a:r>
            <a:r>
              <a:rPr lang="de-DE" sz="1200" b="0" i="0" u="none" strike="noStrike" cap="none" spc="0">
                <a:ln>
                  <a:noFill/>
                </a:ln>
                <a:solidFill>
                  <a:prstClr val="black"/>
                </a:solidFill>
                <a:latin typeface="Calibri"/>
                <a:ea typeface="Arial"/>
                <a:cs typeface="Arial"/>
              </a:rPr>
              <a:t> arbeitet. </a:t>
            </a:r>
            <a:r>
              <a:rPr lang="de-DE" sz="1200" b="0" i="0" u="sng" strike="noStrike" cap="none" spc="0">
                <a:ln>
                  <a:noFill/>
                </a:ln>
                <a:solidFill>
                  <a:prstClr val="black"/>
                </a:solidFill>
                <a:latin typeface="Calibri"/>
                <a:ea typeface="Arial"/>
                <a:cs typeface="Arial"/>
                <a:hlinkClick r:id="rId3" tooltip="https://youtu.be/4SlkjIlGqHU"/>
              </a:rPr>
              <a:t>https://youtu.be/4SlkjIlGqHU</a:t>
            </a: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0" indent="0">
              <a:buNone/>
              <a:defRPr/>
            </a:pPr>
            <a:endParaRPr lang="de-DE" sz="1200">
              <a:solidFill>
                <a:schemeClr val="tx1"/>
              </a:solidFill>
              <a:ea typeface="Arial"/>
              <a:cs typeface="Arial"/>
            </a:endParaRPr>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marR="0" lvl="0" indent="0" algn="l" defTabSz="914400">
              <a:lnSpc>
                <a:spcPct val="100000"/>
              </a:lnSpc>
              <a:spcBef>
                <a:spcPts val="0"/>
              </a:spcBef>
              <a:spcAft>
                <a:spcPts val="0"/>
              </a:spcAft>
              <a:buClrTx/>
              <a:buSzTx/>
              <a:buFont typeface="Wingdings"/>
              <a:buNone/>
              <a:defRPr/>
            </a:pPr>
            <a:r>
              <a:rPr lang="de-DE" sz="1200" b="0" i="1" u="none" strike="noStrike" cap="none" spc="0">
                <a:ln>
                  <a:noFill/>
                </a:ln>
                <a:solidFill>
                  <a:prstClr val="black"/>
                </a:solidFill>
                <a:latin typeface="Calibri"/>
                <a:ea typeface="Arial"/>
                <a:cs typeface="Arial"/>
              </a:rPr>
              <a:t>Arbeitsblatt IV wird benötigt</a:t>
            </a:r>
            <a:endParaRPr/>
          </a:p>
          <a:p>
            <a:pPr marL="171450" marR="0" lvl="0" indent="-171450" algn="l" defTabSz="914400">
              <a:lnSpc>
                <a:spcPct val="100000"/>
              </a:lnSpc>
              <a:spcBef>
                <a:spcPts val="0"/>
              </a:spcBef>
              <a:spcAft>
                <a:spcPts val="0"/>
              </a:spcAft>
              <a:buClrTx/>
              <a:buSzTx/>
              <a:buFont typeface="Wingdings"/>
              <a:buChar char="à"/>
              <a:defRPr/>
            </a:pPr>
            <a:r>
              <a:rPr lang="de-DE" sz="1200" b="0" i="0" u="none" strike="noStrike" cap="none" spc="0">
                <a:ln>
                  <a:noFill/>
                </a:ln>
                <a:solidFill>
                  <a:prstClr val="black"/>
                </a:solidFill>
                <a:latin typeface="Calibri"/>
                <a:ea typeface="Arial"/>
                <a:cs typeface="Arial"/>
              </a:rPr>
              <a:t>Laptops / Tablets sollen geöffnet werden</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Nun beginnt ihr mit eurer Recherche. Was finden wir über den angeblichen </a:t>
            </a:r>
            <a:r>
              <a:rPr lang="de-DE" sz="1200" b="0" i="0" u="none" strike="noStrike" cap="none" spc="0">
                <a:ln>
                  <a:noFill/>
                </a:ln>
                <a:solidFill>
                  <a:prstClr val="black"/>
                </a:solidFill>
                <a:latin typeface="Calibri"/>
                <a:ea typeface="Arial"/>
                <a:cs typeface="Arial"/>
              </a:rPr>
              <a:t>Vogeltod</a:t>
            </a:r>
            <a:r>
              <a:rPr lang="de-DE" sz="1200" b="0" i="0" u="none" strike="noStrike" cap="none" spc="0">
                <a:ln>
                  <a:noFill/>
                </a:ln>
                <a:solidFill>
                  <a:prstClr val="black"/>
                </a:solidFill>
                <a:latin typeface="Calibri"/>
                <a:ea typeface="Arial"/>
                <a:cs typeface="Arial"/>
              </a:rPr>
              <a:t> in Kroatien heraus?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Überprüft dazu in 2er- oder 3er-Teams die Geschichte vom vermeintlichen </a:t>
            </a:r>
            <a:r>
              <a:rPr lang="de-DE" sz="1200" b="0" i="0" u="none" strike="noStrike" cap="none" spc="0">
                <a:ln>
                  <a:noFill/>
                </a:ln>
                <a:solidFill>
                  <a:prstClr val="black"/>
                </a:solidFill>
                <a:latin typeface="Calibri"/>
                <a:ea typeface="Arial"/>
                <a:cs typeface="Arial"/>
              </a:rPr>
              <a:t>Vogeltod</a:t>
            </a:r>
            <a:r>
              <a:rPr lang="de-DE" sz="1200" b="0" i="0" u="none" strike="noStrike" cap="none" spc="0">
                <a:ln>
                  <a:noFill/>
                </a:ln>
                <a:solidFill>
                  <a:prstClr val="black"/>
                </a:solidFill>
                <a:latin typeface="Calibri"/>
                <a:ea typeface="Arial"/>
                <a:cs typeface="Arial"/>
              </a:rPr>
              <a:t> in Kroatien aufgrund der 5G-Technologie. Nutzt dabei die von uns vorab festgelegten Suchworte: </a:t>
            </a:r>
            <a:r>
              <a:rPr lang="de-DE" sz="1200" b="0" i="0" u="none" strike="noStrike" cap="none" spc="0">
                <a:ln>
                  <a:noFill/>
                </a:ln>
                <a:solidFill>
                  <a:prstClr val="black"/>
                </a:solidFill>
                <a:latin typeface="Calibri"/>
                <a:ea typeface="Arial"/>
                <a:cs typeface="Arial"/>
              </a:rPr>
              <a:t>Vogeltod</a:t>
            </a:r>
            <a:r>
              <a:rPr lang="de-DE" sz="1200" b="0" i="0" u="none" strike="noStrike" cap="none" spc="0">
                <a:ln>
                  <a:noFill/>
                </a:ln>
                <a:solidFill>
                  <a:prstClr val="black"/>
                </a:solidFill>
                <a:latin typeface="Calibri"/>
                <a:ea typeface="Arial"/>
                <a:cs typeface="Arial"/>
              </a:rPr>
              <a:t>, Kroatien und 5G</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Schaut insbesondere, ob Faktencheck-Portale etwas zu der Behauptung veröffentlicht haben.</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Beantwortet bitte die folgenden die W-Fragen und macht euch dazu Notizen: </a:t>
            </a:r>
            <a:endParaRPr lang="de-DE" sz="1200" b="0" i="0" u="none" strike="noStrike" cap="none" spc="0">
              <a:ln>
                <a:noFill/>
              </a:ln>
              <a:solidFill>
                <a:prstClr val="black"/>
              </a:solidFill>
              <a:latin typeface="Calibri"/>
              <a:cs typeface="Arial"/>
            </a:endParaRPr>
          </a:p>
          <a:p>
            <a:pPr marL="228600" marR="0" lvl="0" indent="-228600" algn="l" defTabSz="914400">
              <a:lnSpc>
                <a:spcPct val="100000"/>
              </a:lnSpc>
              <a:spcBef>
                <a:spcPts val="0"/>
              </a:spcBef>
              <a:spcAft>
                <a:spcPts val="0"/>
              </a:spcAft>
              <a:buClrTx/>
              <a:buSzTx/>
              <a:buFont typeface="+mj-lt"/>
              <a:buAutoNum type="arabicPeriod"/>
              <a:defRPr/>
            </a:pPr>
            <a:r>
              <a:rPr lang="de-DE" sz="1200" b="1" i="0" u="none" strike="noStrike" cap="none" spc="0">
                <a:ln>
                  <a:noFill/>
                </a:ln>
                <a:solidFill>
                  <a:prstClr val="black"/>
                </a:solidFill>
                <a:latin typeface="Calibri"/>
                <a:ea typeface="Arial"/>
                <a:cs typeface="Arial"/>
              </a:rPr>
              <a:t>Wer hat die Fotos veröffentlicht? </a:t>
            </a:r>
            <a:endParaRPr lang="de-DE" sz="1200" b="0" i="0" u="none" strike="noStrike" cap="none" spc="0">
              <a:ln>
                <a:noFill/>
              </a:ln>
              <a:solidFill>
                <a:prstClr val="black"/>
              </a:solidFill>
              <a:latin typeface="Calibri"/>
              <a:ea typeface="Arial"/>
              <a:cs typeface="Arial"/>
            </a:endParaRPr>
          </a:p>
          <a:p>
            <a:pPr marL="228600" marR="0" lvl="0" indent="-228600" algn="l" defTabSz="914400">
              <a:lnSpc>
                <a:spcPct val="100000"/>
              </a:lnSpc>
              <a:spcBef>
                <a:spcPts val="0"/>
              </a:spcBef>
              <a:spcAft>
                <a:spcPts val="0"/>
              </a:spcAft>
              <a:buClrTx/>
              <a:buSzTx/>
              <a:buFont typeface="+mj-lt"/>
              <a:buAutoNum type="arabicPeriod"/>
              <a:defRPr/>
            </a:pPr>
            <a:r>
              <a:rPr lang="de-DE" sz="1200" b="1" i="0" u="none" strike="noStrike" cap="none" spc="0">
                <a:ln>
                  <a:noFill/>
                </a:ln>
                <a:solidFill>
                  <a:prstClr val="black"/>
                </a:solidFill>
                <a:latin typeface="Calibri"/>
                <a:ea typeface="Arial"/>
                <a:cs typeface="Arial"/>
              </a:rPr>
              <a:t>Wo sind die Fotos aufgenommen worden?</a:t>
            </a:r>
            <a:endParaRPr lang="de-DE" sz="1200" b="0" i="0" u="none" strike="noStrike" cap="none" spc="0">
              <a:ln>
                <a:noFill/>
              </a:ln>
              <a:solidFill>
                <a:prstClr val="black"/>
              </a:solidFill>
              <a:latin typeface="Calibri"/>
              <a:ea typeface="Arial"/>
              <a:cs typeface="Arial"/>
            </a:endParaRPr>
          </a:p>
          <a:p>
            <a:pPr marL="228600" marR="0" lvl="0" indent="-228600" algn="l" defTabSz="914400">
              <a:lnSpc>
                <a:spcPct val="100000"/>
              </a:lnSpc>
              <a:spcBef>
                <a:spcPts val="0"/>
              </a:spcBef>
              <a:spcAft>
                <a:spcPts val="0"/>
              </a:spcAft>
              <a:buClrTx/>
              <a:buSzTx/>
              <a:buFont typeface="+mj-lt"/>
              <a:buAutoNum type="arabicPeriod"/>
              <a:defRPr/>
            </a:pPr>
            <a:r>
              <a:rPr lang="de-DE" sz="1200" b="1" i="0" u="none" strike="noStrike" cap="none" spc="0">
                <a:ln>
                  <a:noFill/>
                </a:ln>
                <a:solidFill>
                  <a:prstClr val="black"/>
                </a:solidFill>
                <a:latin typeface="Calibri"/>
                <a:ea typeface="Arial"/>
                <a:cs typeface="Arial"/>
              </a:rPr>
              <a:t>Wann wurden die Fotos aufgenommen?</a:t>
            </a:r>
            <a:endParaRPr lang="de-DE" sz="1200" b="0" i="0" u="none" strike="noStrike" cap="none" spc="0">
              <a:ln>
                <a:noFill/>
              </a:ln>
              <a:solidFill>
                <a:prstClr val="black"/>
              </a:solidFill>
              <a:latin typeface="Calibri"/>
              <a:ea typeface="Arial"/>
              <a:cs typeface="Arial"/>
            </a:endParaRPr>
          </a:p>
          <a:p>
            <a:pPr marL="228600" marR="0" lvl="0" indent="-228600" algn="l" defTabSz="914400">
              <a:lnSpc>
                <a:spcPct val="100000"/>
              </a:lnSpc>
              <a:spcBef>
                <a:spcPts val="0"/>
              </a:spcBef>
              <a:spcAft>
                <a:spcPts val="0"/>
              </a:spcAft>
              <a:buClrTx/>
              <a:buSzTx/>
              <a:buFont typeface="+mj-lt"/>
              <a:buAutoNum type="arabicPeriod"/>
              <a:defRPr/>
            </a:pPr>
            <a:r>
              <a:rPr lang="de-DE" sz="1200" b="1" i="0" u="none" strike="noStrike" cap="none" spc="0">
                <a:ln>
                  <a:noFill/>
                </a:ln>
                <a:solidFill>
                  <a:prstClr val="black"/>
                </a:solidFill>
                <a:latin typeface="Calibri"/>
                <a:ea typeface="Arial"/>
                <a:cs typeface="Arial"/>
              </a:rPr>
              <a:t>Was ist auf den Fotos tatsächlich abgebildet?</a:t>
            </a:r>
            <a:endParaRPr lang="de-DE" sz="1200" b="0" i="0" u="none" strike="noStrike" cap="none" spc="0">
              <a:ln>
                <a:noFill/>
              </a:ln>
              <a:solidFill>
                <a:prstClr val="black"/>
              </a:solidFill>
              <a:latin typeface="Calibri"/>
              <a:ea typeface="Arial"/>
              <a:cs typeface="Arial"/>
            </a:endParaRPr>
          </a:p>
          <a:p>
            <a:pPr marL="228600" marR="0" lvl="0" indent="-228600" algn="l" defTabSz="914400">
              <a:lnSpc>
                <a:spcPct val="100000"/>
              </a:lnSpc>
              <a:spcBef>
                <a:spcPts val="0"/>
              </a:spcBef>
              <a:spcAft>
                <a:spcPts val="0"/>
              </a:spcAft>
              <a:buClrTx/>
              <a:buSzTx/>
              <a:buFont typeface="+mj-lt"/>
              <a:buAutoNum type="arabicPeriod"/>
              <a:defRPr/>
            </a:pPr>
            <a:r>
              <a:rPr lang="de-DE" sz="1200" b="1" i="0" u="none" strike="noStrike" cap="none" spc="0">
                <a:ln>
                  <a:noFill/>
                </a:ln>
                <a:solidFill>
                  <a:prstClr val="black"/>
                </a:solidFill>
                <a:latin typeface="Calibri"/>
                <a:ea typeface="Arial"/>
                <a:cs typeface="Arial"/>
              </a:rPr>
              <a:t>Wie ist das passiert? </a:t>
            </a: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Ihr habt 10 Minuten Zeit. Anschließend treten die Teams in einem </a:t>
            </a:r>
            <a:r>
              <a:rPr lang="de-DE" sz="1200" b="0" i="0" u="none" strike="noStrike" cap="none" spc="0">
                <a:ln>
                  <a:noFill/>
                </a:ln>
                <a:solidFill>
                  <a:prstClr val="black"/>
                </a:solidFill>
                <a:latin typeface="Calibri"/>
                <a:ea typeface="Arial"/>
                <a:cs typeface="Arial"/>
              </a:rPr>
              <a:t>Kahoot</a:t>
            </a:r>
            <a:r>
              <a:rPr lang="de-DE" sz="1200" b="0" i="0" u="none" strike="noStrike" cap="none" spc="0">
                <a:ln>
                  <a:noFill/>
                </a:ln>
                <a:solidFill>
                  <a:prstClr val="black"/>
                </a:solidFill>
                <a:latin typeface="Calibri"/>
                <a:ea typeface="Arial"/>
                <a:cs typeface="Arial"/>
              </a:rPr>
              <a:t>-Quiz gegeneinander an. Eure Recherche hilft euch bei dem Quiz, die Fragen schnell und korrekt zu beantworten. </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ea typeface="Arial"/>
              <a:cs typeface="Arial"/>
            </a:endParaRPr>
          </a:p>
          <a:p>
            <a:pPr marL="266700" marR="0" lvl="0" indent="-26670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ea typeface="Arial"/>
                <a:cs typeface="Arial"/>
              </a:rPr>
              <a:t>Nach 10 Minuten:</a:t>
            </a:r>
            <a:endParaRPr/>
          </a:p>
          <a:p>
            <a:pPr marL="0" marR="0" lvl="0" indent="0" algn="l" defTabSz="914400">
              <a:lnSpc>
                <a:spcPct val="100000"/>
              </a:lnSpc>
              <a:spcBef>
                <a:spcPts val="0"/>
              </a:spcBef>
              <a:spcAft>
                <a:spcPts val="0"/>
              </a:spcAft>
              <a:buClrTx/>
              <a:buSzTx/>
              <a:buFont typeface="Arial"/>
              <a:buNone/>
              <a:defRPr/>
            </a:pP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mn-ea"/>
                <a:cs typeface="Arial"/>
              </a:rPr>
              <a:t>Die Zeit ist um. Nun werdet ihr mit euren Recherche-Ergebnisse in einem Quiz gruppenweise gegeneinander antreten. </a:t>
            </a: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cs typeface="Arial"/>
              </a:rPr>
              <a:t>Kahoot</a:t>
            </a:r>
            <a:r>
              <a:rPr lang="de-DE" sz="1200" b="0" i="1" u="none" strike="noStrike" cap="none" spc="0">
                <a:ln>
                  <a:noFill/>
                </a:ln>
                <a:solidFill>
                  <a:prstClr val="black"/>
                </a:solidFill>
                <a:latin typeface="Calibri"/>
                <a:cs typeface="Arial"/>
              </a:rPr>
              <a:t> öffnen</a:t>
            </a:r>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ea typeface="+mn-ea"/>
                <a:cs typeface="Arial"/>
              </a:rPr>
              <a:t>Jugendliche sollen sich als Team in das Quiz einloggen und gemeinsam die Fragen beantworten. Nach jeder Fragerunde wird die richtige Antwort dargelegt und erläutert.</a:t>
            </a:r>
            <a:endParaRPr lang="de-DE" sz="1200" b="0" i="0" u="none" strike="noStrike" cap="none" spc="0">
              <a:ln>
                <a:noFill/>
              </a:ln>
              <a:solidFill>
                <a:prstClr val="black"/>
              </a:solidFill>
              <a:latin typeface="Calibri"/>
              <a:ea typeface="+mn-ea"/>
              <a:cs typeface="Arial"/>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ea typeface="+mn-ea"/>
                <a:cs typeface="Arial"/>
              </a:rPr>
              <a:t>Nach dem Quiz geht es zurück zu dieser Folie</a:t>
            </a:r>
            <a:endParaRPr lang="de-DE" sz="1200" b="0" i="0" u="none" strike="noStrike" cap="none" spc="0">
              <a:ln>
                <a:noFill/>
              </a:ln>
              <a:solidFill>
                <a:prstClr val="black"/>
              </a:solidFill>
              <a:latin typeface="Calibri"/>
              <a:ea typeface="+mn-ea"/>
              <a:cs typeface="Arial"/>
            </a:endParaRPr>
          </a:p>
          <a:p>
            <a:pPr marL="171450" marR="0" lvl="0" indent="-171450" algn="l" defTabSz="914400">
              <a:lnSpc>
                <a:spcPct val="100000"/>
              </a:lnSpc>
              <a:spcBef>
                <a:spcPts val="0"/>
              </a:spcBef>
              <a:spcAft>
                <a:spcPts val="0"/>
              </a:spcAft>
              <a:buClrTx/>
              <a:buSzTx/>
              <a:buFont typeface="Arial"/>
              <a:buChar char="•"/>
              <a:defRPr/>
            </a:pPr>
            <a:endParaRPr lang="de-DE" sz="1200" b="0" i="1"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mn-ea"/>
                <a:cs typeface="Arial"/>
              </a:rPr>
              <a:t>Fangen wir also an: </a:t>
            </a:r>
            <a:endParaRPr lang="de-DE" sz="1200" b="0" i="0" u="none" strike="noStrike" cap="none" spc="0">
              <a:ln>
                <a:noFill/>
              </a:ln>
              <a:solidFill>
                <a:prstClr val="black"/>
              </a:solidFill>
              <a:latin typeface="Calibri"/>
              <a:cs typeface="Arial"/>
            </a:endParaRPr>
          </a:p>
          <a:p>
            <a:pPr marL="228600" marR="0" lvl="0" indent="-228600" algn="l" defTabSz="914400">
              <a:lnSpc>
                <a:spcPct val="100000"/>
              </a:lnSpc>
              <a:spcBef>
                <a:spcPts val="0"/>
              </a:spcBef>
              <a:spcAft>
                <a:spcPts val="0"/>
              </a:spcAft>
              <a:buClrTx/>
              <a:buSzTx/>
              <a:buFont typeface="+mj-lt"/>
              <a:buAutoNum type="arabicPeriod"/>
              <a:defRPr/>
            </a:pPr>
            <a:r>
              <a:rPr lang="de-DE" sz="1200" b="1" i="0" u="none" strike="noStrike" cap="none" spc="0">
                <a:ln>
                  <a:noFill/>
                </a:ln>
                <a:solidFill>
                  <a:prstClr val="black"/>
                </a:solidFill>
                <a:latin typeface="Calibri"/>
                <a:ea typeface="+mn-ea"/>
                <a:cs typeface="Arial"/>
              </a:rPr>
              <a:t>Wer hat die Fotos gemacht? </a:t>
            </a:r>
            <a:endParaRPr lang="de-DE" sz="1200" b="0" i="0" u="none" strike="noStrike" cap="none" spc="0">
              <a:ln>
                <a:noFill/>
              </a:ln>
              <a:solidFill>
                <a:prstClr val="black"/>
              </a:solidFill>
              <a:latin typeface="Calibri"/>
              <a:ea typeface="+mn-ea"/>
              <a:cs typeface="Arial"/>
            </a:endParaRPr>
          </a:p>
          <a:p>
            <a:pPr marL="228600" marR="0" lvl="0" indent="-228600" algn="l" defTabSz="914400">
              <a:lnSpc>
                <a:spcPct val="100000"/>
              </a:lnSpc>
              <a:spcBef>
                <a:spcPts val="0"/>
              </a:spcBef>
              <a:spcAft>
                <a:spcPts val="0"/>
              </a:spcAft>
              <a:buClrTx/>
              <a:buSzTx/>
              <a:buFont typeface="+mj-lt"/>
              <a:buAutoNum type="arabicPeriod"/>
              <a:defRPr/>
            </a:pPr>
            <a:r>
              <a:rPr lang="de-DE" sz="1200" b="1" i="0" u="none" strike="noStrike" cap="none" spc="0">
                <a:ln>
                  <a:noFill/>
                </a:ln>
                <a:solidFill>
                  <a:prstClr val="black"/>
                </a:solidFill>
                <a:latin typeface="Calibri"/>
                <a:ea typeface="+mn-ea"/>
                <a:cs typeface="Arial"/>
              </a:rPr>
              <a:t>Wo wurden die Fotos aufgenommen?</a:t>
            </a:r>
            <a:endParaRPr lang="de-DE" sz="1200" b="0" i="0" u="none" strike="noStrike" cap="none" spc="0">
              <a:ln>
                <a:noFill/>
              </a:ln>
              <a:solidFill>
                <a:prstClr val="black"/>
              </a:solidFill>
              <a:latin typeface="Calibri"/>
              <a:ea typeface="+mn-ea"/>
              <a:cs typeface="Arial"/>
            </a:endParaRPr>
          </a:p>
          <a:p>
            <a:pPr marL="228600" marR="0" lvl="0" indent="-228600" algn="l" defTabSz="914400">
              <a:lnSpc>
                <a:spcPct val="100000"/>
              </a:lnSpc>
              <a:spcBef>
                <a:spcPts val="0"/>
              </a:spcBef>
              <a:spcAft>
                <a:spcPts val="0"/>
              </a:spcAft>
              <a:buClrTx/>
              <a:buSzTx/>
              <a:buFont typeface="+mj-lt"/>
              <a:buAutoNum type="arabicPeriod"/>
              <a:defRPr/>
            </a:pPr>
            <a:r>
              <a:rPr lang="de-DE" sz="1200" b="1" i="0" u="none" strike="noStrike" cap="none" spc="0">
                <a:ln>
                  <a:noFill/>
                </a:ln>
                <a:solidFill>
                  <a:prstClr val="black"/>
                </a:solidFill>
                <a:latin typeface="Calibri"/>
                <a:ea typeface="+mn-ea"/>
                <a:cs typeface="Arial"/>
              </a:rPr>
              <a:t>Wann sind die Fotos entstanden?</a:t>
            </a:r>
            <a:endParaRPr lang="de-DE" sz="1200" b="0" i="0" u="none" strike="noStrike" cap="none" spc="0">
              <a:ln>
                <a:noFill/>
              </a:ln>
              <a:solidFill>
                <a:prstClr val="black"/>
              </a:solidFill>
              <a:latin typeface="Calibri"/>
              <a:ea typeface="+mn-ea"/>
              <a:cs typeface="Arial"/>
            </a:endParaRPr>
          </a:p>
          <a:p>
            <a:pPr marL="228600" marR="0" lvl="0" indent="-228600" algn="l" defTabSz="914400">
              <a:lnSpc>
                <a:spcPct val="100000"/>
              </a:lnSpc>
              <a:spcBef>
                <a:spcPts val="0"/>
              </a:spcBef>
              <a:spcAft>
                <a:spcPts val="0"/>
              </a:spcAft>
              <a:buClrTx/>
              <a:buSzTx/>
              <a:buFont typeface="+mj-lt"/>
              <a:buAutoNum type="arabicPeriod"/>
              <a:defRPr/>
            </a:pPr>
            <a:r>
              <a:rPr lang="de-DE" sz="1200" b="1" i="0" u="none" strike="noStrike" cap="none" spc="0">
                <a:ln>
                  <a:noFill/>
                </a:ln>
                <a:solidFill>
                  <a:prstClr val="black"/>
                </a:solidFill>
                <a:latin typeface="Calibri"/>
                <a:ea typeface="+mn-ea"/>
                <a:cs typeface="Arial"/>
              </a:rPr>
              <a:t>Was ist auf den Fotos tatsächlich abgebildet?</a:t>
            </a:r>
            <a:endParaRPr lang="de-DE" sz="1200" b="0" i="0" u="none" strike="noStrike" cap="none" spc="0">
              <a:ln>
                <a:noFill/>
              </a:ln>
              <a:solidFill>
                <a:prstClr val="black"/>
              </a:solidFill>
              <a:latin typeface="Calibri"/>
              <a:ea typeface="+mn-ea"/>
              <a:cs typeface="Arial"/>
            </a:endParaRPr>
          </a:p>
          <a:p>
            <a:pPr marL="228600" marR="0" lvl="0" indent="-228600" algn="l" defTabSz="914400">
              <a:lnSpc>
                <a:spcPct val="100000"/>
              </a:lnSpc>
              <a:spcBef>
                <a:spcPts val="0"/>
              </a:spcBef>
              <a:spcAft>
                <a:spcPts val="0"/>
              </a:spcAft>
              <a:buClrTx/>
              <a:buSzTx/>
              <a:buFont typeface="+mj-lt"/>
              <a:buAutoNum type="arabicPeriod"/>
              <a:defRPr/>
            </a:pPr>
            <a:r>
              <a:rPr lang="de-DE" sz="1200" b="1" i="0" u="none" strike="noStrike" cap="none" spc="0">
                <a:ln>
                  <a:noFill/>
                </a:ln>
                <a:solidFill>
                  <a:prstClr val="black"/>
                </a:solidFill>
                <a:latin typeface="Calibri"/>
                <a:ea typeface="+mn-ea"/>
                <a:cs typeface="Arial"/>
              </a:rPr>
              <a:t>Wie ist das passiert?</a:t>
            </a:r>
            <a:endParaRPr lang="de-DE" sz="1200" b="0" i="0" u="none" strike="noStrike" cap="none" spc="0">
              <a:ln>
                <a:noFill/>
              </a:ln>
              <a:solidFill>
                <a:prstClr val="black"/>
              </a:solidFill>
              <a:latin typeface="Calibri"/>
              <a:ea typeface="+mn-ea"/>
              <a:cs typeface="Arial"/>
            </a:endParaRPr>
          </a:p>
          <a:p>
            <a:pPr marL="228600" marR="0" lvl="0" indent="-228600" algn="l" defTabSz="914400">
              <a:lnSpc>
                <a:spcPct val="100000"/>
              </a:lnSpc>
              <a:spcBef>
                <a:spcPts val="0"/>
              </a:spcBef>
              <a:spcAft>
                <a:spcPts val="0"/>
              </a:spcAft>
              <a:buClrTx/>
              <a:buSzTx/>
              <a:buFont typeface="+mj-lt"/>
              <a:buAutoNum type="arabicPeriod"/>
              <a:defRPr/>
            </a:pPr>
            <a:r>
              <a:rPr lang="de-DE" sz="1200" b="1" i="0" u="none" strike="noStrike" cap="none" spc="0">
                <a:ln>
                  <a:noFill/>
                </a:ln>
                <a:solidFill>
                  <a:prstClr val="black"/>
                </a:solidFill>
                <a:latin typeface="Calibri"/>
                <a:ea typeface="+mn-ea"/>
                <a:cs typeface="Arial"/>
              </a:rPr>
              <a:t>Starben in Kroatien Vögel durch 5G-Strahlung?</a:t>
            </a:r>
            <a:endParaRPr/>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r>
              <a:rPr lang="de-DE" sz="1200" b="0" i="1" u="none" strike="noStrike" cap="none" spc="0">
                <a:ln>
                  <a:noFill/>
                </a:ln>
                <a:solidFill>
                  <a:prstClr val="black"/>
                </a:solidFill>
                <a:latin typeface="Calibri"/>
                <a:cs typeface="Arial"/>
              </a:rPr>
              <a:t>*KLICK*</a:t>
            </a:r>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Ich halte fest: Nach der Beantwortung der W-Fragen konnten wir eindeutig feststellen, dass die Behauptung in dem Screenshot, den ihr von eurem Freund Elias erhalten habt, Unsinn ist.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Wenn ihr eine Information erhaltet, bei der die Quelle unbekannt ist – weil sie nicht angegeben oder verschleiert wird – ist eine Überprüfung ratsam.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Seriöse Journalisten arbeiten deshalb immer nach dem Zwei-Quellen-Prinzip: Bevor etwas veröffentlicht wird, muss es von zwei voneinander unabhängigen Quellen bestätigt sein. An diesem Grundprinzip könnt ihr euch ebenfalls orientieren. </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1" i="0" u="none" strike="noStrike" cap="none" spc="0">
                <a:ln>
                  <a:noFill/>
                </a:ln>
                <a:solidFill>
                  <a:prstClr val="black"/>
                </a:solidFill>
                <a:latin typeface="Calibri"/>
                <a:cs typeface="Arial"/>
              </a:rPr>
              <a:t>Mögliche Ergebnisse der Faktenchecks:</a:t>
            </a:r>
            <a:endParaRPr/>
          </a:p>
          <a:p>
            <a:pPr marL="0" indent="0">
              <a:buNone/>
              <a:defRPr/>
            </a:pPr>
            <a:r>
              <a:rPr lang="de-DE" sz="1200"/>
              <a:t>https://correctiv.org/faktencheck/2020/06/11/nein-diese-voegel-starben-nicht-durch-5g-strahlung-in-kroatien/</a:t>
            </a:r>
            <a:endParaRPr/>
          </a:p>
          <a:p>
            <a:pPr marL="0" indent="0">
              <a:buNone/>
              <a:defRPr/>
            </a:pPr>
            <a:r>
              <a:rPr lang="de-DE" sz="1200"/>
              <a:t>https://www.mimikama.at/5g-kroatien/</a:t>
            </a:r>
            <a:endParaRPr/>
          </a:p>
          <a:p>
            <a:pPr marL="0" indent="0">
              <a:buNone/>
              <a:defRPr/>
            </a:pPr>
            <a:r>
              <a:rPr lang="de-DE" sz="1200"/>
              <a:t>https://dpa-factchecking.com/austria/200519-99-112777/</a:t>
            </a:r>
            <a:endParaRPr/>
          </a:p>
          <a:p>
            <a:pPr marL="0" indent="0">
              <a:buNone/>
              <a:defRPr/>
            </a:pPr>
            <a:r>
              <a:rPr lang="de-DE" sz="1200"/>
              <a:t>https://www.presseportal.de/pm/133833/4600268</a:t>
            </a:r>
            <a:endParaRPr/>
          </a:p>
          <a:p>
            <a:pPr marL="0" indent="0">
              <a:buNone/>
              <a:defRPr/>
            </a:pPr>
            <a:endParaRPr lang="de-DE" sz="1200"/>
          </a:p>
          <a:p>
            <a:pPr marL="0" indent="0">
              <a:buNone/>
              <a:defRPr/>
            </a:pPr>
            <a:r>
              <a:rPr lang="de-DE" sz="1200"/>
              <a:t>Screenshot: </a:t>
            </a:r>
            <a:endParaRPr/>
          </a:p>
          <a:p>
            <a:pPr marL="0" indent="0">
              <a:buNone/>
              <a:defRPr/>
            </a:pPr>
            <a:r>
              <a:rPr lang="de-DE" sz="1200"/>
              <a:t>https://correctiv.org/faktencheck/2020/06/11/nein-diese-voegel-starben-nicht-durch-5g-strahlung-in-kroatien/5g </a:t>
            </a:r>
            <a:r>
              <a:rPr lang="de-DE" sz="1200"/>
              <a:t>kroa</a:t>
            </a:r>
            <a:endParaRPr lang="de-DE" sz="1200"/>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Damit bleibt uns zum Abschluss dieser Übung nur noch die Aufgabe, eurem Freund Elias zu antworten. </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1" i="0" u="none" strike="noStrike" cap="none" spc="0">
                <a:ln>
                  <a:noFill/>
                </a:ln>
                <a:solidFill>
                  <a:prstClr val="black"/>
                </a:solidFill>
                <a:latin typeface="Calibri"/>
                <a:cs typeface="Arial"/>
              </a:rPr>
              <a:t>Was sollen wir ihm mitteilen?</a:t>
            </a:r>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cs typeface="Arial"/>
              </a:rPr>
              <a:t>Antworten der Jugendliche sammeln. Gewünschtes Ergebnis: Wir informieren Elias, dass die Behauptung nicht stimmt</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Zusätzlich möchte ich an dieser Stelle noch einen wichtigen Ratschlag geben: </a:t>
            </a:r>
            <a:r>
              <a:rPr lang="de-DE" sz="1200" b="0" i="1" u="none" strike="noStrike" cap="none" spc="0">
                <a:ln>
                  <a:noFill/>
                </a:ln>
                <a:solidFill>
                  <a:prstClr val="black"/>
                </a:solidFill>
                <a:latin typeface="Calibri"/>
                <a:ea typeface="Arial"/>
                <a:cs typeface="Arial"/>
              </a:rPr>
              <a:t>*klick*</a:t>
            </a: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1" i="0" u="none" strike="noStrike" cap="none" spc="0">
                <a:ln>
                  <a:noFill/>
                </a:ln>
                <a:solidFill>
                  <a:prstClr val="black"/>
                </a:solidFill>
                <a:latin typeface="Calibri"/>
                <a:ea typeface="Arial"/>
                <a:cs typeface="Arial"/>
              </a:rPr>
              <a:t>Auch wenn ich der Person, die mir eine Information weiterleitet, vertraue, sollte ich die Korrektheit der weitergeleiteten Behauptung stets kritisch prüfen.</a:t>
            </a: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Gerade in Messenger-Gruppen werden sehr viele Informationen unreflektiert weitergeleitet und verbreiten sich so rasend schnell. Bei Falschinformationen ist es wichtig, dass diese Kette durchbrochen wird. Andernfalls merken sich Menschen diese falschen Informationen, stützen darauf ihr Weltbild und treffen vielleicht unangemessene Entscheidungen.</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0" indent="0">
              <a:buNone/>
              <a:defRPr/>
            </a:pPr>
            <a:endParaRPr lang="de-DE" sz="1200"/>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Unsere Recherche ergab also, dass die Behauptung aus diesem Post nicht mit der Wahrheit übereinstimmt. </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Dennoch sind solche Fake-Posts oft sehr erfolgreich und verbreiten sich schnell: Der Grund ist, dass Bilder Geschichten und Emotionen oft besonders gut transportieren. </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Wenn wir noch einmal auf unseren Screenshot schauen: </a:t>
            </a:r>
            <a:r>
              <a:rPr lang="de-DE" sz="1200" b="1" i="0" u="none" strike="noStrike" cap="none" spc="0">
                <a:ln>
                  <a:noFill/>
                </a:ln>
                <a:solidFill>
                  <a:prstClr val="black"/>
                </a:solidFill>
                <a:latin typeface="Calibri"/>
                <a:ea typeface="Arial"/>
                <a:cs typeface="Arial"/>
              </a:rPr>
              <a:t>Welchen Effekt hätte der Post ohne das begleitende Foto? </a:t>
            </a:r>
            <a:r>
              <a:rPr lang="de-DE" sz="1200" b="0" i="1" u="none" strike="noStrike" cap="none" spc="0">
                <a:ln>
                  <a:noFill/>
                </a:ln>
                <a:solidFill>
                  <a:prstClr val="black"/>
                </a:solidFill>
                <a:latin typeface="Calibri"/>
                <a:ea typeface="Arial"/>
                <a:cs typeface="Arial"/>
              </a:rPr>
              <a:t>*KLICK*</a:t>
            </a:r>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ea typeface="Arial"/>
                <a:cs typeface="Arial"/>
              </a:rPr>
              <a:t>Jugendliche können ihre Einschätzung geben</a:t>
            </a: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Wenn wir etwas mit unseren eigenen Augen sehen, berühren uns Geschichten oft auf einer emotionalen Ebene.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Leider wissen das auch Fake-Produzenten und bedienen sich dieses Mechanismus‘.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1" u="none" strike="noStrike" cap="none" spc="0">
                <a:ln>
                  <a:noFill/>
                </a:ln>
                <a:solidFill>
                  <a:prstClr val="black"/>
                </a:solidFill>
                <a:latin typeface="Calibri"/>
                <a:ea typeface="Arial"/>
                <a:cs typeface="Arial"/>
              </a:rPr>
              <a:t>*KLICK*</a:t>
            </a:r>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Der Post mit dem vermeintlichen </a:t>
            </a:r>
            <a:r>
              <a:rPr lang="de-DE" sz="1200" b="0" i="0" u="none" strike="noStrike" cap="none" spc="0">
                <a:ln>
                  <a:noFill/>
                </a:ln>
                <a:solidFill>
                  <a:prstClr val="black"/>
                </a:solidFill>
                <a:latin typeface="Calibri"/>
                <a:ea typeface="Arial"/>
                <a:cs typeface="Arial"/>
              </a:rPr>
              <a:t>Vogeltod</a:t>
            </a:r>
            <a:r>
              <a:rPr lang="de-DE" sz="1200" b="0" i="0" u="none" strike="noStrike" cap="none" spc="0">
                <a:ln>
                  <a:noFill/>
                </a:ln>
                <a:solidFill>
                  <a:prstClr val="black"/>
                </a:solidFill>
                <a:latin typeface="Calibri"/>
                <a:ea typeface="Arial"/>
                <a:cs typeface="Arial"/>
              </a:rPr>
              <a:t> in Kroatien ist daher ein gutes Beispiel für ein weit verbreitetes Phänomen bei Falschinformationen: Bilder werden aus einem komplett anderen Kontext kopiert und in die eigene Geschichte eingeflochten, sodass sich ein vermeintlich stimmiges Bild ergibt. </a:t>
            </a:r>
            <a:endParaRPr lang="de-DE" sz="1200" b="0" i="0" u="none" strike="noStrike" cap="none" spc="0">
              <a:ln>
                <a:noFill/>
              </a:ln>
              <a:solidFill>
                <a:prstClr val="black"/>
              </a:solidFill>
              <a:latin typeface="Calibri"/>
              <a:cs typeface="Arial"/>
            </a:endParaRPr>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Eine weitere beliebte Taktik bei der Täuschung ist die Fälschung von Fotos. Ihr seht hier drei Unterstützer von </a:t>
            </a:r>
            <a:r>
              <a:rPr lang="de-DE" sz="1200" b="0" i="1" u="none" strike="noStrike" cap="none" spc="0">
                <a:ln>
                  <a:noFill/>
                </a:ln>
                <a:solidFill>
                  <a:prstClr val="black"/>
                </a:solidFill>
                <a:latin typeface="Calibri"/>
                <a:ea typeface="Arial"/>
                <a:cs typeface="Arial"/>
              </a:rPr>
              <a:t>Fridays</a:t>
            </a:r>
            <a:r>
              <a:rPr lang="de-DE" sz="1200" b="0" i="1" u="none" strike="noStrike" cap="none" spc="0">
                <a:ln>
                  <a:noFill/>
                </a:ln>
                <a:solidFill>
                  <a:prstClr val="black"/>
                </a:solidFill>
                <a:latin typeface="Calibri"/>
                <a:ea typeface="Arial"/>
                <a:cs typeface="Arial"/>
              </a:rPr>
              <a:t> </a:t>
            </a:r>
            <a:r>
              <a:rPr lang="de-DE" sz="1200" b="0" i="1" u="none" strike="noStrike" cap="none" spc="0">
                <a:ln>
                  <a:noFill/>
                </a:ln>
                <a:solidFill>
                  <a:prstClr val="black"/>
                </a:solidFill>
                <a:latin typeface="Calibri"/>
                <a:ea typeface="Arial"/>
                <a:cs typeface="Arial"/>
              </a:rPr>
              <a:t>for</a:t>
            </a:r>
            <a:r>
              <a:rPr lang="de-DE" sz="1200" b="0" i="1" u="none" strike="noStrike" cap="none" spc="0">
                <a:ln>
                  <a:noFill/>
                </a:ln>
                <a:solidFill>
                  <a:prstClr val="black"/>
                </a:solidFill>
                <a:latin typeface="Calibri"/>
                <a:ea typeface="Arial"/>
                <a:cs typeface="Arial"/>
              </a:rPr>
              <a:t> Future. </a:t>
            </a:r>
            <a:endParaRPr/>
          </a:p>
          <a:p>
            <a:pPr marL="228600" marR="0" lvl="0" indent="-228600" algn="l" defTabSz="914400">
              <a:lnSpc>
                <a:spcPct val="100000"/>
              </a:lnSpc>
              <a:spcBef>
                <a:spcPts val="0"/>
              </a:spcBef>
              <a:spcAft>
                <a:spcPts val="0"/>
              </a:spcAft>
              <a:buClrTx/>
              <a:buSzTx/>
              <a:buFont typeface="+mj-lt"/>
              <a:buAutoNum type="arabicPeriod"/>
              <a:defRPr/>
            </a:pPr>
            <a:r>
              <a:rPr lang="de-DE" sz="1200" b="1" i="0" u="none" strike="noStrike" cap="none" spc="0">
                <a:ln>
                  <a:noFill/>
                </a:ln>
                <a:solidFill>
                  <a:prstClr val="black"/>
                </a:solidFill>
                <a:latin typeface="Calibri"/>
                <a:ea typeface="Arial"/>
                <a:cs typeface="Arial"/>
              </a:rPr>
              <a:t>Wer kann uns einmal vorlesen, was auf den Schildern gefordert wird? </a:t>
            </a:r>
            <a:endParaRPr/>
          </a:p>
          <a:p>
            <a:pPr marL="228600" marR="0" lvl="0" indent="-228600" algn="l" defTabSz="914400">
              <a:lnSpc>
                <a:spcPct val="100000"/>
              </a:lnSpc>
              <a:spcBef>
                <a:spcPts val="0"/>
              </a:spcBef>
              <a:spcAft>
                <a:spcPts val="0"/>
              </a:spcAft>
              <a:buClrTx/>
              <a:buSzTx/>
              <a:buFont typeface="+mj-lt"/>
              <a:buAutoNum type="arabicPeriod"/>
              <a:defRPr/>
            </a:pPr>
            <a:r>
              <a:rPr lang="de-DE" sz="1200" b="1" i="0" u="none" strike="noStrike" cap="none" spc="0">
                <a:ln>
                  <a:noFill/>
                </a:ln>
                <a:solidFill>
                  <a:prstClr val="black"/>
                </a:solidFill>
                <a:latin typeface="Calibri"/>
                <a:ea typeface="Arial"/>
                <a:cs typeface="Arial"/>
              </a:rPr>
              <a:t>Was haltet ihr von deren Botschaften?</a:t>
            </a:r>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ea typeface="Arial"/>
                <a:cs typeface="Arial"/>
              </a:rPr>
              <a:t>Jugendliche sollen die Forderungen beschreiben, ggfs. muss auf die Rechtschreibfehler hingewiesen werden</a:t>
            </a:r>
            <a:endParaRPr lang="de-DE" sz="1200" b="0" i="0" u="none" strike="noStrike" cap="none" spc="0">
              <a:ln>
                <a:noFill/>
              </a:ln>
              <a:solidFill>
                <a:prstClr val="black"/>
              </a:solidFill>
              <a:latin typeface="Calibri"/>
              <a:ea typeface="Arial"/>
              <a:cs typeface="Arial"/>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ea typeface="Arial"/>
                <a:cs typeface="Arial"/>
              </a:rPr>
              <a:t>Klicken</a:t>
            </a: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Tatsächlich handelt es sich auch hierbei um eine Manipulation, wo der ursprüngliche Text mit einem Bildbearbeitungsprogramm weggewischt und durch die neue Botschaft ersetzt wurde. Das Original-Foto sehr ihr rechts. </a:t>
            </a:r>
            <a:r>
              <a:rPr lang="de-DE" sz="1200" b="1" i="0" u="none" strike="noStrike" cap="none" spc="0">
                <a:ln>
                  <a:noFill/>
                </a:ln>
                <a:solidFill>
                  <a:prstClr val="black"/>
                </a:solidFill>
                <a:latin typeface="Calibri"/>
                <a:ea typeface="Arial"/>
                <a:cs typeface="Arial"/>
              </a:rPr>
              <a:t>Warum, glaubt ihr, hat sich jemand die Mühe gemacht und die Plakate der drei Schüler gefälscht?</a:t>
            </a: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ea typeface="Arial"/>
                <a:cs typeface="Arial"/>
              </a:rPr>
              <a:t>Der Protest soll mit völlig überzogenen Forderungen delegitimiert werden</a:t>
            </a:r>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ea typeface="Arial"/>
                <a:cs typeface="Arial"/>
              </a:rPr>
              <a:t>FFF-Aktivisten sollen als „dumm“ dargestellt werden und freitags besser zur Schule gehen anstatt Schulunterricht zu verpassen</a:t>
            </a: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*KLICK*</a:t>
            </a:r>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Das Ziel solcher Bilder: Gefälschte Fotos sollen in die Irre führen </a:t>
            </a:r>
            <a:endParaRPr lang="de-DE" sz="1200" b="0" i="0" u="none" strike="noStrike" cap="none" spc="0">
              <a:ln>
                <a:noFill/>
              </a:ln>
              <a:solidFill>
                <a:prstClr val="black"/>
              </a:solidFill>
              <a:latin typeface="Calibri"/>
              <a:cs typeface="Arial"/>
            </a:endParaRPr>
          </a:p>
          <a:p>
            <a:pPr marL="0" indent="0">
              <a:buNone/>
              <a:defRPr/>
            </a:pPr>
            <a:endParaRPr lang="de-DE" sz="1200"/>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Als drittes Beispiel möchte ich euch kurz ein Video zeigen:</a:t>
            </a:r>
            <a:br>
              <a:rPr lang="de-DE" sz="1200" b="0" i="0" u="none" strike="noStrike" cap="none" spc="0">
                <a:ln>
                  <a:noFill/>
                </a:ln>
                <a:solidFill>
                  <a:prstClr val="black"/>
                </a:solidFill>
                <a:latin typeface="Calibri"/>
                <a:ea typeface="Arial"/>
                <a:cs typeface="Arial"/>
              </a:rPr>
            </a:b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ea typeface="Arial"/>
                <a:cs typeface="Arial"/>
              </a:rPr>
              <a:t>Video auf YouTube zeigen: </a:t>
            </a:r>
            <a:r>
              <a:rPr lang="de-DE" sz="1200" b="0" i="0" u="none" strike="noStrike" cap="none" spc="0">
                <a:ln>
                  <a:noFill/>
                </a:ln>
                <a:solidFill>
                  <a:prstClr val="black"/>
                </a:solidFill>
                <a:latin typeface="Calibri"/>
                <a:cs typeface="Arial"/>
              </a:rPr>
              <a:t>https://youtu.be/dLAjWtlTpnY?t=4</a:t>
            </a:r>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1" i="0" u="none" strike="noStrike" cap="none" spc="0">
                <a:ln>
                  <a:noFill/>
                </a:ln>
                <a:solidFill>
                  <a:prstClr val="black"/>
                </a:solidFill>
                <a:latin typeface="Calibri"/>
                <a:ea typeface="Arial"/>
                <a:cs typeface="Arial"/>
              </a:rPr>
              <a:t>Was haben wir hier gerade gesehen? </a:t>
            </a:r>
            <a:r>
              <a:rPr lang="de-DE" sz="1200" b="0" i="1" u="none" strike="noStrike" cap="none" spc="0">
                <a:ln>
                  <a:noFill/>
                </a:ln>
                <a:solidFill>
                  <a:prstClr val="black"/>
                </a:solidFill>
                <a:latin typeface="Calibri"/>
                <a:ea typeface="Arial"/>
                <a:cs typeface="Arial"/>
              </a:rPr>
              <a:t> Wortmeldungen der Jugendlichen sammeln</a:t>
            </a:r>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In diesem Video hat ein Stromanbieter Werbung mit Angela Merkel gemacht. Allerdings hat die Ex-Kanzlerin keinen neuen Job in ihrer Rente angenommen. Stattdessen wurde dieses Video mit Hilfe der so genannten Deep Fake Technologie erstellt. </a:t>
            </a:r>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*KLICK*</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Um das Ergebnis zu erzielen, analysierte eine Künstliche Intelligenz Angela Merkels Gesicht und kopierte dieses auf Grundlage von 10.000 Datenpunkten in das Gesicht der Schauspielerin. Durch den Wechsel der Gesichter zur eigentlichen Schauspielerin sollte dies offensichtlich werden. Allerdings gab es eine erste Version, die ausschließlich Merkels Gesicht verwendete, die von den Fernsehsendern, von denen der Clip gezeigt werden sollte, abgelehnt wurde, weil das Video zu realistisch wirkte und Menschen glauben könnten, dass Angela Merkel Werbung für einen Stromanbieter mache. </a:t>
            </a:r>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Wenn wir in dem Video genau hinschauen, können wir die Technik an vielen Stellen mit bloßem Auge erkennen. Allerdings werden Deep Fakes immer besser. </a:t>
            </a:r>
            <a:br>
              <a:rPr lang="de-DE" sz="1200" b="0" i="0" u="none" strike="noStrike" cap="none" spc="0">
                <a:ln>
                  <a:noFill/>
                </a:ln>
                <a:solidFill>
                  <a:prstClr val="black"/>
                </a:solidFill>
                <a:latin typeface="Calibri"/>
                <a:ea typeface="Arial"/>
                <a:cs typeface="Arial"/>
              </a:rPr>
            </a:b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Es gibt zudem kleinere Spielerei in den App-Stores: </a:t>
            </a:r>
            <a:r>
              <a:rPr lang="de-DE" sz="1200" b="0" i="0" u="none" strike="noStrike" cap="none" spc="0">
                <a:ln>
                  <a:noFill/>
                </a:ln>
                <a:solidFill>
                  <a:prstClr val="black"/>
                </a:solidFill>
                <a:latin typeface="Calibri"/>
                <a:ea typeface="Arial"/>
                <a:cs typeface="Arial"/>
              </a:rPr>
              <a:t>ReFace</a:t>
            </a:r>
            <a:r>
              <a:rPr lang="de-DE" sz="1200" b="0" i="0" u="none" strike="noStrike" cap="none" spc="0">
                <a:ln>
                  <a:noFill/>
                </a:ln>
                <a:solidFill>
                  <a:prstClr val="black"/>
                </a:solidFill>
                <a:latin typeface="Calibri"/>
                <a:ea typeface="Arial"/>
                <a:cs typeface="Arial"/>
              </a:rPr>
              <a:t>, </a:t>
            </a:r>
            <a:r>
              <a:rPr lang="de-DE" sz="1200" b="0" i="0" u="none" strike="noStrike" cap="none" spc="0">
                <a:ln>
                  <a:noFill/>
                </a:ln>
                <a:solidFill>
                  <a:prstClr val="black"/>
                </a:solidFill>
                <a:latin typeface="Calibri"/>
                <a:ea typeface="Arial"/>
                <a:cs typeface="Arial"/>
              </a:rPr>
              <a:t>FaceSwap</a:t>
            </a:r>
            <a:r>
              <a:rPr lang="de-DE" sz="1200" b="0" i="0" u="none" strike="noStrike" cap="none" spc="0">
                <a:ln>
                  <a:noFill/>
                </a:ln>
                <a:solidFill>
                  <a:prstClr val="black"/>
                </a:solidFill>
                <a:latin typeface="Calibri"/>
                <a:ea typeface="Arial"/>
                <a:cs typeface="Arial"/>
              </a:rPr>
              <a:t>, </a:t>
            </a:r>
            <a:r>
              <a:rPr lang="de-DE" sz="1200" b="0" i="0" u="none" strike="noStrike" cap="none" spc="0">
                <a:ln>
                  <a:noFill/>
                </a:ln>
                <a:solidFill>
                  <a:prstClr val="black"/>
                </a:solidFill>
                <a:latin typeface="Calibri"/>
                <a:ea typeface="Arial"/>
                <a:cs typeface="Arial"/>
              </a:rPr>
              <a:t>Snapchat</a:t>
            </a:r>
            <a:r>
              <a:rPr lang="de-DE" sz="1200" b="0" i="0" u="none" strike="noStrike" cap="none" spc="0">
                <a:ln>
                  <a:noFill/>
                </a:ln>
                <a:solidFill>
                  <a:prstClr val="black"/>
                </a:solidFill>
                <a:latin typeface="Calibri"/>
                <a:ea typeface="Arial"/>
                <a:cs typeface="Arial"/>
              </a:rPr>
              <a:t> und andere kopieren dein Gesicht bspw. in eine Filmsequenz oder auf den Kopf deines Freundes. Das könnte natürlich auch mit Fotos von jemanden passieren, der dem gar nicht zugestimmt hat.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1" i="0" u="none" strike="noStrike" cap="none" spc="0">
                <a:ln>
                  <a:noFill/>
                </a:ln>
                <a:solidFill>
                  <a:prstClr val="black"/>
                </a:solidFill>
                <a:latin typeface="Calibri"/>
                <a:ea typeface="Arial"/>
                <a:cs typeface="Arial"/>
              </a:rPr>
              <a:t>Technisch manipulierte Videos werden aus diesem Grund als Gefahr für unsere Demokratie angesehen. Warum?</a:t>
            </a:r>
            <a:br>
              <a:rPr lang="de-DE" sz="1200" b="0" i="0" u="none" strike="noStrike" cap="none" spc="0">
                <a:ln>
                  <a:noFill/>
                </a:ln>
                <a:solidFill>
                  <a:prstClr val="black"/>
                </a:solidFill>
                <a:latin typeface="Calibri"/>
                <a:ea typeface="Arial"/>
                <a:cs typeface="Arial"/>
              </a:rPr>
            </a:br>
            <a:br>
              <a:rPr lang="de-DE" sz="1200" b="0" i="0" u="none" strike="noStrike" cap="none" spc="0">
                <a:ln>
                  <a:noFill/>
                </a:ln>
                <a:solidFill>
                  <a:prstClr val="black"/>
                </a:solidFill>
                <a:latin typeface="Calibri"/>
                <a:ea typeface="Arial"/>
                <a:cs typeface="Arial"/>
              </a:rPr>
            </a:br>
            <a:r>
              <a:rPr lang="de-DE" sz="1200" b="0" i="1" u="none" strike="noStrike" cap="none" spc="0">
                <a:ln>
                  <a:noFill/>
                </a:ln>
                <a:solidFill>
                  <a:prstClr val="black"/>
                </a:solidFill>
                <a:latin typeface="Calibri"/>
                <a:ea typeface="Arial"/>
                <a:cs typeface="Arial"/>
              </a:rPr>
              <a:t>Jugendliche diskutieren </a:t>
            </a:r>
            <a:br>
              <a:rPr lang="de-DE" sz="1200" b="0" i="1" u="none" strike="noStrike" cap="none" spc="0">
                <a:ln>
                  <a:noFill/>
                </a:ln>
                <a:solidFill>
                  <a:prstClr val="black"/>
                </a:solidFill>
                <a:latin typeface="Calibri"/>
                <a:ea typeface="Arial"/>
                <a:cs typeface="Arial"/>
              </a:rPr>
            </a:br>
            <a:br>
              <a:rPr lang="de-DE" sz="1200" b="0" i="1" u="none" strike="noStrike" cap="none" spc="0">
                <a:ln>
                  <a:noFill/>
                </a:ln>
                <a:solidFill>
                  <a:prstClr val="black"/>
                </a:solidFill>
                <a:latin typeface="Calibri"/>
                <a:ea typeface="Arial"/>
                <a:cs typeface="Arial"/>
              </a:rPr>
            </a:br>
            <a:r>
              <a:rPr lang="de-DE" sz="1200" b="0" i="1" u="none" strike="noStrike" cap="none" spc="0">
                <a:ln>
                  <a:noFill/>
                </a:ln>
                <a:solidFill>
                  <a:prstClr val="black"/>
                </a:solidFill>
                <a:latin typeface="Calibri"/>
                <a:ea typeface="Arial"/>
                <a:cs typeface="Arial"/>
              </a:rPr>
              <a:t>Erläutern: </a:t>
            </a:r>
            <a:r>
              <a:rPr lang="de-DE" sz="1200" b="0" i="0" u="none" strike="noStrike" cap="none" spc="0">
                <a:ln>
                  <a:noFill/>
                </a:ln>
                <a:solidFill>
                  <a:prstClr val="black"/>
                </a:solidFill>
                <a:latin typeface="Calibri"/>
                <a:ea typeface="+mn-ea"/>
                <a:cs typeface="Arial"/>
              </a:rPr>
              <a:t>In Zukunft könnten mit solchen sogenannten Deep Fakes Politiker oder Wirtschaftsbossen Worte in den Mund gelegt werden, die diese gar nicht gesagt haben. Dadurch könnten weltweite Krisen oder sogar Kriege ausgelöst werden. Firmenchefs könnten den Kauf einer Firma ankündigen, deren Börsenwert daraufhin immens steigt. </a:t>
            </a:r>
            <a:endParaRPr lang="de-DE" sz="1200" b="0" i="1"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Deshalb wird von einigen Internetpionieren schon KI-basierte Software entwickelt, die solche </a:t>
            </a:r>
            <a:r>
              <a:rPr lang="de-DE" sz="1200" b="0" i="0" u="none" strike="noStrike" cap="none" spc="0">
                <a:ln>
                  <a:noFill/>
                </a:ln>
                <a:solidFill>
                  <a:prstClr val="black"/>
                </a:solidFill>
                <a:latin typeface="Calibri"/>
                <a:ea typeface="Arial"/>
                <a:cs typeface="Arial"/>
              </a:rPr>
              <a:t>Deep</a:t>
            </a:r>
            <a:r>
              <a:rPr lang="de-DE" sz="1200" b="0" i="0" u="none" strike="noStrike" cap="none" spc="0">
                <a:ln>
                  <a:noFill/>
                </a:ln>
                <a:solidFill>
                  <a:prstClr val="black"/>
                </a:solidFill>
                <a:latin typeface="Calibri"/>
                <a:ea typeface="Arial"/>
                <a:cs typeface="Arial"/>
              </a:rPr>
              <a:t> </a:t>
            </a:r>
            <a:r>
              <a:rPr lang="de-DE" sz="1200" b="0" i="0" u="none" strike="noStrike" cap="none" spc="0">
                <a:ln>
                  <a:noFill/>
                </a:ln>
                <a:solidFill>
                  <a:prstClr val="black"/>
                </a:solidFill>
                <a:latin typeface="Calibri"/>
                <a:ea typeface="Arial"/>
                <a:cs typeface="Arial"/>
              </a:rPr>
              <a:t>Fakes</a:t>
            </a:r>
            <a:r>
              <a:rPr lang="de-DE" sz="1200" b="0" i="0" u="none" strike="noStrike" cap="none" spc="0">
                <a:ln>
                  <a:noFill/>
                </a:ln>
                <a:solidFill>
                  <a:prstClr val="black"/>
                </a:solidFill>
                <a:latin typeface="Calibri"/>
                <a:ea typeface="Arial"/>
                <a:cs typeface="Arial"/>
              </a:rPr>
              <a:t> enttarnen soll. Außerdem sollen die großen Plattformbetreiber Hinweise bei </a:t>
            </a:r>
            <a:r>
              <a:rPr lang="de-DE" sz="1200" b="0" i="0" u="none" strike="noStrike" cap="none" spc="0">
                <a:ln>
                  <a:noFill/>
                </a:ln>
                <a:solidFill>
                  <a:prstClr val="black"/>
                </a:solidFill>
                <a:latin typeface="Calibri"/>
                <a:ea typeface="Arial"/>
                <a:cs typeface="Arial"/>
              </a:rPr>
              <a:t>Deep</a:t>
            </a:r>
            <a:r>
              <a:rPr lang="de-DE" sz="1200" b="0" i="0" u="none" strike="noStrike" cap="none" spc="0">
                <a:ln>
                  <a:noFill/>
                </a:ln>
                <a:solidFill>
                  <a:prstClr val="black"/>
                </a:solidFill>
                <a:latin typeface="Calibri"/>
                <a:ea typeface="Arial"/>
                <a:cs typeface="Arial"/>
              </a:rPr>
              <a:t> </a:t>
            </a:r>
            <a:r>
              <a:rPr lang="de-DE" sz="1200" b="0" i="0" u="none" strike="noStrike" cap="none" spc="0">
                <a:ln>
                  <a:noFill/>
                </a:ln>
                <a:solidFill>
                  <a:prstClr val="black"/>
                </a:solidFill>
                <a:latin typeface="Calibri"/>
                <a:ea typeface="Arial"/>
                <a:cs typeface="Arial"/>
              </a:rPr>
              <a:t>Fake</a:t>
            </a:r>
            <a:r>
              <a:rPr lang="de-DE" sz="1200" b="0" i="0" u="none" strike="noStrike" cap="none" spc="0">
                <a:ln>
                  <a:noFill/>
                </a:ln>
                <a:solidFill>
                  <a:prstClr val="black"/>
                </a:solidFill>
                <a:latin typeface="Calibri"/>
                <a:ea typeface="Arial"/>
                <a:cs typeface="Arial"/>
              </a:rPr>
              <a:t>-Videos einblenden müssen. Bislang gibt es hierfür jedoch noch kein Gesetz. </a:t>
            </a:r>
            <a:br>
              <a:rPr lang="de-DE" sz="1200" b="0" i="0" u="none" strike="noStrike" cap="none" spc="0">
                <a:ln>
                  <a:noFill/>
                </a:ln>
                <a:solidFill>
                  <a:prstClr val="black"/>
                </a:solidFill>
                <a:latin typeface="Calibri"/>
                <a:ea typeface="Arial"/>
                <a:cs typeface="Arial"/>
              </a:rPr>
            </a:br>
            <a:br>
              <a:rPr lang="de-DE" sz="1200" b="0" i="0" u="none" strike="noStrike" cap="none" spc="0">
                <a:ln>
                  <a:noFill/>
                </a:ln>
                <a:solidFill>
                  <a:prstClr val="black"/>
                </a:solidFill>
                <a:latin typeface="Calibri"/>
                <a:ea typeface="Arial"/>
                <a:cs typeface="Arial"/>
              </a:rPr>
            </a:br>
            <a:r>
              <a:rPr lang="de-DE" sz="1200" b="0" i="0" u="none" strike="noStrike" cap="none" spc="0">
                <a:ln>
                  <a:noFill/>
                </a:ln>
                <a:solidFill>
                  <a:prstClr val="black"/>
                </a:solidFill>
                <a:latin typeface="Calibri"/>
                <a:ea typeface="Arial"/>
                <a:cs typeface="Arial"/>
              </a:rPr>
              <a:t>Wir sehen also: auch Videos können mittlerweile täuschend echt gefälscht werden und somit auch Fake News verbreiten. </a:t>
            </a:r>
            <a:endParaRPr lang="de-DE" sz="1200" b="0" i="0" u="none" strike="noStrike" cap="none" spc="0">
              <a:ln>
                <a:noFill/>
              </a:ln>
              <a:solidFill>
                <a:prstClr val="black"/>
              </a:solidFill>
              <a:latin typeface="Calibri"/>
              <a:cs typeface="Arial"/>
            </a:endParaRPr>
          </a:p>
          <a:p>
            <a:pPr marL="0" indent="0">
              <a:buNone/>
              <a:defRPr/>
            </a:pPr>
            <a:endParaRPr lang="de-DE" sz="1200"/>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indent="0">
              <a:buNone/>
              <a:defRPr/>
            </a:pPr>
            <a:r>
              <a:rPr lang="de-DE" sz="1200">
                <a:solidFill>
                  <a:schemeClr val="tx1"/>
                </a:solidFill>
                <a:latin typeface="+mn-lt"/>
                <a:ea typeface="+mn-ea"/>
                <a:cs typeface="+mn-cs"/>
              </a:rPr>
              <a:t>Damit haben wir heute eine ganze Reihe an neuen Informationen, Methoden und Techniken kennengelernt. Lasst uns einen Blick zurück auf den Workshop werfen und uns überlegen, </a:t>
            </a:r>
            <a:r>
              <a:rPr lang="de-DE" sz="1200" b="1">
                <a:solidFill>
                  <a:schemeClr val="tx1"/>
                </a:solidFill>
                <a:latin typeface="+mn-lt"/>
                <a:ea typeface="+mn-ea"/>
                <a:cs typeface="+mn-cs"/>
              </a:rPr>
              <a:t>welche Konsequenzen wir für unseren Alltag im Internet aus diesem Workshop mitnehmen</a:t>
            </a:r>
            <a:r>
              <a:rPr lang="de-DE" sz="1200">
                <a:solidFill>
                  <a:schemeClr val="tx1"/>
                </a:solidFill>
                <a:latin typeface="+mn-lt"/>
                <a:ea typeface="+mn-ea"/>
                <a:cs typeface="+mn-cs"/>
              </a:rPr>
              <a:t>. </a:t>
            </a:r>
            <a:r>
              <a:rPr lang="de-DE" sz="1200" b="1">
                <a:solidFill>
                  <a:schemeClr val="tx1"/>
                </a:solidFill>
                <a:latin typeface="+mn-lt"/>
                <a:ea typeface="+mn-ea"/>
                <a:cs typeface="+mn-cs"/>
              </a:rPr>
              <a:t>Wie gehen </a:t>
            </a:r>
            <a:r>
              <a:rPr lang="de-DE" sz="1200" b="1"/>
              <a:t>wir in Zukunft mit unklaren Informationen um?</a:t>
            </a:r>
            <a:endParaRPr lang="de-DE" sz="1200" b="1">
              <a:solidFill>
                <a:schemeClr val="tx1"/>
              </a:solidFill>
              <a:latin typeface="+mn-lt"/>
              <a:ea typeface="+mn-ea"/>
              <a:cs typeface="+mn-cs"/>
            </a:endParaRPr>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indent="0">
              <a:buNone/>
              <a:defRPr/>
            </a:pPr>
            <a:r>
              <a:rPr lang="de-DE" sz="1200">
                <a:solidFill>
                  <a:schemeClr val="tx1"/>
                </a:solidFill>
                <a:latin typeface="+mn-lt"/>
                <a:ea typeface="+mn-ea"/>
                <a:cs typeface="+mn-cs"/>
              </a:rPr>
              <a:t>Lasst uns diese Frage gemeinsam beantworten. </a:t>
            </a:r>
            <a:endParaRPr/>
          </a:p>
          <a:p>
            <a:pPr marL="0" indent="0">
              <a:buNone/>
              <a:defRPr/>
            </a:pPr>
            <a:endParaRPr lang="de-DE" sz="1200">
              <a:solidFill>
                <a:schemeClr val="tx1"/>
              </a:solidFill>
              <a:latin typeface="+mn-lt"/>
              <a:ea typeface="+mn-ea"/>
              <a:cs typeface="+mn-cs"/>
            </a:endParaRPr>
          </a:p>
          <a:p>
            <a:pPr marL="457200" indent="-457200">
              <a:buFont typeface="+mj-lt"/>
              <a:buAutoNum type="arabicPeriod"/>
              <a:defRPr/>
            </a:pPr>
            <a:r>
              <a:rPr lang="de-DE" sz="1200"/>
              <a:t>Blickt hierzu noch einmal - </a:t>
            </a:r>
            <a:r>
              <a:rPr lang="de-DE" sz="1200" u="sng"/>
              <a:t>jeder für sich </a:t>
            </a:r>
            <a:r>
              <a:rPr lang="de-DE" sz="1200"/>
              <a:t>- auf unseren Workshop zurück: Welche Strategien werdet ihr in Zukunft bei unklaren Informationen anwenden? Nehmt euch 5 Minuten Zeit für eure Notizen.</a:t>
            </a:r>
            <a:endParaRPr/>
          </a:p>
          <a:p>
            <a:pPr marL="457200" indent="-457200">
              <a:buFont typeface="+mj-lt"/>
              <a:buAutoNum type="arabicPeriod" startAt="2"/>
              <a:defRPr/>
            </a:pPr>
            <a:r>
              <a:rPr lang="de-DE" sz="1200"/>
              <a:t>Tauscht euch nun an eurem Tisch über eure Strategien aus. Erarbeitet gemeinsam </a:t>
            </a:r>
            <a:r>
              <a:rPr lang="de-DE" sz="1200" b="1"/>
              <a:t>2-3 zentrale Regeln</a:t>
            </a:r>
            <a:r>
              <a:rPr lang="de-DE" sz="1200"/>
              <a:t> zum Umgang mit unklaren Informationen und haltet jede Regel schriftlich auf einer Moderationskarte fest (10 Minuten).</a:t>
            </a:r>
            <a:endParaRPr/>
          </a:p>
          <a:p>
            <a:pPr marL="442913" indent="-442913">
              <a:buNone/>
              <a:defRPr/>
            </a:pPr>
            <a:r>
              <a:rPr lang="de-DE" sz="1200"/>
              <a:t>	</a:t>
            </a:r>
            <a:endParaRPr/>
          </a:p>
          <a:p>
            <a:pPr marL="457200" indent="-457200">
              <a:buFont typeface="+mj-lt"/>
              <a:buAutoNum type="arabicPeriod" startAt="3"/>
              <a:defRPr/>
            </a:pPr>
            <a:r>
              <a:rPr lang="de-DE" sz="1200"/>
              <a:t>Anschließend stellt jede Tisch-Gruppe ihre Regeln vor. </a:t>
            </a:r>
            <a:endParaRPr/>
          </a:p>
          <a:p>
            <a:pPr marL="457200" indent="-457200">
              <a:buFont typeface="+mj-lt"/>
              <a:buAutoNum type="arabicPeriod" startAt="3"/>
              <a:defRPr/>
            </a:pPr>
            <a:endParaRPr lang="de-DE" sz="1200"/>
          </a:p>
          <a:p>
            <a:pPr marL="0" indent="0">
              <a:buFont typeface="+mj-lt"/>
              <a:buNone/>
              <a:defRPr/>
            </a:pPr>
            <a:r>
              <a:rPr lang="de-DE" sz="1200" i="1"/>
              <a:t>Die Moderationskarten werden hierfür an eine Tafel / an ein Whiteboard angebracht. Falls es Überschneidungen gibt, können diese bereits gemeinsam sortiert werden. </a:t>
            </a:r>
            <a:endParaRPr/>
          </a:p>
          <a:p>
            <a:pPr marL="0" indent="0">
              <a:buFont typeface="+mj-lt"/>
              <a:buNone/>
              <a:defRPr/>
            </a:pPr>
            <a:endParaRPr lang="de-DE" sz="1200"/>
          </a:p>
          <a:p>
            <a:pPr marL="228600" indent="-228600">
              <a:buFont typeface="+mj-lt"/>
              <a:buAutoNum type="arabicPeriod" startAt="4"/>
              <a:defRPr/>
            </a:pPr>
            <a:r>
              <a:rPr lang="de-DE" sz="1200"/>
              <a:t>Wir stimmen über die </a:t>
            </a:r>
            <a:r>
              <a:rPr lang="de-DE" sz="1200" b="1"/>
              <a:t>wichtigsten 5 Gruppenregeln</a:t>
            </a:r>
            <a:r>
              <a:rPr lang="de-DE" sz="1200"/>
              <a:t> zum Umgang mit unklaren Informationen im Internet ab.</a:t>
            </a:r>
            <a:endParaRPr/>
          </a:p>
          <a:p>
            <a:pPr marL="0" indent="0">
              <a:buFont typeface="+mj-lt"/>
              <a:buNone/>
              <a:defRPr/>
            </a:pPr>
            <a:endParaRPr lang="de-DE" sz="1200"/>
          </a:p>
          <a:p>
            <a:pPr marL="0" marR="0" lvl="0" indent="0" algn="l" defTabSz="914400">
              <a:lnSpc>
                <a:spcPct val="100000"/>
              </a:lnSpc>
              <a:spcBef>
                <a:spcPts val="0"/>
              </a:spcBef>
              <a:spcAft>
                <a:spcPts val="0"/>
              </a:spcAft>
              <a:buClrTx/>
              <a:buSzTx/>
              <a:buFont typeface="+mj-lt"/>
              <a:buNone/>
              <a:defRPr/>
            </a:pPr>
            <a:r>
              <a:rPr lang="de-DE" sz="1200" i="1"/>
              <a:t>Die Abstimmung kann mit Strichen oder Klebepunkten an den Karten erfolgen. Jede Person hat bis zu 5 Stimmen, diese können auch mehrfach auf eine Karte gegeben werden. </a:t>
            </a:r>
            <a:endParaRPr/>
          </a:p>
          <a:p>
            <a:pPr marL="0" marR="0" lvl="0" indent="0" algn="l" defTabSz="914400">
              <a:lnSpc>
                <a:spcPct val="100000"/>
              </a:lnSpc>
              <a:spcBef>
                <a:spcPts val="0"/>
              </a:spcBef>
              <a:spcAft>
                <a:spcPts val="0"/>
              </a:spcAft>
              <a:buClrTx/>
              <a:buSzTx/>
              <a:buFont typeface="+mj-lt"/>
              <a:buNone/>
              <a:defRPr/>
            </a:pPr>
            <a:r>
              <a:rPr lang="de-DE" sz="1200" i="1"/>
              <a:t>Zum Ende sollte es fünf Klassenregeln geben, die sich die Gruppe selbst gegeben hat. </a:t>
            </a:r>
            <a:endParaRPr/>
          </a:p>
          <a:p>
            <a:pPr marL="0" marR="0" lvl="0" indent="0" algn="l" defTabSz="914400">
              <a:lnSpc>
                <a:spcPct val="100000"/>
              </a:lnSpc>
              <a:spcBef>
                <a:spcPts val="0"/>
              </a:spcBef>
              <a:spcAft>
                <a:spcPts val="0"/>
              </a:spcAft>
              <a:buClrTx/>
              <a:buSzTx/>
              <a:buFont typeface="+mj-lt"/>
              <a:buNone/>
              <a:defRPr/>
            </a:pPr>
            <a:endParaRPr lang="de-DE" sz="1200" i="1"/>
          </a:p>
          <a:p>
            <a:pPr marL="0" indent="0">
              <a:buFont typeface="+mj-lt"/>
              <a:buNone/>
              <a:defRPr/>
            </a:pPr>
            <a:endParaRPr lang="de-DE" sz="1200"/>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Damit habt ihr nun einen Einblick in den Umgang mit Falschinformationen sowie in die vor uns liegenden Herausforderungen bekommen. Meine Frage an euch:</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ea typeface="Arial"/>
                <a:cs typeface="Arial"/>
              </a:rPr>
              <a:t> </a:t>
            </a: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1" i="0" u="none" strike="noStrike" cap="none" spc="0">
                <a:ln>
                  <a:noFill/>
                </a:ln>
                <a:solidFill>
                  <a:prstClr val="black"/>
                </a:solidFill>
                <a:latin typeface="Calibri"/>
                <a:ea typeface="Arial"/>
                <a:cs typeface="Arial"/>
              </a:rPr>
              <a:t>Was war das interessanteste oder hilfreichste, das ihr heute gelernt habt? Dafür tauscht ihr euch nochmal 3 (ggf. 5) Minuten an eurem Tisch aus und einigt euch auf eine Sache, die ihr mit der Gruppe teilen möchtet. </a:t>
            </a:r>
            <a:endParaRPr/>
          </a:p>
          <a:p>
            <a:pPr marL="0" marR="0" lvl="0" indent="0" algn="l" defTabSz="914400">
              <a:lnSpc>
                <a:spcPct val="100000"/>
              </a:lnSpc>
              <a:spcBef>
                <a:spcPts val="0"/>
              </a:spcBef>
              <a:spcAft>
                <a:spcPts val="0"/>
              </a:spcAft>
              <a:buClrTx/>
              <a:buSzTx/>
              <a:buFontTx/>
              <a:buNone/>
              <a:defRPr/>
            </a:pPr>
            <a:endParaRPr lang="de-DE" sz="1200" b="1" i="0" u="none" strike="noStrike" cap="none" spc="0">
              <a:ln>
                <a:noFill/>
              </a:ln>
              <a:solidFill>
                <a:prstClr val="black"/>
              </a:solidFill>
              <a:latin typeface="Calibri"/>
              <a:ea typeface="Arial"/>
              <a:cs typeface="Arial"/>
            </a:endParaRPr>
          </a:p>
          <a:p>
            <a:pPr marL="171450" marR="0" lvl="0" indent="-171450" algn="l" defTabSz="914400">
              <a:lnSpc>
                <a:spcPct val="100000"/>
              </a:lnSpc>
              <a:spcBef>
                <a:spcPts val="0"/>
              </a:spcBef>
              <a:spcAft>
                <a:spcPts val="0"/>
              </a:spcAft>
              <a:buClrTx/>
              <a:buSzTx/>
              <a:buFont typeface="Arial"/>
              <a:buChar char="•"/>
              <a:defRPr/>
            </a:pPr>
            <a:r>
              <a:rPr lang="de-DE" sz="1200" b="0" i="1" u="none" strike="noStrike" cap="none" spc="0">
                <a:ln>
                  <a:noFill/>
                </a:ln>
                <a:solidFill>
                  <a:prstClr val="black"/>
                </a:solidFill>
                <a:latin typeface="Calibri"/>
                <a:ea typeface="+mn-ea"/>
                <a:cs typeface="Arial"/>
              </a:rPr>
              <a:t>Tisch-Blitzlicht-Methode: Jeder Tisch beantwortet die Frage kurz und knapp reihum. </a:t>
            </a:r>
            <a:endParaRPr lang="de-DE" sz="1200" b="0" i="1" u="none" strike="noStrike" cap="none" spc="0">
              <a:ln>
                <a:noFill/>
              </a:ln>
              <a:solidFill>
                <a:prstClr val="black"/>
              </a:solidFill>
              <a:latin typeface="Calibri"/>
              <a:ea typeface="Arial"/>
              <a:cs typeface="Arial"/>
            </a:endParaRPr>
          </a:p>
          <a:p>
            <a:pPr marL="0" indent="0">
              <a:buNone/>
              <a:defRPr/>
            </a:pPr>
            <a:endParaRPr lang="de-DE" sz="1200" b="0" i="1">
              <a:solidFill>
                <a:schemeClr val="tx1"/>
              </a:solidFill>
              <a:ea typeface="Arial"/>
              <a:cs typeface="Arial"/>
            </a:endParaRPr>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indent="0">
              <a:buNone/>
              <a:defRPr/>
            </a:pPr>
            <a:r>
              <a:rPr lang="de-DE" sz="1200" b="1">
                <a:solidFill>
                  <a:schemeClr val="tx1"/>
                </a:solidFill>
                <a:ea typeface="Arial"/>
                <a:cs typeface="Arial"/>
              </a:rPr>
              <a:t>Die Folien 5-9 sind ausgeblendet, weil die Schlagzeilen in </a:t>
            </a:r>
            <a:r>
              <a:rPr lang="de-DE" sz="1200" b="1">
                <a:solidFill>
                  <a:schemeClr val="tx1"/>
                </a:solidFill>
                <a:ea typeface="Arial"/>
                <a:cs typeface="Arial"/>
              </a:rPr>
              <a:t>Mentimeter</a:t>
            </a:r>
            <a:r>
              <a:rPr lang="de-DE" sz="1200" b="1">
                <a:solidFill>
                  <a:schemeClr val="tx1"/>
                </a:solidFill>
                <a:ea typeface="Arial"/>
                <a:cs typeface="Arial"/>
              </a:rPr>
              <a:t> angezeigt werden und hier nur zur besseren Orientierung inkludiert sind.</a:t>
            </a:r>
            <a:endParaRPr/>
          </a:p>
          <a:p>
            <a:pPr marL="0" indent="0">
              <a:buNone/>
              <a:defRPr/>
            </a:pPr>
            <a:endParaRPr lang="de-DE" sz="1200" b="1">
              <a:solidFill>
                <a:schemeClr val="tx1"/>
              </a:solidFill>
              <a:ea typeface="Arial"/>
              <a:cs typeface="Arial"/>
            </a:endParaRPr>
          </a:p>
          <a:p>
            <a:pPr marL="0" indent="0">
              <a:buNone/>
              <a:defRPr/>
            </a:pPr>
            <a:r>
              <a:rPr lang="de-DE" sz="1200" b="1">
                <a:solidFill>
                  <a:schemeClr val="tx1"/>
                </a:solidFill>
                <a:ea typeface="Arial"/>
                <a:cs typeface="Arial"/>
              </a:rPr>
              <a:t>Schlagzeile vorlesen</a:t>
            </a:r>
            <a:endParaRPr lang="de-DE" sz="1200">
              <a:solidFill>
                <a:schemeClr val="tx1"/>
              </a:solidFill>
              <a:ea typeface="Arial"/>
              <a:cs typeface="Arial"/>
            </a:endParaRPr>
          </a:p>
          <a:p>
            <a:pPr marL="0" indent="0">
              <a:buNone/>
              <a:defRPr/>
            </a:pPr>
            <a:r>
              <a:rPr lang="de-DE" sz="1200">
                <a:solidFill>
                  <a:schemeClr val="tx1"/>
                </a:solidFill>
                <a:ea typeface="Arial"/>
                <a:cs typeface="Arial"/>
              </a:rPr>
              <a:t> </a:t>
            </a:r>
            <a:endParaRPr lang="de-DE" sz="1200"/>
          </a:p>
          <a:p>
            <a:pPr marL="0" indent="0">
              <a:buNone/>
              <a:defRPr/>
            </a:pPr>
            <a:r>
              <a:rPr lang="de-DE" sz="1200" b="1" i="1">
                <a:solidFill>
                  <a:schemeClr val="tx1"/>
                </a:solidFill>
                <a:ea typeface="Arial"/>
                <a:cs typeface="Arial"/>
              </a:rPr>
              <a:t>Ist die Behauptung korrekt oder nicht?</a:t>
            </a:r>
            <a:r>
              <a:rPr lang="de-DE" sz="1200" b="1">
                <a:solidFill>
                  <a:schemeClr val="tx1"/>
                </a:solidFill>
                <a:ea typeface="Arial"/>
                <a:cs typeface="Arial"/>
              </a:rPr>
              <a:t> </a:t>
            </a:r>
            <a:endParaRPr lang="de-DE" sz="1200">
              <a:solidFill>
                <a:schemeClr val="tx1"/>
              </a:solidFill>
              <a:ea typeface="Arial"/>
              <a:cs typeface="Arial"/>
            </a:endParaRPr>
          </a:p>
          <a:p>
            <a:pPr marL="0" indent="0">
              <a:buNone/>
              <a:defRPr/>
            </a:pPr>
            <a:endParaRPr lang="de-DE" sz="1200">
              <a:solidFill>
                <a:schemeClr val="tx1"/>
              </a:solidFill>
              <a:ea typeface="Arial"/>
              <a:cs typeface="Arial"/>
            </a:endParaRPr>
          </a:p>
          <a:p>
            <a:pPr marL="0" indent="0">
              <a:buNone/>
              <a:defRPr/>
            </a:pPr>
            <a:r>
              <a:rPr lang="de-DE" sz="1200">
                <a:solidFill>
                  <a:schemeClr val="tx1"/>
                </a:solidFill>
                <a:ea typeface="Arial"/>
                <a:cs typeface="Arial"/>
              </a:rPr>
              <a:t>Schlagzeile: Fakt</a:t>
            </a:r>
            <a:endParaRPr lang="de-DE" sz="1200"/>
          </a:p>
          <a:p>
            <a:pPr marL="0" indent="0">
              <a:buNone/>
              <a:defRPr/>
            </a:pPr>
            <a:r>
              <a:rPr lang="de-DE" sz="1200">
                <a:solidFill>
                  <a:schemeClr val="tx1"/>
                </a:solidFill>
                <a:ea typeface="Arial"/>
                <a:cs typeface="Arial"/>
              </a:rPr>
              <a:t> https://www.spiegel.de/panorama/justiz/mexiko-mann-stirbt-mit-246-paeckchen-kokain-im-magen-a-1269437.html</a:t>
            </a:r>
            <a:endParaRPr lang="de-DE" sz="1200"/>
          </a:p>
          <a:p>
            <a:pPr marL="0" indent="0">
              <a:buNone/>
              <a:defRPr/>
            </a:pPr>
            <a:r>
              <a:rPr lang="de-DE" sz="1200" b="1">
                <a:solidFill>
                  <a:schemeClr val="tx1"/>
                </a:solidFill>
                <a:ea typeface="Arial"/>
                <a:cs typeface="Arial"/>
              </a:rPr>
              <a:t> </a:t>
            </a:r>
            <a:endParaRPr lang="de-DE" sz="1200">
              <a:solidFill>
                <a:schemeClr val="tx1"/>
              </a:solidFill>
              <a:ea typeface="Arial"/>
              <a:cs typeface="Arial"/>
            </a:endParaRPr>
          </a:p>
          <a:p>
            <a:pPr marL="0" indent="0">
              <a:buNone/>
              <a:defRPr/>
            </a:pPr>
            <a:endParaRPr lang="de-DE" sz="1200"/>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cs typeface="Arial"/>
              </a:rPr>
              <a:t>Damit sind wir am Ende unseres heutigen Workshops. Vielen Dank für eure Mitarbeit und eure Ideen, die ihr den ganzen Tag über eingebracht habt. </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0" u="none" strike="noStrike" cap="none" spc="0">
                <a:ln>
                  <a:noFill/>
                </a:ln>
                <a:solidFill>
                  <a:prstClr val="black"/>
                </a:solidFill>
                <a:latin typeface="Calibri"/>
                <a:cs typeface="Arial"/>
              </a:rPr>
              <a:t>Mir hat es jedenfalls viel Spaß gemacht. Falls ihr jetzt noch Fragen habt oder etwas, was ihr mir mit auf den Weg geben wollt, meldet euch gerne. </a:t>
            </a:r>
            <a:endParaRPr/>
          </a:p>
          <a:p>
            <a:pPr marL="0" marR="0" lvl="0" indent="0" algn="l" defTabSz="914400">
              <a:lnSpc>
                <a:spcPct val="100000"/>
              </a:lnSpc>
              <a:spcBef>
                <a:spcPts val="0"/>
              </a:spcBef>
              <a:spcAft>
                <a:spcPts val="0"/>
              </a:spcAft>
              <a:buClrTx/>
              <a:buSzTx/>
              <a:buFontTx/>
              <a:buNone/>
              <a:defRPr/>
            </a:pPr>
            <a:endParaRPr lang="de-DE" sz="1200" b="0" i="0" u="none" strike="noStrike" cap="none" spc="0">
              <a:ln>
                <a:noFill/>
              </a:ln>
              <a:solidFill>
                <a:prstClr val="black"/>
              </a:solidFill>
              <a:latin typeface="Calibri"/>
              <a:cs typeface="Arial"/>
            </a:endParaRPr>
          </a:p>
          <a:p>
            <a:pPr marL="0" marR="0" lvl="0" indent="0" algn="l" defTabSz="914400">
              <a:lnSpc>
                <a:spcPct val="100000"/>
              </a:lnSpc>
              <a:spcBef>
                <a:spcPts val="0"/>
              </a:spcBef>
              <a:spcAft>
                <a:spcPts val="0"/>
              </a:spcAft>
              <a:buClrTx/>
              <a:buSzTx/>
              <a:buFontTx/>
              <a:buNone/>
              <a:defRPr/>
            </a:pPr>
            <a:r>
              <a:rPr lang="de-DE" sz="1200" b="0" i="1" u="none" strike="noStrike" cap="none" spc="0">
                <a:ln>
                  <a:noFill/>
                </a:ln>
                <a:solidFill>
                  <a:prstClr val="black"/>
                </a:solidFill>
                <a:latin typeface="Calibri"/>
                <a:cs typeface="Arial"/>
              </a:rPr>
              <a:t>Kontaktinformationen angeben</a:t>
            </a:r>
            <a:endParaRPr lang="de-DE" sz="1200" i="1"/>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indent="0">
              <a:buNone/>
              <a:defRPr/>
            </a:pPr>
            <a:r>
              <a:rPr lang="de-DE" sz="1200" b="1">
                <a:solidFill>
                  <a:schemeClr val="tx1"/>
                </a:solidFill>
                <a:ea typeface="Arial"/>
                <a:cs typeface="Arial"/>
              </a:rPr>
              <a:t>Schlagzeile vorlesen</a:t>
            </a:r>
            <a:endParaRPr lang="de-DE" sz="1200">
              <a:solidFill>
                <a:schemeClr val="tx1"/>
              </a:solidFill>
              <a:ea typeface="Arial"/>
              <a:cs typeface="Arial"/>
            </a:endParaRPr>
          </a:p>
          <a:p>
            <a:pPr marL="0" indent="0">
              <a:buNone/>
              <a:defRPr/>
            </a:pPr>
            <a:r>
              <a:rPr lang="de-DE" sz="1200">
                <a:solidFill>
                  <a:schemeClr val="tx1"/>
                </a:solidFill>
                <a:ea typeface="Arial"/>
                <a:cs typeface="Arial"/>
              </a:rPr>
              <a:t> </a:t>
            </a:r>
            <a:endParaRPr lang="de-DE" sz="1200"/>
          </a:p>
          <a:p>
            <a:pPr marL="0" indent="0">
              <a:buNone/>
              <a:defRPr/>
            </a:pPr>
            <a:r>
              <a:rPr lang="de-DE" sz="1200" b="1" i="1">
                <a:solidFill>
                  <a:schemeClr val="tx1"/>
                </a:solidFill>
                <a:ea typeface="Arial"/>
                <a:cs typeface="Arial"/>
              </a:rPr>
              <a:t>Ist die Behauptung korrekt oder nicht?</a:t>
            </a:r>
            <a:endParaRPr lang="de-DE" sz="1200">
              <a:solidFill>
                <a:schemeClr val="tx1"/>
              </a:solidFill>
              <a:ea typeface="Arial"/>
              <a:cs typeface="Arial"/>
            </a:endParaRPr>
          </a:p>
          <a:p>
            <a:pPr marL="0" indent="0">
              <a:buNone/>
              <a:defRPr/>
            </a:pPr>
            <a:endParaRPr lang="de-DE" sz="1200"/>
          </a:p>
          <a:p>
            <a:pPr marL="0" indent="0">
              <a:buNone/>
              <a:defRPr/>
            </a:pPr>
            <a:r>
              <a:rPr lang="de-DE" sz="1200">
                <a:solidFill>
                  <a:schemeClr val="tx1"/>
                </a:solidFill>
                <a:ea typeface="Arial"/>
                <a:cs typeface="Arial"/>
              </a:rPr>
              <a:t>Schlagzeile: </a:t>
            </a:r>
            <a:r>
              <a:rPr lang="de-DE" sz="1200"/>
              <a:t>Fake</a:t>
            </a:r>
            <a:endParaRPr/>
          </a:p>
          <a:p>
            <a:pPr marL="0" indent="0">
              <a:buNone/>
              <a:defRPr/>
            </a:pPr>
            <a:r>
              <a:rPr lang="de-DE" sz="1200"/>
              <a:t>https://www.koelner-abendblatt.de/artikel/politik/gesundheit/deutschlandweite-hunde-dna-datenbank-vom-bundestag-beschlossen-01291524.html</a:t>
            </a:r>
            <a:endParaRPr/>
          </a:p>
          <a:p>
            <a:pPr marL="0" indent="0">
              <a:buNone/>
              <a:defRPr/>
            </a:pPr>
            <a:endParaRPr lang="de-DE" sz="1200"/>
          </a:p>
          <a:p>
            <a:pPr marL="0" indent="0">
              <a:buNone/>
              <a:defRPr/>
            </a:pPr>
            <a:endParaRPr lang="de-DE" sz="1200"/>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indent="0">
              <a:buNone/>
              <a:defRPr/>
            </a:pPr>
            <a:r>
              <a:rPr lang="de-DE" sz="1200" b="1">
                <a:solidFill>
                  <a:schemeClr val="tx1"/>
                </a:solidFill>
                <a:ea typeface="Arial"/>
                <a:cs typeface="Arial"/>
              </a:rPr>
              <a:t>Schlagzeile vorlesen</a:t>
            </a:r>
            <a:endParaRPr lang="de-DE" sz="1200">
              <a:solidFill>
                <a:schemeClr val="tx1"/>
              </a:solidFill>
              <a:ea typeface="Arial"/>
              <a:cs typeface="Arial"/>
            </a:endParaRPr>
          </a:p>
          <a:p>
            <a:pPr marL="0" indent="0">
              <a:buNone/>
              <a:defRPr/>
            </a:pPr>
            <a:r>
              <a:rPr lang="de-DE" sz="1200">
                <a:solidFill>
                  <a:schemeClr val="tx1"/>
                </a:solidFill>
                <a:ea typeface="Arial"/>
                <a:cs typeface="Arial"/>
              </a:rPr>
              <a:t> </a:t>
            </a:r>
            <a:endParaRPr lang="de-DE" sz="1200"/>
          </a:p>
          <a:p>
            <a:pPr marL="0" indent="0">
              <a:buNone/>
              <a:defRPr/>
            </a:pPr>
            <a:r>
              <a:rPr lang="de-DE" sz="1200" b="1" i="1">
                <a:solidFill>
                  <a:schemeClr val="tx1"/>
                </a:solidFill>
                <a:ea typeface="Arial"/>
                <a:cs typeface="Arial"/>
              </a:rPr>
              <a:t>Ist die Behauptung korrekt oder nicht?</a:t>
            </a:r>
            <a:endParaRPr lang="de-DE" sz="1200">
              <a:solidFill>
                <a:schemeClr val="tx1"/>
              </a:solidFill>
              <a:ea typeface="Arial"/>
              <a:cs typeface="Arial"/>
            </a:endParaRPr>
          </a:p>
          <a:p>
            <a:pPr marL="0" indent="0">
              <a:buNone/>
              <a:defRPr/>
            </a:pPr>
            <a:endParaRPr lang="de-DE" sz="1200"/>
          </a:p>
          <a:p>
            <a:pPr marL="0" indent="0">
              <a:buNone/>
              <a:defRPr/>
            </a:pPr>
            <a:r>
              <a:rPr lang="de-DE" sz="1200">
                <a:solidFill>
                  <a:schemeClr val="tx1"/>
                </a:solidFill>
                <a:ea typeface="Arial"/>
                <a:cs typeface="Arial"/>
              </a:rPr>
              <a:t>Schlagzeile: </a:t>
            </a:r>
            <a:r>
              <a:rPr lang="de-DE" sz="1200"/>
              <a:t>Fakt</a:t>
            </a:r>
            <a:endParaRPr/>
          </a:p>
          <a:p>
            <a:pPr marL="0" indent="0">
              <a:buNone/>
              <a:defRPr/>
            </a:pPr>
            <a:r>
              <a:rPr lang="de-DE" sz="1200">
                <a:solidFill>
                  <a:schemeClr val="tx1"/>
                </a:solidFill>
                <a:ea typeface="Arial"/>
                <a:cs typeface="Arial"/>
              </a:rPr>
              <a:t>https://www.stern.de/gesundheit/gesundheitsnews/jens-spahn--jeder-buerger-soll-automatisch-seine-organe-spenden-8239228.html</a:t>
            </a:r>
            <a:endParaRPr lang="de-DE" sz="1200"/>
          </a:p>
          <a:p>
            <a:pPr marL="0" indent="0">
              <a:buNone/>
              <a:defRPr/>
            </a:pPr>
            <a:endParaRPr lang="de-DE" sz="1200"/>
          </a:p>
          <a:p>
            <a:pPr marL="0" indent="0">
              <a:buNone/>
              <a:defRPr/>
            </a:pPr>
            <a:endParaRPr lang="de-DE" sz="1200"/>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indent="0">
              <a:buNone/>
              <a:defRPr/>
            </a:pPr>
            <a:r>
              <a:rPr lang="de-DE" sz="1200" b="1">
                <a:solidFill>
                  <a:schemeClr val="tx1"/>
                </a:solidFill>
                <a:ea typeface="Arial"/>
                <a:cs typeface="Arial"/>
              </a:rPr>
              <a:t>Schlagzeile vorlesen</a:t>
            </a:r>
            <a:endParaRPr lang="de-DE" sz="1200">
              <a:solidFill>
                <a:schemeClr val="tx1"/>
              </a:solidFill>
              <a:ea typeface="Arial"/>
              <a:cs typeface="Arial"/>
            </a:endParaRPr>
          </a:p>
          <a:p>
            <a:pPr marL="0" indent="0">
              <a:buNone/>
              <a:defRPr/>
            </a:pPr>
            <a:r>
              <a:rPr lang="de-DE" sz="1200">
                <a:solidFill>
                  <a:schemeClr val="tx1"/>
                </a:solidFill>
                <a:ea typeface="Arial"/>
                <a:cs typeface="Arial"/>
              </a:rPr>
              <a:t> </a:t>
            </a:r>
            <a:endParaRPr lang="de-DE" sz="1200"/>
          </a:p>
          <a:p>
            <a:pPr marL="0" indent="0">
              <a:buNone/>
              <a:defRPr/>
            </a:pPr>
            <a:r>
              <a:rPr lang="de-DE" sz="1200" b="1" i="1">
                <a:solidFill>
                  <a:schemeClr val="tx1"/>
                </a:solidFill>
                <a:ea typeface="Arial"/>
                <a:cs typeface="Arial"/>
              </a:rPr>
              <a:t>Ist die Behauptung korrekt oder nicht?</a:t>
            </a:r>
            <a:endParaRPr lang="de-DE" sz="1200">
              <a:solidFill>
                <a:schemeClr val="tx1"/>
              </a:solidFill>
              <a:ea typeface="Arial"/>
              <a:cs typeface="Arial"/>
            </a:endParaRPr>
          </a:p>
          <a:p>
            <a:pPr marL="0" indent="0">
              <a:buNone/>
              <a:defRPr/>
            </a:pPr>
            <a:endParaRPr lang="de-DE" sz="1200"/>
          </a:p>
          <a:p>
            <a:pPr marL="0" indent="0">
              <a:buNone/>
              <a:defRPr/>
            </a:pPr>
            <a:r>
              <a:rPr lang="de-DE" sz="1200">
                <a:solidFill>
                  <a:schemeClr val="tx1"/>
                </a:solidFill>
                <a:ea typeface="Arial"/>
                <a:cs typeface="Arial"/>
              </a:rPr>
              <a:t>Schlagzeile: </a:t>
            </a:r>
            <a:r>
              <a:rPr lang="de-DE" sz="1200"/>
              <a:t>Fakt (2019)</a:t>
            </a:r>
            <a:endParaRPr/>
          </a:p>
          <a:p>
            <a:pPr marL="0" indent="0">
              <a:buNone/>
              <a:defRPr/>
            </a:pPr>
            <a:r>
              <a:rPr lang="de-DE" sz="1200"/>
              <a:t>https://www.tagesspiegel.de/wissen/umstrittene-chimaeren-experimente-mensch-affe-mischwesen-in-china-gezuechtet/24871838.html</a:t>
            </a:r>
            <a:endParaRPr/>
          </a:p>
          <a:p>
            <a:pPr marL="0" indent="0">
              <a:buNone/>
              <a:defRPr/>
            </a:pPr>
            <a:endParaRPr lang="de-DE" sz="1200"/>
          </a:p>
          <a:p>
            <a:pPr marL="0" indent="0">
              <a:buNone/>
              <a:defRPr/>
            </a:pPr>
            <a:r>
              <a:rPr lang="de-DE" sz="1200"/>
              <a:t>Wie unter anderem „</a:t>
            </a:r>
            <a:r>
              <a:rPr lang="de-DE" sz="1200" u="sng">
                <a:hlinkClick r:id="rId3" tooltip="https://www.aerzteblatt.de/nachrichten/105142/Forscher-koennten-erstes-Mensch-Affen-Hybrid-geschaffen-haben"/>
              </a:rPr>
              <a:t>aerzteblatt.de</a:t>
            </a:r>
            <a:r>
              <a:rPr lang="de-DE" sz="1200"/>
              <a:t>“ und „</a:t>
            </a:r>
            <a:r>
              <a:rPr lang="de-DE" sz="1200" u="sng">
                <a:hlinkClick r:id="rId4" tooltip="https://www.tagesspiegel.de/wissen/umstrittene-chimaeren-experimente-mensch-affe-mischwesen-in-china-gezuechtet/24871838.html"/>
              </a:rPr>
              <a:t>Der Tagesspiegel</a:t>
            </a:r>
            <a:r>
              <a:rPr lang="de-DE" sz="1200"/>
              <a:t>“ berichteten, schafften es nach eigenen Angaben Forscher unter Leitung des spanischen Wissenschaftlers Juan Carlos </a:t>
            </a:r>
            <a:r>
              <a:rPr lang="de-DE" sz="1200"/>
              <a:t>Izpisúa</a:t>
            </a:r>
            <a:r>
              <a:rPr lang="de-DE" sz="1200"/>
              <a:t> erstmals, Mensch-Affen-Hybriden zu züchten. Dazu deaktivierten sie in Affenembryonen die Gene zur Entwicklung bestimmter Organe und injizierten menschliche Stammzellen, aus denen sich dann in den Affen menschliche, zur Transplantation geeignete Organe entwickeln sollen.</a:t>
            </a:r>
            <a:endParaRPr/>
          </a:p>
          <a:p>
            <a:pPr marL="0" indent="0">
              <a:buNone/>
              <a:defRPr/>
            </a:pPr>
            <a:r>
              <a:rPr lang="de-DE" sz="1200"/>
              <a:t>Die Embryonen wurden allerdings abgetötet, bevor sie geboren wurden. Nachweise über jene Forschungsergebnisse gibt es noch nicht, sollen aber zur Publikation in einem Fachjournal eingereicht worden sein.</a:t>
            </a:r>
            <a:endParaRPr/>
          </a:p>
          <a:p>
            <a:pPr marL="0" indent="0">
              <a:buNone/>
              <a:defRPr/>
            </a:pPr>
            <a:endParaRPr lang="de-DE" sz="1200"/>
          </a:p>
          <a:p>
            <a:pPr marL="0" indent="0">
              <a:buNone/>
              <a:defRPr/>
            </a:pPr>
            <a:endParaRPr lang="de-DE" sz="1200"/>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indent="0">
              <a:buNone/>
              <a:defRPr/>
            </a:pPr>
            <a:r>
              <a:rPr lang="de-DE" sz="1200" b="1">
                <a:solidFill>
                  <a:schemeClr val="tx1"/>
                </a:solidFill>
                <a:ea typeface="Arial"/>
                <a:cs typeface="Arial"/>
              </a:rPr>
              <a:t>Schlagzeile vorlesen</a:t>
            </a:r>
            <a:endParaRPr lang="de-DE" sz="1200">
              <a:solidFill>
                <a:schemeClr val="tx1"/>
              </a:solidFill>
              <a:ea typeface="Arial"/>
              <a:cs typeface="Arial"/>
            </a:endParaRPr>
          </a:p>
          <a:p>
            <a:pPr marL="0" indent="0">
              <a:buNone/>
              <a:defRPr/>
            </a:pPr>
            <a:r>
              <a:rPr lang="de-DE" sz="1200">
                <a:solidFill>
                  <a:schemeClr val="tx1"/>
                </a:solidFill>
                <a:ea typeface="Arial"/>
                <a:cs typeface="Arial"/>
              </a:rPr>
              <a:t> </a:t>
            </a:r>
            <a:endParaRPr lang="de-DE" sz="1200"/>
          </a:p>
          <a:p>
            <a:pPr marL="0" indent="0">
              <a:buNone/>
              <a:defRPr/>
            </a:pPr>
            <a:r>
              <a:rPr lang="de-DE" sz="1200" b="1" i="1">
                <a:solidFill>
                  <a:schemeClr val="tx1"/>
                </a:solidFill>
                <a:ea typeface="Arial"/>
                <a:cs typeface="Arial"/>
              </a:rPr>
              <a:t>Ist die Behauptung korrekt oder nicht?</a:t>
            </a:r>
            <a:endParaRPr/>
          </a:p>
          <a:p>
            <a:pPr marL="0" indent="0">
              <a:buNone/>
              <a:defRPr/>
            </a:pPr>
            <a:endParaRPr lang="de-DE" sz="1200" b="1">
              <a:solidFill>
                <a:schemeClr val="tx1"/>
              </a:solidFill>
              <a:ea typeface="Arial"/>
              <a:cs typeface="Arial"/>
            </a:endParaRPr>
          </a:p>
          <a:p>
            <a:pPr marL="0" indent="0">
              <a:buNone/>
              <a:defRPr/>
            </a:pPr>
            <a:r>
              <a:rPr lang="de-DE" sz="1200">
                <a:solidFill>
                  <a:schemeClr val="tx1"/>
                </a:solidFill>
                <a:ea typeface="Arial"/>
                <a:cs typeface="Arial"/>
              </a:rPr>
              <a:t>Schlagzeile: </a:t>
            </a:r>
            <a:r>
              <a:rPr lang="de-DE" sz="1200" b="0">
                <a:solidFill>
                  <a:schemeClr val="tx1"/>
                </a:solidFill>
                <a:ea typeface="Arial"/>
                <a:cs typeface="Arial"/>
              </a:rPr>
              <a:t>Fake</a:t>
            </a:r>
            <a:endParaRPr lang="de-DE" sz="1200"/>
          </a:p>
          <a:p>
            <a:pPr marL="0" indent="0">
              <a:lnSpc>
                <a:spcPct val="100000"/>
              </a:lnSpc>
              <a:spcBef>
                <a:spcPts val="0"/>
              </a:spcBef>
              <a:spcAft>
                <a:spcPts val="0"/>
              </a:spcAft>
              <a:buClrTx/>
              <a:buNone/>
              <a:defRPr/>
            </a:pPr>
            <a:r>
              <a:rPr lang="de-DE" sz="1200">
                <a:solidFill>
                  <a:schemeClr val="tx1"/>
                </a:solidFill>
                <a:ea typeface="Arial"/>
                <a:cs typeface="Arial"/>
              </a:rPr>
              <a:t>https://correctiv.org/faktencheck/wirtschaft-und-umwelt/2019/10/15/nein-lego-stellt-nicht-die-gesamte-produktion-auf-hanfplastik-um/</a:t>
            </a:r>
            <a:endParaRPr lang="de-DE" sz="1200" b="1">
              <a:solidFill>
                <a:schemeClr val="tx1"/>
              </a:solidFill>
              <a:ea typeface="Arial"/>
              <a:cs typeface="Arial"/>
            </a:endParaRPr>
          </a:p>
        </p:txBody>
      </p:sp>
      <p:sp>
        <p:nvSpPr>
          <p:cNvPr id="4" name="Kopfzeilenplatzhalter 3" hidden="0"/>
          <p:cNvSpPr>
            <a:spLocks noGrp="1"/>
          </p:cNvSpPr>
          <p:nvPr isPhoto="0" userDrawn="0">
            <p:ph type="hdr" sz="quarter" hasCustomPrompt="0"/>
          </p:nvPr>
        </p:nvSpPr>
        <p:spPr bwMode="auto"/>
        <p:txBody>
          <a:bodyPr/>
          <a:lstStyle/>
          <a:p>
            <a:pPr>
              <a:defRPr/>
            </a:pPr>
            <a:r>
              <a:rPr lang="de-DE"/>
              <a:t>Verfasser · weitere Angaben</a:t>
            </a:r>
            <a:endParaRPr lang="de-DE"/>
          </a:p>
        </p:txBody>
      </p:sp>
      <p:sp>
        <p:nvSpPr>
          <p:cNvPr id="5" name="Datumsplatzhalter 4" hidden="0"/>
          <p:cNvSpPr>
            <a:spLocks noGrp="1"/>
          </p:cNvSpPr>
          <p:nvPr isPhoto="0" userDrawn="0">
            <p:ph type="dt" idx="1" hasCustomPrompt="0"/>
          </p:nvPr>
        </p:nvSpPr>
        <p:spPr bwMode="auto"/>
        <p:txBody>
          <a:bodyPr/>
          <a:lstStyle/>
          <a:p>
            <a:pPr>
              <a:defRPr/>
            </a:pPr>
            <a:r>
              <a:rPr lang="de-DE"/>
              <a:t>Thema der Präsentation · Datum</a:t>
            </a:r>
            <a:endParaRPr/>
          </a:p>
        </p:txBody>
      </p:sp>
      <p:sp>
        <p:nvSpPr>
          <p:cNvPr id="6" name="Foliennummernplatzhalter 5" hidden="0"/>
          <p:cNvSpPr>
            <a:spLocks noGrp="1"/>
          </p:cNvSpPr>
          <p:nvPr isPhoto="0" userDrawn="0">
            <p:ph type="sldNum" sz="quarter" idx="5" hasCustomPrompt="0"/>
          </p:nvPr>
        </p:nvSpPr>
        <p:spPr bwMode="auto"/>
        <p:txBody>
          <a:bodyPr/>
          <a:lstStyle/>
          <a:p>
            <a:pPr>
              <a:defRPr/>
            </a:pPr>
            <a:fld id="{52E70ED1-B8FA-6F4B-8236-F09C2F242E82}" type="slidenum">
              <a:rPr lang="de-DE"/>
              <a:t/>
            </a:fld>
            <a:endParaRPr lang="de-DE"/>
          </a:p>
        </p:txBody>
      </p:sp>
    </p:spTree>
  </p:cSld>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0" userDrawn="1">
  <p:cSld name="Titelfolie">
    <p:bg>
      <p:bgPr shadeToTitle="0">
        <a:solidFill>
          <a:schemeClr val="accent1"/>
        </a:solidFill>
      </p:bgPr>
    </p:bg>
    <p:spTree>
      <p:nvGrpSpPr>
        <p:cNvPr id="1" name="" hidden="0"/>
        <p:cNvGrpSpPr/>
        <p:nvPr isPhoto="0" userDrawn="0"/>
      </p:nvGrpSpPr>
      <p:grpSpPr bwMode="auto">
        <a:xfrm>
          <a:off x="0" y="0"/>
          <a:ext cx="0" cy="0"/>
          <a:chOff x="0" y="0"/>
          <a:chExt cx="0" cy="0"/>
        </a:xfrm>
      </p:grpSpPr>
      <p:sp>
        <p:nvSpPr>
          <p:cNvPr id="15" name="Bildplatzhalter 5" hidden="0"/>
          <p:cNvSpPr>
            <a:spLocks noGrp="1"/>
          </p:cNvSpPr>
          <p:nvPr isPhoto="0" userDrawn="0">
            <p:ph type="pic" sz="quarter" idx="11" hasCustomPrompt="0"/>
          </p:nvPr>
        </p:nvSpPr>
        <p:spPr bwMode="auto">
          <a:xfrm>
            <a:off x="0" y="170881"/>
            <a:ext cx="9150350" cy="4972619"/>
          </a:xfrm>
          <a:prstGeom prst="rect">
            <a:avLst/>
          </a:prstGeom>
          <a:solidFill>
            <a:schemeClr val="bg2"/>
          </a:solidFill>
        </p:spPr>
        <p:txBody>
          <a:bodyPr anchor="ctr"/>
          <a:lstStyle>
            <a:lvl1pPr marL="0" indent="0" algn="ctr">
              <a:buNone/>
              <a:defRPr/>
            </a:lvl1pPr>
          </a:lstStyle>
          <a:p>
            <a:pPr>
              <a:defRPr/>
            </a:pPr>
            <a:r>
              <a:rPr lang="de-DE"/>
              <a:t>Bild durch Klicken auf Symbol hinzufügen</a:t>
            </a:r>
            <a:endParaRPr/>
          </a:p>
        </p:txBody>
      </p:sp>
      <p:sp>
        <p:nvSpPr>
          <p:cNvPr id="329760" name="Rectangle 32" hidden="0"/>
          <p:cNvSpPr>
            <a:spLocks noChangeArrowheads="1" noGrp="1"/>
          </p:cNvSpPr>
          <p:nvPr isPhoto="0" userDrawn="0">
            <p:ph type="ctrTitle" sz="quarter" hasCustomPrompt="1"/>
          </p:nvPr>
        </p:nvSpPr>
        <p:spPr bwMode="auto">
          <a:xfrm>
            <a:off x="863599" y="2374776"/>
            <a:ext cx="2159914" cy="847137"/>
          </a:xfrm>
          <a:prstGeom prst="rect">
            <a:avLst/>
          </a:prstGeom>
          <a:solidFill>
            <a:schemeClr val="bg1"/>
          </a:solidFill>
        </p:spPr>
        <p:txBody>
          <a:bodyPr wrap="none" lIns="180000" tIns="144000" rIns="108000" bIns="0">
            <a:spAutoFit/>
          </a:bodyPr>
          <a:lstStyle>
            <a:lvl1pPr>
              <a:lnSpc>
                <a:spcPct val="80000"/>
              </a:lnSpc>
              <a:spcAft>
                <a:spcPts val="0"/>
              </a:spcAft>
              <a:defRPr sz="5700" b="1" cap="all">
                <a:solidFill>
                  <a:schemeClr val="tx2"/>
                </a:solidFill>
                <a:latin typeface="Arial"/>
                <a:cs typeface="Arial"/>
              </a:defRPr>
            </a:lvl1pPr>
          </a:lstStyle>
          <a:p>
            <a:pPr lvl="0">
              <a:defRPr/>
            </a:pPr>
            <a:r>
              <a:rPr lang="de-DE"/>
              <a:t>Text</a:t>
            </a:r>
            <a:endParaRPr/>
          </a:p>
        </p:txBody>
      </p:sp>
      <p:sp>
        <p:nvSpPr>
          <p:cNvPr id="329761" name="Rectangle 33" hidden="0"/>
          <p:cNvSpPr>
            <a:spLocks noChangeArrowheads="1" noGrp="1"/>
          </p:cNvSpPr>
          <p:nvPr isPhoto="0" userDrawn="0">
            <p:ph type="subTitle" sz="quarter" idx="1" hasCustomPrompt="1"/>
          </p:nvPr>
        </p:nvSpPr>
        <p:spPr bwMode="auto">
          <a:xfrm>
            <a:off x="863599" y="1419504"/>
            <a:ext cx="2159914" cy="847137"/>
          </a:xfrm>
          <a:prstGeom prst="rect">
            <a:avLst/>
          </a:prstGeom>
          <a:solidFill>
            <a:schemeClr val="bg1"/>
          </a:solidFill>
        </p:spPr>
        <p:txBody>
          <a:bodyPr wrap="none" lIns="180000" tIns="144000" rIns="108000" bIns="0">
            <a:spAutoFit/>
          </a:bodyPr>
          <a:lstStyle>
            <a:lvl1pPr marL="0" indent="0">
              <a:lnSpc>
                <a:spcPct val="80000"/>
              </a:lnSpc>
              <a:spcAft>
                <a:spcPts val="0"/>
              </a:spcAft>
              <a:buClrTx/>
              <a:buFontTx/>
              <a:buNone/>
              <a:defRPr sz="5700" cap="all">
                <a:solidFill>
                  <a:schemeClr val="tx2"/>
                </a:solidFill>
                <a:latin typeface="Arial"/>
                <a:cs typeface="Arial"/>
              </a:defRPr>
            </a:lvl1pPr>
          </a:lstStyle>
          <a:p>
            <a:pPr lvl="0">
              <a:defRPr/>
            </a:pPr>
            <a:r>
              <a:rPr lang="de-DE"/>
              <a:t>Text</a:t>
            </a:r>
            <a:endParaRPr/>
          </a:p>
        </p:txBody>
      </p:sp>
      <p:sp>
        <p:nvSpPr>
          <p:cNvPr id="4" name="Textplatzhalter 3" hidden="0"/>
          <p:cNvSpPr>
            <a:spLocks noGrp="1"/>
          </p:cNvSpPr>
          <p:nvPr isPhoto="0" userDrawn="0">
            <p:ph type="body" sz="quarter" idx="10" hasCustomPrompt="1"/>
          </p:nvPr>
        </p:nvSpPr>
        <p:spPr bwMode="auto">
          <a:xfrm>
            <a:off x="6749150" y="4335456"/>
            <a:ext cx="2401200" cy="813600"/>
          </a:xfrm>
          <a:prstGeom prst="rect">
            <a:avLst/>
          </a:prstGeom>
          <a:blipFill>
            <a:blip r:embed="rId2"/>
            <a:stretch/>
          </a:blipFill>
        </p:spPr>
        <p:txBody>
          <a:bodyPr/>
          <a:lstStyle>
            <a:lvl1pPr marL="0" indent="0">
              <a:buNone/>
              <a:defRPr sz="400">
                <a:solidFill>
                  <a:schemeClr val="bg1"/>
                </a:solidFill>
              </a:defRPr>
            </a:lvl1pPr>
          </a:lstStyle>
          <a:p>
            <a:pPr lvl="0">
              <a:defRPr/>
            </a:pPr>
            <a:r>
              <a:rPr lang="de-DE"/>
              <a:t>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itleOnly" userDrawn="1">
  <p:cSld name="Nur Titel (Bildungschancen)">
    <p:bg>
      <p:bgPr shadeToTitle="0">
        <a:solidFill>
          <a:schemeClr val="accent2"/>
        </a:solidFill>
      </p:bgPr>
    </p:bg>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0"/>
          </p:nvPr>
        </p:nvSpPr>
        <p:spPr bwMode="auto"/>
        <p:txBody>
          <a:bodyPr/>
          <a:lstStyle>
            <a:lvl1pPr>
              <a:defRPr b="1">
                <a:latin typeface="Arial"/>
                <a:cs typeface="Arial"/>
              </a:defRPr>
            </a:lvl1pPr>
          </a:lstStyle>
          <a:p>
            <a:pPr>
              <a:defRPr/>
            </a:pPr>
            <a:r>
              <a:rPr lang="de-DE"/>
              <a:t>Mastertitelformat bearbeiten</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Leer (Bildungschancen)">
    <p:bg>
      <p:bgPr shadeToTitle="0">
        <a:solidFill>
          <a:schemeClr val="accent2"/>
        </a:solidFill>
      </p:bgPr>
    </p:bg>
    <p:spTree>
      <p:nvGrpSpPr>
        <p:cNvPr id="1" name="" hidden="0"/>
        <p:cNvGrpSpPr/>
        <p:nvPr isPhoto="0" userDrawn="0"/>
      </p:nvGrpSpPr>
      <p:grpSpPr bwMode="auto">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0" userDrawn="1">
  <p:cSld name="Titelfolie (Bildungsdialog)">
    <p:bg>
      <p:bgPr shadeToTitle="0">
        <a:solidFill>
          <a:schemeClr val="accent3"/>
        </a:solidFill>
      </p:bgPr>
    </p:bg>
    <p:spTree>
      <p:nvGrpSpPr>
        <p:cNvPr id="1" name="" hidden="0"/>
        <p:cNvGrpSpPr/>
        <p:nvPr isPhoto="0" userDrawn="0"/>
      </p:nvGrpSpPr>
      <p:grpSpPr bwMode="auto">
        <a:xfrm>
          <a:off x="0" y="0"/>
          <a:ext cx="0" cy="0"/>
          <a:chOff x="0" y="0"/>
          <a:chExt cx="0" cy="0"/>
        </a:xfrm>
      </p:grpSpPr>
      <p:sp>
        <p:nvSpPr>
          <p:cNvPr id="15" name="Bildplatzhalter 5" hidden="0"/>
          <p:cNvSpPr>
            <a:spLocks noGrp="1"/>
          </p:cNvSpPr>
          <p:nvPr isPhoto="0" userDrawn="0">
            <p:ph type="pic" sz="quarter" idx="11" hasCustomPrompt="0"/>
          </p:nvPr>
        </p:nvSpPr>
        <p:spPr bwMode="auto">
          <a:xfrm>
            <a:off x="0" y="170881"/>
            <a:ext cx="9150350" cy="4972619"/>
          </a:xfrm>
          <a:prstGeom prst="rect">
            <a:avLst/>
          </a:prstGeom>
          <a:solidFill>
            <a:schemeClr val="bg2"/>
          </a:solidFill>
        </p:spPr>
        <p:txBody>
          <a:bodyPr anchor="ctr"/>
          <a:lstStyle>
            <a:lvl1pPr marL="0" indent="0" algn="ctr">
              <a:buNone/>
              <a:defRPr/>
            </a:lvl1pPr>
          </a:lstStyle>
          <a:p>
            <a:pPr>
              <a:defRPr/>
            </a:pPr>
            <a:r>
              <a:rPr lang="de-DE"/>
              <a:t>Bild durch Klicken auf Symbol hinzufügen</a:t>
            </a:r>
            <a:endParaRPr/>
          </a:p>
        </p:txBody>
      </p:sp>
      <p:sp>
        <p:nvSpPr>
          <p:cNvPr id="329760" name="Rectangle 32" hidden="0"/>
          <p:cNvSpPr>
            <a:spLocks noChangeArrowheads="1" noGrp="1"/>
          </p:cNvSpPr>
          <p:nvPr isPhoto="0" userDrawn="0">
            <p:ph type="ctrTitle" sz="quarter" hasCustomPrompt="1"/>
          </p:nvPr>
        </p:nvSpPr>
        <p:spPr bwMode="auto">
          <a:xfrm>
            <a:off x="863599" y="2374776"/>
            <a:ext cx="2159914" cy="847137"/>
          </a:xfrm>
          <a:prstGeom prst="rect">
            <a:avLst/>
          </a:prstGeom>
          <a:solidFill>
            <a:schemeClr val="bg1"/>
          </a:solidFill>
        </p:spPr>
        <p:txBody>
          <a:bodyPr wrap="none" lIns="180000" tIns="144000" rIns="108000" bIns="0">
            <a:spAutoFit/>
          </a:bodyPr>
          <a:lstStyle>
            <a:lvl1pPr>
              <a:lnSpc>
                <a:spcPct val="80000"/>
              </a:lnSpc>
              <a:spcAft>
                <a:spcPts val="0"/>
              </a:spcAft>
              <a:defRPr sz="5700" b="1" cap="all">
                <a:solidFill>
                  <a:schemeClr val="tx2"/>
                </a:solidFill>
                <a:latin typeface="Arial"/>
                <a:cs typeface="Arial"/>
              </a:defRPr>
            </a:lvl1pPr>
          </a:lstStyle>
          <a:p>
            <a:pPr lvl="0">
              <a:defRPr/>
            </a:pPr>
            <a:r>
              <a:rPr lang="de-DE"/>
              <a:t>Text</a:t>
            </a:r>
            <a:endParaRPr/>
          </a:p>
        </p:txBody>
      </p:sp>
      <p:sp>
        <p:nvSpPr>
          <p:cNvPr id="329761" name="Rectangle 33" hidden="0"/>
          <p:cNvSpPr>
            <a:spLocks noChangeArrowheads="1" noGrp="1"/>
          </p:cNvSpPr>
          <p:nvPr isPhoto="0" userDrawn="0">
            <p:ph type="subTitle" sz="quarter" idx="1" hasCustomPrompt="1"/>
          </p:nvPr>
        </p:nvSpPr>
        <p:spPr bwMode="auto">
          <a:xfrm>
            <a:off x="863599" y="1419504"/>
            <a:ext cx="2159914" cy="847137"/>
          </a:xfrm>
          <a:prstGeom prst="rect">
            <a:avLst/>
          </a:prstGeom>
          <a:solidFill>
            <a:schemeClr val="bg1"/>
          </a:solidFill>
        </p:spPr>
        <p:txBody>
          <a:bodyPr wrap="none" lIns="180000" tIns="144000" rIns="108000" bIns="0">
            <a:spAutoFit/>
          </a:bodyPr>
          <a:lstStyle>
            <a:lvl1pPr marL="0" indent="0">
              <a:lnSpc>
                <a:spcPct val="80000"/>
              </a:lnSpc>
              <a:spcAft>
                <a:spcPts val="0"/>
              </a:spcAft>
              <a:buClrTx/>
              <a:buFontTx/>
              <a:buNone/>
              <a:defRPr sz="5700" cap="all">
                <a:solidFill>
                  <a:schemeClr val="tx2"/>
                </a:solidFill>
                <a:latin typeface="Arial"/>
                <a:cs typeface="Arial"/>
              </a:defRPr>
            </a:lvl1pPr>
          </a:lstStyle>
          <a:p>
            <a:pPr lvl="0">
              <a:defRPr/>
            </a:pPr>
            <a:r>
              <a:rPr lang="de-DE"/>
              <a:t>Text</a:t>
            </a:r>
            <a:endParaRPr/>
          </a:p>
        </p:txBody>
      </p:sp>
      <p:sp>
        <p:nvSpPr>
          <p:cNvPr id="4" name="Textplatzhalter 3" hidden="0"/>
          <p:cNvSpPr>
            <a:spLocks noGrp="1"/>
          </p:cNvSpPr>
          <p:nvPr isPhoto="0" userDrawn="0">
            <p:ph type="body" sz="quarter" idx="10" hasCustomPrompt="1"/>
          </p:nvPr>
        </p:nvSpPr>
        <p:spPr bwMode="auto">
          <a:xfrm>
            <a:off x="6749150" y="4335456"/>
            <a:ext cx="2401200" cy="813600"/>
          </a:xfrm>
          <a:prstGeom prst="rect">
            <a:avLst/>
          </a:prstGeom>
          <a:blipFill>
            <a:blip r:embed="rId2"/>
            <a:stretch/>
          </a:blipFill>
        </p:spPr>
        <p:txBody>
          <a:bodyPr/>
          <a:lstStyle>
            <a:lvl1pPr marL="0" indent="0">
              <a:buNone/>
              <a:defRPr sz="400">
                <a:solidFill>
                  <a:schemeClr val="bg1"/>
                </a:solidFill>
              </a:defRPr>
            </a:lvl1pPr>
          </a:lstStyle>
          <a:p>
            <a:pPr lvl="0">
              <a:defRPr/>
            </a:pPr>
            <a:r>
              <a:rPr lang="de-DE"/>
              <a:t>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0" userDrawn="1">
  <p:cSld name="Titelfolie 2 (Bildungsdialog)">
    <p:bg>
      <p:bgPr shadeToTitle="0">
        <a:solidFill>
          <a:schemeClr val="accent3"/>
        </a:solidFill>
      </p:bgPr>
    </p:bg>
    <p:spTree>
      <p:nvGrpSpPr>
        <p:cNvPr id="1" name="" hidden="0"/>
        <p:cNvGrpSpPr/>
        <p:nvPr isPhoto="0" userDrawn="0"/>
      </p:nvGrpSpPr>
      <p:grpSpPr bwMode="auto">
        <a:xfrm>
          <a:off x="0" y="0"/>
          <a:ext cx="0" cy="0"/>
          <a:chOff x="0" y="0"/>
          <a:chExt cx="0" cy="0"/>
        </a:xfrm>
      </p:grpSpPr>
      <p:sp>
        <p:nvSpPr>
          <p:cNvPr id="329760" name="Rectangle 32" hidden="0"/>
          <p:cNvSpPr>
            <a:spLocks noChangeArrowheads="1" noGrp="1"/>
          </p:cNvSpPr>
          <p:nvPr isPhoto="0" userDrawn="0">
            <p:ph type="ctrTitle" sz="quarter" hasCustomPrompt="1"/>
          </p:nvPr>
        </p:nvSpPr>
        <p:spPr bwMode="auto">
          <a:xfrm>
            <a:off x="863599" y="1906841"/>
            <a:ext cx="2159914" cy="847137"/>
          </a:xfrm>
          <a:prstGeom prst="rect">
            <a:avLst/>
          </a:prstGeom>
          <a:solidFill>
            <a:schemeClr val="bg1"/>
          </a:solidFill>
        </p:spPr>
        <p:txBody>
          <a:bodyPr wrap="none" lIns="180000" tIns="144000" rIns="108000" bIns="0">
            <a:spAutoFit/>
          </a:bodyPr>
          <a:lstStyle>
            <a:lvl1pPr>
              <a:lnSpc>
                <a:spcPct val="80000"/>
              </a:lnSpc>
              <a:spcAft>
                <a:spcPts val="0"/>
              </a:spcAft>
              <a:defRPr sz="5700" b="1" cap="all">
                <a:solidFill>
                  <a:schemeClr val="tx2"/>
                </a:solidFill>
                <a:latin typeface="Arial"/>
                <a:cs typeface="Arial"/>
              </a:defRPr>
            </a:lvl1pPr>
          </a:lstStyle>
          <a:p>
            <a:pPr lvl="0">
              <a:defRPr/>
            </a:pPr>
            <a:r>
              <a:rPr lang="de-DE"/>
              <a:t>Text</a:t>
            </a:r>
            <a:endParaRPr/>
          </a:p>
        </p:txBody>
      </p:sp>
      <p:sp>
        <p:nvSpPr>
          <p:cNvPr id="329761" name="Rectangle 33" hidden="0"/>
          <p:cNvSpPr>
            <a:spLocks noChangeArrowheads="1" noGrp="1"/>
          </p:cNvSpPr>
          <p:nvPr isPhoto="0" userDrawn="0">
            <p:ph type="subTitle" sz="quarter" idx="1" hasCustomPrompt="1"/>
          </p:nvPr>
        </p:nvSpPr>
        <p:spPr bwMode="auto">
          <a:xfrm>
            <a:off x="863599" y="951570"/>
            <a:ext cx="2159914" cy="847137"/>
          </a:xfrm>
          <a:prstGeom prst="rect">
            <a:avLst/>
          </a:prstGeom>
          <a:solidFill>
            <a:schemeClr val="bg1"/>
          </a:solidFill>
        </p:spPr>
        <p:txBody>
          <a:bodyPr wrap="none" lIns="180000" tIns="144000" rIns="108000" bIns="0">
            <a:spAutoFit/>
          </a:bodyPr>
          <a:lstStyle>
            <a:lvl1pPr marL="0" indent="0">
              <a:lnSpc>
                <a:spcPct val="80000"/>
              </a:lnSpc>
              <a:spcAft>
                <a:spcPts val="0"/>
              </a:spcAft>
              <a:buClrTx/>
              <a:buFontTx/>
              <a:buNone/>
              <a:defRPr sz="5700" cap="all">
                <a:solidFill>
                  <a:schemeClr val="tx2"/>
                </a:solidFill>
                <a:latin typeface="Arial"/>
                <a:cs typeface="Arial"/>
              </a:defRPr>
            </a:lvl1pPr>
          </a:lstStyle>
          <a:p>
            <a:pPr lvl="0">
              <a:defRPr/>
            </a:pPr>
            <a:r>
              <a:rPr lang="de-DE"/>
              <a:t>Text</a:t>
            </a:r>
            <a:endParaRPr/>
          </a:p>
        </p:txBody>
      </p:sp>
      <p:pic>
        <p:nvPicPr>
          <p:cNvPr id="7" name="Grafik 6" hidden="0"/>
          <p:cNvPicPr>
            <a:picLocks noChangeAspect="1"/>
          </p:cNvPicPr>
          <p:nvPr isPhoto="0" userDrawn="1"/>
        </p:nvPicPr>
        <p:blipFill>
          <a:blip r:embed="rId2"/>
          <a:stretch/>
        </p:blipFill>
        <p:spPr bwMode="auto">
          <a:xfrm>
            <a:off x="6749150" y="4336355"/>
            <a:ext cx="2401200" cy="812701"/>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obj" userDrawn="1">
  <p:cSld name="Titel und Inhalt (Bildungsdialog)">
    <p:bg>
      <p:bgPr shadeToTitle="0">
        <a:solidFill>
          <a:schemeClr val="accent3"/>
        </a:solidFill>
      </p:bgPr>
    </p:bg>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0"/>
          </p:nvPr>
        </p:nvSpPr>
        <p:spPr bwMode="auto"/>
        <p:txBody>
          <a:bodyPr/>
          <a:lstStyle>
            <a:lvl1pPr>
              <a:defRPr b="1">
                <a:latin typeface="Arial"/>
                <a:cs typeface="Arial"/>
              </a:defRPr>
            </a:lvl1pPr>
          </a:lstStyle>
          <a:p>
            <a:pPr>
              <a:defRPr/>
            </a:pPr>
            <a:r>
              <a:rPr lang="de-DE"/>
              <a:t>Mastertitelformat bearbeiten</a:t>
            </a:r>
            <a:endParaRPr/>
          </a:p>
        </p:txBody>
      </p:sp>
      <p:sp>
        <p:nvSpPr>
          <p:cNvPr id="3" name="Inhaltsplatzhalter 2" hidden="0"/>
          <p:cNvSpPr>
            <a:spLocks noGrp="1"/>
          </p:cNvSpPr>
          <p:nvPr isPhoto="0" userDrawn="0">
            <p:ph idx="1" hasCustomPrompt="0"/>
          </p:nvPr>
        </p:nvSpPr>
        <p:spPr bwMode="auto"/>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de-D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itleOnly" userDrawn="1">
  <p:cSld name="Nur Titel (Bildungsdialog)">
    <p:bg>
      <p:bgPr shadeToTitle="0">
        <a:solidFill>
          <a:schemeClr val="accent3"/>
        </a:solidFill>
      </p:bgPr>
    </p:bg>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0"/>
          </p:nvPr>
        </p:nvSpPr>
        <p:spPr bwMode="auto"/>
        <p:txBody>
          <a:bodyPr/>
          <a:lstStyle>
            <a:lvl1pPr>
              <a:defRPr b="1">
                <a:latin typeface="Arial"/>
                <a:cs typeface="Arial"/>
              </a:defRPr>
            </a:lvl1pPr>
          </a:lstStyle>
          <a:p>
            <a:pPr>
              <a:defRPr/>
            </a:pPr>
            <a:r>
              <a:rPr lang="de-DE"/>
              <a:t>Mastertitelformat bearbeiten</a:t>
            </a:r>
            <a:endParaRPr lang="de-D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Leer (Bildungsdialog)">
    <p:bg>
      <p:bgPr shadeToTitle="0">
        <a:solidFill>
          <a:schemeClr val="accent3"/>
        </a:solidFill>
      </p:bgPr>
    </p:bg>
    <p:spTree>
      <p:nvGrpSpPr>
        <p:cNvPr id="1" name="" hidden="0"/>
        <p:cNvGrpSpPr/>
        <p:nvPr isPhoto="0" userDrawn="0"/>
      </p:nvGrpSpPr>
      <p:grpSpPr bwMode="auto">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0" userDrawn="1">
  <p:cSld name="Titelfolie (Bildungsmacher)">
    <p:bg>
      <p:bgPr shadeToTitle="0">
        <a:solidFill>
          <a:schemeClr val="accent4"/>
        </a:solidFill>
      </p:bgPr>
    </p:bg>
    <p:spTree>
      <p:nvGrpSpPr>
        <p:cNvPr id="1" name="" hidden="0"/>
        <p:cNvGrpSpPr/>
        <p:nvPr isPhoto="0" userDrawn="0"/>
      </p:nvGrpSpPr>
      <p:grpSpPr bwMode="auto">
        <a:xfrm>
          <a:off x="0" y="0"/>
          <a:ext cx="0" cy="0"/>
          <a:chOff x="0" y="0"/>
          <a:chExt cx="0" cy="0"/>
        </a:xfrm>
      </p:grpSpPr>
      <p:sp>
        <p:nvSpPr>
          <p:cNvPr id="15" name="Bildplatzhalter 5" hidden="0"/>
          <p:cNvSpPr>
            <a:spLocks noGrp="1"/>
          </p:cNvSpPr>
          <p:nvPr isPhoto="0" userDrawn="0">
            <p:ph type="pic" sz="quarter" idx="11" hasCustomPrompt="0"/>
          </p:nvPr>
        </p:nvSpPr>
        <p:spPr bwMode="auto">
          <a:xfrm>
            <a:off x="0" y="170881"/>
            <a:ext cx="9150350" cy="4972619"/>
          </a:xfrm>
          <a:prstGeom prst="rect">
            <a:avLst/>
          </a:prstGeom>
          <a:solidFill>
            <a:schemeClr val="bg2"/>
          </a:solidFill>
        </p:spPr>
        <p:txBody>
          <a:bodyPr anchor="ctr"/>
          <a:lstStyle>
            <a:lvl1pPr marL="0" indent="0" algn="ctr">
              <a:buNone/>
              <a:defRPr/>
            </a:lvl1pPr>
          </a:lstStyle>
          <a:p>
            <a:pPr>
              <a:defRPr/>
            </a:pPr>
            <a:r>
              <a:rPr lang="de-DE"/>
              <a:t>Bild durch Klicken auf Symbol hinzufügen</a:t>
            </a:r>
            <a:endParaRPr/>
          </a:p>
        </p:txBody>
      </p:sp>
      <p:sp>
        <p:nvSpPr>
          <p:cNvPr id="329760" name="Rectangle 32" hidden="0"/>
          <p:cNvSpPr>
            <a:spLocks noChangeArrowheads="1" noGrp="1"/>
          </p:cNvSpPr>
          <p:nvPr isPhoto="0" userDrawn="0">
            <p:ph type="ctrTitle" sz="quarter" hasCustomPrompt="1"/>
          </p:nvPr>
        </p:nvSpPr>
        <p:spPr bwMode="auto">
          <a:xfrm>
            <a:off x="863599" y="2374776"/>
            <a:ext cx="2159914" cy="847137"/>
          </a:xfrm>
          <a:prstGeom prst="rect">
            <a:avLst/>
          </a:prstGeom>
          <a:solidFill>
            <a:schemeClr val="bg1"/>
          </a:solidFill>
        </p:spPr>
        <p:txBody>
          <a:bodyPr wrap="none" lIns="180000" tIns="144000" rIns="108000" bIns="0">
            <a:spAutoFit/>
          </a:bodyPr>
          <a:lstStyle>
            <a:lvl1pPr>
              <a:lnSpc>
                <a:spcPct val="80000"/>
              </a:lnSpc>
              <a:spcAft>
                <a:spcPts val="0"/>
              </a:spcAft>
              <a:defRPr sz="5700" b="1" cap="all">
                <a:solidFill>
                  <a:schemeClr val="tx2"/>
                </a:solidFill>
                <a:latin typeface="Arial"/>
                <a:cs typeface="Arial"/>
              </a:defRPr>
            </a:lvl1pPr>
          </a:lstStyle>
          <a:p>
            <a:pPr lvl="0">
              <a:defRPr/>
            </a:pPr>
            <a:r>
              <a:rPr lang="de-DE"/>
              <a:t>Text</a:t>
            </a:r>
            <a:endParaRPr/>
          </a:p>
        </p:txBody>
      </p:sp>
      <p:sp>
        <p:nvSpPr>
          <p:cNvPr id="329761" name="Rectangle 33" hidden="0"/>
          <p:cNvSpPr>
            <a:spLocks noChangeArrowheads="1" noGrp="1"/>
          </p:cNvSpPr>
          <p:nvPr isPhoto="0" userDrawn="0">
            <p:ph type="subTitle" sz="quarter" idx="1" hasCustomPrompt="1"/>
          </p:nvPr>
        </p:nvSpPr>
        <p:spPr bwMode="auto">
          <a:xfrm>
            <a:off x="863599" y="1419504"/>
            <a:ext cx="2159914" cy="847137"/>
          </a:xfrm>
          <a:prstGeom prst="rect">
            <a:avLst/>
          </a:prstGeom>
          <a:solidFill>
            <a:schemeClr val="bg1"/>
          </a:solidFill>
        </p:spPr>
        <p:txBody>
          <a:bodyPr wrap="none" lIns="180000" tIns="144000" rIns="108000" bIns="0">
            <a:spAutoFit/>
          </a:bodyPr>
          <a:lstStyle>
            <a:lvl1pPr marL="0" indent="0">
              <a:lnSpc>
                <a:spcPct val="80000"/>
              </a:lnSpc>
              <a:spcAft>
                <a:spcPts val="0"/>
              </a:spcAft>
              <a:buClrTx/>
              <a:buFontTx/>
              <a:buNone/>
              <a:defRPr sz="5700" cap="all">
                <a:solidFill>
                  <a:schemeClr val="tx2"/>
                </a:solidFill>
                <a:latin typeface="Arial"/>
                <a:cs typeface="Arial"/>
              </a:defRPr>
            </a:lvl1pPr>
          </a:lstStyle>
          <a:p>
            <a:pPr lvl="0">
              <a:defRPr/>
            </a:pPr>
            <a:r>
              <a:rPr lang="de-DE"/>
              <a:t>Text</a:t>
            </a:r>
            <a:endParaRPr/>
          </a:p>
        </p:txBody>
      </p:sp>
      <p:sp>
        <p:nvSpPr>
          <p:cNvPr id="4" name="Textplatzhalter 3" hidden="0"/>
          <p:cNvSpPr>
            <a:spLocks noGrp="1"/>
          </p:cNvSpPr>
          <p:nvPr isPhoto="0" userDrawn="0">
            <p:ph type="body" sz="quarter" idx="10" hasCustomPrompt="1"/>
          </p:nvPr>
        </p:nvSpPr>
        <p:spPr bwMode="auto">
          <a:xfrm>
            <a:off x="6749150" y="4335456"/>
            <a:ext cx="2401200" cy="813600"/>
          </a:xfrm>
          <a:prstGeom prst="rect">
            <a:avLst/>
          </a:prstGeom>
          <a:blipFill>
            <a:blip r:embed="rId2"/>
            <a:stretch/>
          </a:blipFill>
        </p:spPr>
        <p:txBody>
          <a:bodyPr/>
          <a:lstStyle>
            <a:lvl1pPr marL="0" indent="0">
              <a:buNone/>
              <a:defRPr sz="400">
                <a:solidFill>
                  <a:schemeClr val="bg1"/>
                </a:solidFill>
              </a:defRPr>
            </a:lvl1pPr>
          </a:lstStyle>
          <a:p>
            <a:pPr lvl="0">
              <a:defRPr/>
            </a:pPr>
            <a:r>
              <a:rPr lang="de-DE"/>
              <a:t>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0" userDrawn="1">
  <p:cSld name="Titelfolie 2 (Bildungsmacher)">
    <p:bg>
      <p:bgPr shadeToTitle="0">
        <a:solidFill>
          <a:schemeClr val="accent4"/>
        </a:solidFill>
      </p:bgPr>
    </p:bg>
    <p:spTree>
      <p:nvGrpSpPr>
        <p:cNvPr id="1" name="" hidden="0"/>
        <p:cNvGrpSpPr/>
        <p:nvPr isPhoto="0" userDrawn="0"/>
      </p:nvGrpSpPr>
      <p:grpSpPr bwMode="auto">
        <a:xfrm>
          <a:off x="0" y="0"/>
          <a:ext cx="0" cy="0"/>
          <a:chOff x="0" y="0"/>
          <a:chExt cx="0" cy="0"/>
        </a:xfrm>
      </p:grpSpPr>
      <p:sp>
        <p:nvSpPr>
          <p:cNvPr id="329760" name="Rectangle 32" hidden="0"/>
          <p:cNvSpPr>
            <a:spLocks noChangeArrowheads="1" noGrp="1"/>
          </p:cNvSpPr>
          <p:nvPr isPhoto="0" userDrawn="0">
            <p:ph type="ctrTitle" sz="quarter" hasCustomPrompt="1"/>
          </p:nvPr>
        </p:nvSpPr>
        <p:spPr bwMode="auto">
          <a:xfrm>
            <a:off x="863599" y="1906841"/>
            <a:ext cx="2159914" cy="847137"/>
          </a:xfrm>
          <a:prstGeom prst="rect">
            <a:avLst/>
          </a:prstGeom>
          <a:solidFill>
            <a:schemeClr val="bg1"/>
          </a:solidFill>
        </p:spPr>
        <p:txBody>
          <a:bodyPr wrap="none" lIns="180000" tIns="144000" rIns="108000" bIns="0">
            <a:spAutoFit/>
          </a:bodyPr>
          <a:lstStyle>
            <a:lvl1pPr>
              <a:lnSpc>
                <a:spcPct val="80000"/>
              </a:lnSpc>
              <a:spcAft>
                <a:spcPts val="0"/>
              </a:spcAft>
              <a:defRPr sz="5700" b="1" cap="all">
                <a:solidFill>
                  <a:schemeClr val="tx2"/>
                </a:solidFill>
                <a:latin typeface="Arial"/>
                <a:cs typeface="Arial"/>
              </a:defRPr>
            </a:lvl1pPr>
          </a:lstStyle>
          <a:p>
            <a:pPr lvl="0">
              <a:defRPr/>
            </a:pPr>
            <a:r>
              <a:rPr lang="de-DE"/>
              <a:t>Text</a:t>
            </a:r>
            <a:endParaRPr/>
          </a:p>
        </p:txBody>
      </p:sp>
      <p:sp>
        <p:nvSpPr>
          <p:cNvPr id="329761" name="Rectangle 33" hidden="0"/>
          <p:cNvSpPr>
            <a:spLocks noChangeArrowheads="1" noGrp="1"/>
          </p:cNvSpPr>
          <p:nvPr isPhoto="0" userDrawn="0">
            <p:ph type="subTitle" sz="quarter" idx="1" hasCustomPrompt="1"/>
          </p:nvPr>
        </p:nvSpPr>
        <p:spPr bwMode="auto">
          <a:xfrm>
            <a:off x="863599" y="951570"/>
            <a:ext cx="2159914" cy="847137"/>
          </a:xfrm>
          <a:prstGeom prst="rect">
            <a:avLst/>
          </a:prstGeom>
          <a:solidFill>
            <a:schemeClr val="bg1"/>
          </a:solidFill>
        </p:spPr>
        <p:txBody>
          <a:bodyPr wrap="none" lIns="180000" tIns="144000" rIns="108000" bIns="0">
            <a:spAutoFit/>
          </a:bodyPr>
          <a:lstStyle>
            <a:lvl1pPr marL="0" indent="0">
              <a:lnSpc>
                <a:spcPct val="80000"/>
              </a:lnSpc>
              <a:spcAft>
                <a:spcPts val="0"/>
              </a:spcAft>
              <a:buClrTx/>
              <a:buFontTx/>
              <a:buNone/>
              <a:defRPr sz="5700" cap="all">
                <a:solidFill>
                  <a:schemeClr val="tx2"/>
                </a:solidFill>
                <a:latin typeface="Arial"/>
                <a:cs typeface="Arial"/>
              </a:defRPr>
            </a:lvl1pPr>
          </a:lstStyle>
          <a:p>
            <a:pPr lvl="0">
              <a:defRPr/>
            </a:pPr>
            <a:r>
              <a:rPr lang="de-DE"/>
              <a:t>Text</a:t>
            </a:r>
            <a:endParaRPr/>
          </a:p>
        </p:txBody>
      </p:sp>
      <p:pic>
        <p:nvPicPr>
          <p:cNvPr id="7" name="Grafik 6" hidden="0"/>
          <p:cNvPicPr>
            <a:picLocks noChangeAspect="1"/>
          </p:cNvPicPr>
          <p:nvPr isPhoto="0" userDrawn="1"/>
        </p:nvPicPr>
        <p:blipFill>
          <a:blip r:embed="rId2"/>
          <a:stretch/>
        </p:blipFill>
        <p:spPr bwMode="auto">
          <a:xfrm>
            <a:off x="6749150" y="4336355"/>
            <a:ext cx="2401200" cy="812701"/>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obj" userDrawn="1">
  <p:cSld name="Titel und Inhalt (Bildungsmacher)">
    <p:bg>
      <p:bgPr shadeToTitle="0">
        <a:solidFill>
          <a:schemeClr val="accent4"/>
        </a:solidFill>
      </p:bgPr>
    </p:bg>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0"/>
          </p:nvPr>
        </p:nvSpPr>
        <p:spPr bwMode="auto"/>
        <p:txBody>
          <a:bodyPr/>
          <a:lstStyle>
            <a:lvl1pPr>
              <a:defRPr b="1">
                <a:latin typeface="Arial"/>
                <a:cs typeface="Arial"/>
              </a:defRPr>
            </a:lvl1pPr>
          </a:lstStyle>
          <a:p>
            <a:pPr>
              <a:defRPr/>
            </a:pPr>
            <a:r>
              <a:rPr lang="de-DE"/>
              <a:t>Mastertitelformat bearbeiten</a:t>
            </a:r>
            <a:endParaRPr/>
          </a:p>
        </p:txBody>
      </p:sp>
      <p:sp>
        <p:nvSpPr>
          <p:cNvPr id="3" name="Inhaltsplatzhalter 2" hidden="0"/>
          <p:cNvSpPr>
            <a:spLocks noGrp="1"/>
          </p:cNvSpPr>
          <p:nvPr isPhoto="0" userDrawn="0">
            <p:ph idx="1" hasCustomPrompt="0"/>
          </p:nvPr>
        </p:nvSpPr>
        <p:spPr bwMode="auto"/>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0" userDrawn="1">
  <p:cSld name="Titelfolie 2">
    <p:bg>
      <p:bgPr shadeToTitle="0">
        <a:solidFill>
          <a:schemeClr val="accent1"/>
        </a:solidFill>
      </p:bgPr>
    </p:bg>
    <p:spTree>
      <p:nvGrpSpPr>
        <p:cNvPr id="1" name="" hidden="0"/>
        <p:cNvGrpSpPr/>
        <p:nvPr isPhoto="0" userDrawn="0"/>
      </p:nvGrpSpPr>
      <p:grpSpPr bwMode="auto">
        <a:xfrm>
          <a:off x="0" y="0"/>
          <a:ext cx="0" cy="0"/>
          <a:chOff x="0" y="0"/>
          <a:chExt cx="0" cy="0"/>
        </a:xfrm>
      </p:grpSpPr>
      <p:sp>
        <p:nvSpPr>
          <p:cNvPr id="329760" name="Rectangle 32" hidden="0"/>
          <p:cNvSpPr>
            <a:spLocks noChangeArrowheads="1" noGrp="1"/>
          </p:cNvSpPr>
          <p:nvPr isPhoto="0" userDrawn="0">
            <p:ph type="ctrTitle" sz="quarter" hasCustomPrompt="1"/>
          </p:nvPr>
        </p:nvSpPr>
        <p:spPr bwMode="auto">
          <a:xfrm>
            <a:off x="863599" y="1906841"/>
            <a:ext cx="2159914" cy="847137"/>
          </a:xfrm>
          <a:prstGeom prst="rect">
            <a:avLst/>
          </a:prstGeom>
          <a:solidFill>
            <a:schemeClr val="bg1"/>
          </a:solidFill>
        </p:spPr>
        <p:txBody>
          <a:bodyPr wrap="none" lIns="180000" tIns="144000" rIns="108000" bIns="0">
            <a:spAutoFit/>
          </a:bodyPr>
          <a:lstStyle>
            <a:lvl1pPr>
              <a:lnSpc>
                <a:spcPct val="80000"/>
              </a:lnSpc>
              <a:spcAft>
                <a:spcPts val="0"/>
              </a:spcAft>
              <a:defRPr sz="5700" b="1" cap="all">
                <a:solidFill>
                  <a:schemeClr val="tx2"/>
                </a:solidFill>
                <a:latin typeface="Arial"/>
                <a:cs typeface="Arial"/>
              </a:defRPr>
            </a:lvl1pPr>
          </a:lstStyle>
          <a:p>
            <a:pPr lvl="0">
              <a:defRPr/>
            </a:pPr>
            <a:r>
              <a:rPr lang="de-DE"/>
              <a:t>Text</a:t>
            </a:r>
            <a:endParaRPr/>
          </a:p>
        </p:txBody>
      </p:sp>
      <p:sp>
        <p:nvSpPr>
          <p:cNvPr id="329761" name="Rectangle 33" hidden="0"/>
          <p:cNvSpPr>
            <a:spLocks noChangeArrowheads="1" noGrp="1"/>
          </p:cNvSpPr>
          <p:nvPr isPhoto="0" userDrawn="0">
            <p:ph type="subTitle" sz="quarter" idx="1" hasCustomPrompt="1"/>
          </p:nvPr>
        </p:nvSpPr>
        <p:spPr bwMode="auto">
          <a:xfrm>
            <a:off x="863599" y="951570"/>
            <a:ext cx="2159914" cy="847137"/>
          </a:xfrm>
          <a:prstGeom prst="rect">
            <a:avLst/>
          </a:prstGeom>
          <a:solidFill>
            <a:schemeClr val="bg1"/>
          </a:solidFill>
        </p:spPr>
        <p:txBody>
          <a:bodyPr wrap="none" lIns="180000" tIns="144000" rIns="108000" bIns="0">
            <a:spAutoFit/>
          </a:bodyPr>
          <a:lstStyle>
            <a:lvl1pPr marL="0" indent="0">
              <a:lnSpc>
                <a:spcPct val="80000"/>
              </a:lnSpc>
              <a:spcAft>
                <a:spcPts val="0"/>
              </a:spcAft>
              <a:buClrTx/>
              <a:buFontTx/>
              <a:buNone/>
              <a:defRPr sz="5700" cap="all">
                <a:solidFill>
                  <a:schemeClr val="tx2"/>
                </a:solidFill>
                <a:latin typeface="Arial"/>
                <a:cs typeface="Arial"/>
              </a:defRPr>
            </a:lvl1pPr>
          </a:lstStyle>
          <a:p>
            <a:pPr lvl="0">
              <a:defRPr/>
            </a:pPr>
            <a:r>
              <a:rPr lang="de-DE"/>
              <a:t>Text</a:t>
            </a:r>
            <a:endParaRPr/>
          </a:p>
        </p:txBody>
      </p:sp>
      <p:pic>
        <p:nvPicPr>
          <p:cNvPr id="3" name="Grafik 2" hidden="0"/>
          <p:cNvPicPr>
            <a:picLocks noChangeAspect="1"/>
          </p:cNvPicPr>
          <p:nvPr isPhoto="0" userDrawn="1"/>
        </p:nvPicPr>
        <p:blipFill>
          <a:blip r:embed="rId2"/>
          <a:stretch/>
        </p:blipFill>
        <p:spPr bwMode="auto">
          <a:xfrm>
            <a:off x="6749150" y="4336355"/>
            <a:ext cx="2401200" cy="812701"/>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itleOnly" userDrawn="1">
  <p:cSld name="Nur Titel (Bildungsmacher)">
    <p:bg>
      <p:bgPr shadeToTitle="0">
        <a:solidFill>
          <a:schemeClr val="accent4"/>
        </a:solidFill>
      </p:bgPr>
    </p:bg>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0"/>
          </p:nvPr>
        </p:nvSpPr>
        <p:spPr bwMode="auto"/>
        <p:txBody>
          <a:bodyPr/>
          <a:lstStyle>
            <a:lvl1pPr>
              <a:defRPr b="1">
                <a:latin typeface="Arial"/>
                <a:cs typeface="Arial"/>
              </a:defRPr>
            </a:lvl1pPr>
          </a:lstStyle>
          <a:p>
            <a:pPr>
              <a:defRPr/>
            </a:pPr>
            <a:r>
              <a:rPr lang="de-DE"/>
              <a:t>Mastertitelformat bearbeiten</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Leer (Bildungsmacher)">
    <p:bg>
      <p:bgPr shadeToTitle="0">
        <a:solidFill>
          <a:schemeClr val="accent4"/>
        </a:solidFill>
      </p:bgPr>
    </p:bg>
    <p:spTree>
      <p:nvGrpSpPr>
        <p:cNvPr id="1" name="" hidden="0"/>
        <p:cNvGrpSpPr/>
        <p:nvPr isPhoto="0" userDrawn="0"/>
      </p:nvGrpSpPr>
      <p:grpSpPr bwMode="auto">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userDrawn="1">
  <p:cSld name="Abschnittsüberschrift mit Foto 2">
    <p:spTree>
      <p:nvGrpSpPr>
        <p:cNvPr id="1" name="" hidden="0"/>
        <p:cNvGrpSpPr/>
        <p:nvPr isPhoto="0" userDrawn="0"/>
      </p:nvGrpSpPr>
      <p:grpSpPr bwMode="auto">
        <a:xfrm>
          <a:off x="0" y="0"/>
          <a:ext cx="0" cy="0"/>
          <a:chOff x="0" y="0"/>
          <a:chExt cx="0" cy="0"/>
        </a:xfrm>
      </p:grpSpPr>
      <p:sp>
        <p:nvSpPr>
          <p:cNvPr id="7" name="Bildplatzhalter 4" hidden="0"/>
          <p:cNvSpPr>
            <a:spLocks noGrp="1"/>
          </p:cNvSpPr>
          <p:nvPr isPhoto="0" userDrawn="0">
            <p:ph type="pic" sz="quarter" idx="11" hasCustomPrompt="1"/>
          </p:nvPr>
        </p:nvSpPr>
        <p:spPr bwMode="auto">
          <a:xfrm>
            <a:off x="1" y="0"/>
            <a:ext cx="9143999" cy="5143500"/>
          </a:xfrm>
          <a:prstGeom prst="rect">
            <a:avLst/>
          </a:prstGeom>
          <a:solidFill>
            <a:schemeClr val="bg1">
              <a:lumMod val="95000"/>
            </a:schemeClr>
          </a:solidFill>
        </p:spPr>
        <p:txBody>
          <a:bodyPr vert="horz" wrap="square" lIns="91440" tIns="45720" rIns="91440" bIns="45720" rtlCol="0" anchor="ctr" anchorCtr="1">
            <a:noAutofit/>
          </a:bodyPr>
          <a:lstStyle>
            <a:lvl1pPr marL="0" indent="0">
              <a:buNone/>
              <a:defRPr lang="en-GB" sz="1350">
                <a:solidFill>
                  <a:schemeClr val="tx1"/>
                </a:solidFill>
              </a:defRPr>
            </a:lvl1pPr>
          </a:lstStyle>
          <a:p>
            <a:pPr marL="171450" lvl="0" indent="-171450" algn="ctr">
              <a:defRPr/>
            </a:pPr>
            <a:r>
              <a:rPr lang="de-DE"/>
              <a:t>Bild einfügen</a:t>
            </a:r>
            <a:endParaRPr/>
          </a:p>
        </p:txBody>
      </p:sp>
      <p:sp>
        <p:nvSpPr>
          <p:cNvPr id="2" name="Titel 1" hidden="0"/>
          <p:cNvSpPr>
            <a:spLocks noGrp="1"/>
          </p:cNvSpPr>
          <p:nvPr isPhoto="0" userDrawn="0">
            <p:ph type="title" hasCustomPrompt="1"/>
          </p:nvPr>
        </p:nvSpPr>
        <p:spPr bwMode="auto">
          <a:xfrm>
            <a:off x="522515" y="2895600"/>
            <a:ext cx="7249885" cy="1265040"/>
          </a:xfrm>
        </p:spPr>
        <p:txBody>
          <a:bodyPr rtlCol="0" anchor="b">
            <a:noAutofit/>
          </a:bodyPr>
          <a:lstStyle>
            <a:lvl1pPr>
              <a:defRPr sz="3600" spc="-113">
                <a:solidFill>
                  <a:schemeClr val="bg1"/>
                </a:solidFill>
              </a:defRPr>
            </a:lvl1pPr>
          </a:lstStyle>
          <a:p>
            <a:pPr>
              <a:defRPr/>
            </a:pPr>
            <a:r>
              <a:rPr lang="de-DE"/>
              <a:t>Abschnittsüberschrift 2</a:t>
            </a:r>
            <a:endParaRPr/>
          </a:p>
        </p:txBody>
      </p:sp>
      <p:sp>
        <p:nvSpPr>
          <p:cNvPr id="3" name="Textplatzhalter 2" hidden="0"/>
          <p:cNvSpPr>
            <a:spLocks noGrp="1"/>
          </p:cNvSpPr>
          <p:nvPr isPhoto="0" userDrawn="0">
            <p:ph type="body" idx="1" hasCustomPrompt="1"/>
          </p:nvPr>
        </p:nvSpPr>
        <p:spPr bwMode="auto">
          <a:xfrm>
            <a:off x="522515" y="4207627"/>
            <a:ext cx="7249885" cy="184666"/>
          </a:xfrm>
        </p:spPr>
        <p:txBody>
          <a:bodyPr tIns="0" bIns="0" rtlCol="0">
            <a:spAutoFit/>
          </a:bodyPr>
          <a:lstStyle>
            <a:lvl1pPr marL="0" indent="0">
              <a:buNone/>
              <a:defRPr sz="12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defRPr/>
            </a:pPr>
            <a:r>
              <a:rPr lang="de-DE"/>
              <a:t>Untertitel</a:t>
            </a:r>
            <a:endParaRPr/>
          </a:p>
        </p:txBody>
      </p:sp>
      <p:sp>
        <p:nvSpPr>
          <p:cNvPr id="8" name="Rechteck 7" hidden="0"/>
          <p:cNvSpPr/>
          <p:nvPr isPhoto="0" userDrawn="1"/>
        </p:nvSpPr>
        <p:spPr bwMode="auto">
          <a:xfrm>
            <a:off x="8520012" y="4776787"/>
            <a:ext cx="251932" cy="366713"/>
          </a:xfrm>
          <a:prstGeom prst="rect">
            <a:avLst/>
          </a:prstGeom>
          <a:solidFill>
            <a:srgbClr val="A3CED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noAutofit/>
          </a:bodyPr>
          <a:lstStyle/>
          <a:p>
            <a:pPr algn="ctr">
              <a:defRPr/>
            </a:pPr>
            <a:endParaRPr lang="de-DE" sz="1800">
              <a:solidFill>
                <a:schemeClr val="tx1"/>
              </a:solidFill>
            </a:endParaRPr>
          </a:p>
        </p:txBody>
      </p:sp>
      <p:sp>
        <p:nvSpPr>
          <p:cNvPr id="9" name="Foliennummernplatzhalter 5" hidden="0"/>
          <p:cNvSpPr txBox="1"/>
          <p:nvPr isPhoto="0" userDrawn="1"/>
        </p:nvSpPr>
        <p:spPr bwMode="auto">
          <a:xfrm>
            <a:off x="8520012" y="4776788"/>
            <a:ext cx="251932" cy="273844"/>
          </a:xfrm>
          <a:prstGeom prst="rect">
            <a:avLst/>
          </a:prstGeom>
          <a:solidFill>
            <a:schemeClr val="accent2"/>
          </a:solidFill>
        </p:spPr>
        <p:txBody>
          <a:bodyPr vert="horz" lIns="0" tIns="34290" rIns="0" bIns="34290" rtlCol="0" anchor="ctr">
            <a:normAutofit/>
          </a:bodyPr>
          <a:lstStyle>
            <a:lvl1pPr marL="0" indent="0" algn="ctr" defTabSz="914400">
              <a:lnSpc>
                <a:spcPct val="90000"/>
              </a:lnSpc>
              <a:spcBef>
                <a:spcPts val="1000"/>
              </a:spcBef>
              <a:buFont typeface="Arial"/>
              <a:buNone/>
              <a:defRPr sz="1000" b="0">
                <a:solidFill>
                  <a:srgbClr val="01C6FD"/>
                </a:solidFill>
                <a:latin typeface="+mn-lt"/>
                <a:ea typeface="+mn-ea"/>
                <a:cs typeface="+mn-cs"/>
              </a:defRPr>
            </a:lvl1pPr>
            <a:lvl2pPr marL="685800" indent="-228600" algn="l" defTabSz="914400">
              <a:lnSpc>
                <a:spcPct val="90000"/>
              </a:lnSpc>
              <a:spcBef>
                <a:spcPts val="500"/>
              </a:spcBef>
              <a:buFont typeface="Arial"/>
              <a:buChar char="•"/>
              <a:defRPr sz="2400" b="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b="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b="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b="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fld id="{78048C4E-7BD1-46A5-B2F2-6AD408DAAD47}" type="slidenum">
              <a:rPr lang="de-DE" sz="750" b="1">
                <a:solidFill>
                  <a:schemeClr val="bg1"/>
                </a:solidFill>
              </a:rPr>
              <a:t/>
            </a:fld>
            <a:endParaRPr lang="de-DE" sz="750" b="1">
              <a:solidFill>
                <a:schemeClr val="bg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obj" userDrawn="1">
  <p:cSld name="Titel und Inhalt">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0"/>
          </p:nvPr>
        </p:nvSpPr>
        <p:spPr bwMode="auto"/>
        <p:txBody>
          <a:bodyPr/>
          <a:lstStyle>
            <a:lvl1pPr>
              <a:defRPr b="1">
                <a:latin typeface="Arial"/>
                <a:cs typeface="Arial"/>
              </a:defRPr>
            </a:lvl1pPr>
          </a:lstStyle>
          <a:p>
            <a:pPr>
              <a:defRPr/>
            </a:pPr>
            <a:r>
              <a:rPr lang="de-DE"/>
              <a:t>Mastertitelformat bearbeiten</a:t>
            </a:r>
            <a:endParaRPr/>
          </a:p>
        </p:txBody>
      </p:sp>
      <p:sp>
        <p:nvSpPr>
          <p:cNvPr id="3" name="Inhaltsplatzhalter 2" hidden="0"/>
          <p:cNvSpPr>
            <a:spLocks noGrp="1"/>
          </p:cNvSpPr>
          <p:nvPr isPhoto="0" userDrawn="0">
            <p:ph idx="1" hasCustomPrompt="0"/>
          </p:nvPr>
        </p:nvSpPr>
        <p:spPr bwMode="auto"/>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itleOnly" userDrawn="1">
  <p:cSld name="Nur Titel">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0"/>
          </p:nvPr>
        </p:nvSpPr>
        <p:spPr bwMode="auto"/>
        <p:txBody>
          <a:bodyPr/>
          <a:lstStyle>
            <a:lvl1pPr>
              <a:defRPr b="1">
                <a:latin typeface="Arial"/>
                <a:cs typeface="Arial"/>
              </a:defRPr>
            </a:lvl1pPr>
          </a:lstStyle>
          <a:p>
            <a:pPr>
              <a:defRPr/>
            </a:pPr>
            <a:r>
              <a:rPr lang="de-DE"/>
              <a:t>Mastertitelformat bearbeiten</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blank" userDrawn="1">
  <p:cSld name="Leer">
    <p:spTree>
      <p:nvGrpSpPr>
        <p:cNvPr id="1" name="" hidden="0"/>
        <p:cNvGrpSpPr/>
        <p:nvPr isPhoto="0" userDrawn="0"/>
      </p:nvGrpSpPr>
      <p:grpSpPr bwMode="auto">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0" userDrawn="1">
  <p:cSld name="Titelfolie (Bildungschancen)">
    <p:bg>
      <p:bgPr shadeToTitle="0">
        <a:solidFill>
          <a:schemeClr val="accent2"/>
        </a:solidFill>
      </p:bgPr>
    </p:bg>
    <p:spTree>
      <p:nvGrpSpPr>
        <p:cNvPr id="1" name="" hidden="0"/>
        <p:cNvGrpSpPr/>
        <p:nvPr isPhoto="0" userDrawn="0"/>
      </p:nvGrpSpPr>
      <p:grpSpPr bwMode="auto">
        <a:xfrm>
          <a:off x="0" y="0"/>
          <a:ext cx="0" cy="0"/>
          <a:chOff x="0" y="0"/>
          <a:chExt cx="0" cy="0"/>
        </a:xfrm>
      </p:grpSpPr>
      <p:sp>
        <p:nvSpPr>
          <p:cNvPr id="15" name="Bildplatzhalter 5" hidden="0"/>
          <p:cNvSpPr>
            <a:spLocks noGrp="1"/>
          </p:cNvSpPr>
          <p:nvPr isPhoto="0" userDrawn="0">
            <p:ph type="pic" sz="quarter" idx="11" hasCustomPrompt="0"/>
          </p:nvPr>
        </p:nvSpPr>
        <p:spPr bwMode="auto">
          <a:xfrm>
            <a:off x="0" y="170881"/>
            <a:ext cx="9150350" cy="4972619"/>
          </a:xfrm>
          <a:prstGeom prst="rect">
            <a:avLst/>
          </a:prstGeom>
          <a:solidFill>
            <a:schemeClr val="bg2"/>
          </a:solidFill>
        </p:spPr>
        <p:txBody>
          <a:bodyPr anchor="ctr"/>
          <a:lstStyle>
            <a:lvl1pPr marL="0" indent="0" algn="ctr">
              <a:buNone/>
              <a:defRPr/>
            </a:lvl1pPr>
          </a:lstStyle>
          <a:p>
            <a:pPr>
              <a:defRPr/>
            </a:pPr>
            <a:r>
              <a:rPr lang="de-DE"/>
              <a:t>Bild durch Klicken auf Symbol hinzufügen</a:t>
            </a:r>
            <a:endParaRPr/>
          </a:p>
        </p:txBody>
      </p:sp>
      <p:sp>
        <p:nvSpPr>
          <p:cNvPr id="329760" name="Rectangle 32" hidden="0"/>
          <p:cNvSpPr>
            <a:spLocks noChangeArrowheads="1" noGrp="1"/>
          </p:cNvSpPr>
          <p:nvPr isPhoto="0" userDrawn="0">
            <p:ph type="ctrTitle" sz="quarter" hasCustomPrompt="1"/>
          </p:nvPr>
        </p:nvSpPr>
        <p:spPr bwMode="auto">
          <a:xfrm>
            <a:off x="863599" y="2374776"/>
            <a:ext cx="2159914" cy="847137"/>
          </a:xfrm>
          <a:prstGeom prst="rect">
            <a:avLst/>
          </a:prstGeom>
          <a:solidFill>
            <a:schemeClr val="bg1"/>
          </a:solidFill>
        </p:spPr>
        <p:txBody>
          <a:bodyPr wrap="none" lIns="180000" tIns="144000" rIns="108000" bIns="0">
            <a:spAutoFit/>
          </a:bodyPr>
          <a:lstStyle>
            <a:lvl1pPr>
              <a:lnSpc>
                <a:spcPct val="80000"/>
              </a:lnSpc>
              <a:spcAft>
                <a:spcPts val="0"/>
              </a:spcAft>
              <a:defRPr sz="5700" b="1" cap="all">
                <a:solidFill>
                  <a:schemeClr val="tx2"/>
                </a:solidFill>
                <a:latin typeface="Arial"/>
                <a:cs typeface="Arial"/>
              </a:defRPr>
            </a:lvl1pPr>
          </a:lstStyle>
          <a:p>
            <a:pPr lvl="0">
              <a:defRPr/>
            </a:pPr>
            <a:r>
              <a:rPr lang="de-DE"/>
              <a:t>Text</a:t>
            </a:r>
            <a:endParaRPr/>
          </a:p>
        </p:txBody>
      </p:sp>
      <p:sp>
        <p:nvSpPr>
          <p:cNvPr id="329761" name="Rectangle 33" hidden="0"/>
          <p:cNvSpPr>
            <a:spLocks noChangeArrowheads="1" noGrp="1"/>
          </p:cNvSpPr>
          <p:nvPr isPhoto="0" userDrawn="0">
            <p:ph type="subTitle" sz="quarter" idx="1" hasCustomPrompt="1"/>
          </p:nvPr>
        </p:nvSpPr>
        <p:spPr bwMode="auto">
          <a:xfrm>
            <a:off x="863599" y="1419504"/>
            <a:ext cx="2159914" cy="847137"/>
          </a:xfrm>
          <a:prstGeom prst="rect">
            <a:avLst/>
          </a:prstGeom>
          <a:solidFill>
            <a:schemeClr val="bg1"/>
          </a:solidFill>
        </p:spPr>
        <p:txBody>
          <a:bodyPr wrap="none" lIns="180000" tIns="144000" rIns="108000" bIns="0">
            <a:spAutoFit/>
          </a:bodyPr>
          <a:lstStyle>
            <a:lvl1pPr marL="0" indent="0">
              <a:lnSpc>
                <a:spcPct val="80000"/>
              </a:lnSpc>
              <a:spcAft>
                <a:spcPts val="0"/>
              </a:spcAft>
              <a:buClrTx/>
              <a:buFontTx/>
              <a:buNone/>
              <a:defRPr sz="5700" cap="all">
                <a:solidFill>
                  <a:schemeClr val="tx2"/>
                </a:solidFill>
                <a:latin typeface="Arial"/>
                <a:cs typeface="Arial"/>
              </a:defRPr>
            </a:lvl1pPr>
          </a:lstStyle>
          <a:p>
            <a:pPr lvl="0">
              <a:defRPr/>
            </a:pPr>
            <a:r>
              <a:rPr lang="de-DE"/>
              <a:t>Text</a:t>
            </a:r>
            <a:endParaRPr/>
          </a:p>
        </p:txBody>
      </p:sp>
      <p:sp>
        <p:nvSpPr>
          <p:cNvPr id="4" name="Textplatzhalter 3" hidden="0"/>
          <p:cNvSpPr>
            <a:spLocks noGrp="1"/>
          </p:cNvSpPr>
          <p:nvPr isPhoto="0" userDrawn="0">
            <p:ph type="body" sz="quarter" idx="10" hasCustomPrompt="1"/>
          </p:nvPr>
        </p:nvSpPr>
        <p:spPr bwMode="auto">
          <a:xfrm>
            <a:off x="6749150" y="4335456"/>
            <a:ext cx="2401200" cy="813600"/>
          </a:xfrm>
          <a:prstGeom prst="rect">
            <a:avLst/>
          </a:prstGeom>
          <a:blipFill>
            <a:blip r:embed="rId2"/>
            <a:stretch/>
          </a:blipFill>
        </p:spPr>
        <p:txBody>
          <a:bodyPr/>
          <a:lstStyle>
            <a:lvl1pPr marL="0" indent="0">
              <a:buNone/>
              <a:defRPr sz="400">
                <a:solidFill>
                  <a:schemeClr val="bg1"/>
                </a:solidFill>
              </a:defRPr>
            </a:lvl1pPr>
          </a:lstStyle>
          <a:p>
            <a:pPr lvl="0">
              <a:defRPr/>
            </a:pPr>
            <a:r>
              <a:rPr lang="de-DE"/>
              <a:t>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0" userDrawn="1">
  <p:cSld name="Titelfolie 2 (Bildungschancen)">
    <p:bg>
      <p:bgPr shadeToTitle="0">
        <a:solidFill>
          <a:schemeClr val="accent2"/>
        </a:solidFill>
      </p:bgPr>
    </p:bg>
    <p:spTree>
      <p:nvGrpSpPr>
        <p:cNvPr id="1" name="" hidden="0"/>
        <p:cNvGrpSpPr/>
        <p:nvPr isPhoto="0" userDrawn="0"/>
      </p:nvGrpSpPr>
      <p:grpSpPr bwMode="auto">
        <a:xfrm>
          <a:off x="0" y="0"/>
          <a:ext cx="0" cy="0"/>
          <a:chOff x="0" y="0"/>
          <a:chExt cx="0" cy="0"/>
        </a:xfrm>
      </p:grpSpPr>
      <p:sp>
        <p:nvSpPr>
          <p:cNvPr id="329760" name="Rectangle 32" hidden="0"/>
          <p:cNvSpPr>
            <a:spLocks noChangeArrowheads="1" noGrp="1"/>
          </p:cNvSpPr>
          <p:nvPr isPhoto="0" userDrawn="0">
            <p:ph type="ctrTitle" sz="quarter" hasCustomPrompt="1"/>
          </p:nvPr>
        </p:nvSpPr>
        <p:spPr bwMode="auto">
          <a:xfrm>
            <a:off x="863599" y="1906841"/>
            <a:ext cx="2159914" cy="847137"/>
          </a:xfrm>
          <a:prstGeom prst="rect">
            <a:avLst/>
          </a:prstGeom>
          <a:solidFill>
            <a:schemeClr val="bg1"/>
          </a:solidFill>
        </p:spPr>
        <p:txBody>
          <a:bodyPr wrap="none" lIns="180000" tIns="144000" rIns="108000" bIns="0">
            <a:spAutoFit/>
          </a:bodyPr>
          <a:lstStyle>
            <a:lvl1pPr>
              <a:lnSpc>
                <a:spcPct val="80000"/>
              </a:lnSpc>
              <a:spcAft>
                <a:spcPts val="0"/>
              </a:spcAft>
              <a:defRPr sz="5700" b="1" cap="all">
                <a:solidFill>
                  <a:schemeClr val="tx2"/>
                </a:solidFill>
                <a:latin typeface="Arial"/>
                <a:cs typeface="Arial"/>
              </a:defRPr>
            </a:lvl1pPr>
          </a:lstStyle>
          <a:p>
            <a:pPr lvl="0">
              <a:defRPr/>
            </a:pPr>
            <a:r>
              <a:rPr lang="de-DE"/>
              <a:t>Text</a:t>
            </a:r>
            <a:endParaRPr/>
          </a:p>
        </p:txBody>
      </p:sp>
      <p:sp>
        <p:nvSpPr>
          <p:cNvPr id="329761" name="Rectangle 33" hidden="0"/>
          <p:cNvSpPr>
            <a:spLocks noChangeArrowheads="1" noGrp="1"/>
          </p:cNvSpPr>
          <p:nvPr isPhoto="0" userDrawn="0">
            <p:ph type="subTitle" sz="quarter" idx="1" hasCustomPrompt="1"/>
          </p:nvPr>
        </p:nvSpPr>
        <p:spPr bwMode="auto">
          <a:xfrm>
            <a:off x="863599" y="951570"/>
            <a:ext cx="2159914" cy="847137"/>
          </a:xfrm>
          <a:prstGeom prst="rect">
            <a:avLst/>
          </a:prstGeom>
          <a:solidFill>
            <a:schemeClr val="bg1"/>
          </a:solidFill>
        </p:spPr>
        <p:txBody>
          <a:bodyPr wrap="none" lIns="180000" tIns="144000" rIns="108000" bIns="0">
            <a:spAutoFit/>
          </a:bodyPr>
          <a:lstStyle>
            <a:lvl1pPr marL="0" indent="0">
              <a:lnSpc>
                <a:spcPct val="80000"/>
              </a:lnSpc>
              <a:spcAft>
                <a:spcPts val="0"/>
              </a:spcAft>
              <a:buClrTx/>
              <a:buFontTx/>
              <a:buNone/>
              <a:defRPr sz="5700" cap="all">
                <a:solidFill>
                  <a:schemeClr val="tx2"/>
                </a:solidFill>
                <a:latin typeface="Arial"/>
                <a:cs typeface="Arial"/>
              </a:defRPr>
            </a:lvl1pPr>
          </a:lstStyle>
          <a:p>
            <a:pPr lvl="0">
              <a:defRPr/>
            </a:pPr>
            <a:r>
              <a:rPr lang="de-DE"/>
              <a:t>Text</a:t>
            </a:r>
            <a:endParaRPr/>
          </a:p>
        </p:txBody>
      </p:sp>
      <p:pic>
        <p:nvPicPr>
          <p:cNvPr id="7" name="Grafik 6" hidden="0"/>
          <p:cNvPicPr>
            <a:picLocks noChangeAspect="1"/>
          </p:cNvPicPr>
          <p:nvPr isPhoto="0" userDrawn="1"/>
        </p:nvPicPr>
        <p:blipFill>
          <a:blip r:embed="rId2"/>
          <a:stretch/>
        </p:blipFill>
        <p:spPr bwMode="auto">
          <a:xfrm>
            <a:off x="6749150" y="4336355"/>
            <a:ext cx="2401200" cy="812701"/>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obj" userDrawn="1">
  <p:cSld name="Titel und Inhalt (Bildungschancen)">
    <p:bg>
      <p:bgPr shadeToTitle="0">
        <a:solidFill>
          <a:schemeClr val="accent2"/>
        </a:solidFill>
      </p:bgPr>
    </p:bg>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0"/>
          </p:nvPr>
        </p:nvSpPr>
        <p:spPr bwMode="auto"/>
        <p:txBody>
          <a:bodyPr/>
          <a:lstStyle>
            <a:lvl1pPr>
              <a:defRPr b="1">
                <a:latin typeface="Arial"/>
                <a:cs typeface="Arial"/>
              </a:defRPr>
            </a:lvl1pPr>
          </a:lstStyle>
          <a:p>
            <a:pPr>
              <a:defRPr/>
            </a:pPr>
            <a:r>
              <a:rPr lang="de-DE"/>
              <a:t>Mastertitelformat bearbeiten</a:t>
            </a:r>
            <a:endParaRPr/>
          </a:p>
        </p:txBody>
      </p:sp>
      <p:sp>
        <p:nvSpPr>
          <p:cNvPr id="3" name="Inhaltsplatzhalter 2" hidden="0"/>
          <p:cNvSpPr>
            <a:spLocks noGrp="1"/>
          </p:cNvSpPr>
          <p:nvPr isPhoto="0" userDrawn="0">
            <p:ph idx="1" hasCustomPrompt="0"/>
          </p:nvPr>
        </p:nvSpPr>
        <p:spPr bwMode="auto"/>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Titel, Inhalt &amp; Foto">
    <p:bg>
      <p:bgPr shadeToTitle="0">
        <a:solidFill>
          <a:schemeClr val="accent2"/>
        </a:solidFill>
      </p:bgPr>
    </p:bg>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0"/>
          </p:nvPr>
        </p:nvSpPr>
        <p:spPr bwMode="auto"/>
        <p:txBody>
          <a:bodyPr/>
          <a:lstStyle>
            <a:lvl1pPr>
              <a:defRPr b="1">
                <a:latin typeface="Arial"/>
                <a:cs typeface="Arial"/>
              </a:defRPr>
            </a:lvl1pPr>
          </a:lstStyle>
          <a:p>
            <a:pPr>
              <a:defRPr/>
            </a:pPr>
            <a:r>
              <a:rPr lang="de-DE"/>
              <a:t>Mastertitelformat bearbeiten</a:t>
            </a:r>
            <a:endParaRPr/>
          </a:p>
        </p:txBody>
      </p:sp>
      <p:sp>
        <p:nvSpPr>
          <p:cNvPr id="3" name="Inhaltsplatzhalter 2" hidden="0"/>
          <p:cNvSpPr>
            <a:spLocks noGrp="1"/>
          </p:cNvSpPr>
          <p:nvPr isPhoto="0" userDrawn="0">
            <p:ph idx="1" hasCustomPrompt="0"/>
          </p:nvPr>
        </p:nvSpPr>
        <p:spPr bwMode="auto"/>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7" name="Bildplatzhalter 6" hidden="0"/>
          <p:cNvSpPr>
            <a:spLocks noGrp="1"/>
          </p:cNvSpPr>
          <p:nvPr isPhoto="0" userDrawn="0">
            <p:ph type="pic" sz="quarter" idx="10" hasCustomPrompt="0"/>
          </p:nvPr>
        </p:nvSpPr>
        <p:spPr bwMode="gray">
          <a:xfrm>
            <a:off x="6330905" y="1149349"/>
            <a:ext cx="1949495" cy="2844801"/>
          </a:xfrm>
          <a:custGeom>
            <a:avLst/>
            <a:gdLst>
              <a:gd name="connsiteX0" fmla="*/ 245372 w 1949495"/>
              <a:gd name="connsiteY0" fmla="*/ 0 h 2844801"/>
              <a:gd name="connsiteX1" fmla="*/ 1699346 w 1949495"/>
              <a:gd name="connsiteY1" fmla="*/ 0 h 2844801"/>
              <a:gd name="connsiteX2" fmla="*/ 1944718 w 1949495"/>
              <a:gd name="connsiteY2" fmla="*/ 245372 h 2844801"/>
              <a:gd name="connsiteX3" fmla="*/ 1944718 w 1949495"/>
              <a:gd name="connsiteY3" fmla="*/ 271909 h 2844801"/>
              <a:gd name="connsiteX4" fmla="*/ 1944718 w 1949495"/>
              <a:gd name="connsiteY4" fmla="*/ 490743 h 2844801"/>
              <a:gd name="connsiteX5" fmla="*/ 1944718 w 1949495"/>
              <a:gd name="connsiteY5" fmla="*/ 1834126 h 2844801"/>
              <a:gd name="connsiteX6" fmla="*/ 1944718 w 1949495"/>
              <a:gd name="connsiteY6" fmla="*/ 2353934 h 2844801"/>
              <a:gd name="connsiteX7" fmla="*/ 1949495 w 1949495"/>
              <a:gd name="connsiteY7" fmla="*/ 2353934 h 2844801"/>
              <a:gd name="connsiteX8" fmla="*/ 1949495 w 1949495"/>
              <a:gd name="connsiteY8" fmla="*/ 2599306 h 2844801"/>
              <a:gd name="connsiteX9" fmla="*/ 1704124 w 1949495"/>
              <a:gd name="connsiteY9" fmla="*/ 2844677 h 2844801"/>
              <a:gd name="connsiteX10" fmla="*/ 1444460 w 1949495"/>
              <a:gd name="connsiteY10" fmla="*/ 2844677 h 2844801"/>
              <a:gd name="connsiteX11" fmla="*/ 1444328 w 1949495"/>
              <a:gd name="connsiteY11" fmla="*/ 2844801 h 2844801"/>
              <a:gd name="connsiteX12" fmla="*/ 500390 w 1949495"/>
              <a:gd name="connsiteY12" fmla="*/ 2844801 h 2844801"/>
              <a:gd name="connsiteX13" fmla="*/ 500258 w 1949495"/>
              <a:gd name="connsiteY13" fmla="*/ 2844677 h 2844801"/>
              <a:gd name="connsiteX14" fmla="*/ 250149 w 1949495"/>
              <a:gd name="connsiteY14" fmla="*/ 2844677 h 2844801"/>
              <a:gd name="connsiteX15" fmla="*/ 4778 w 1949495"/>
              <a:gd name="connsiteY15" fmla="*/ 2599306 h 2844801"/>
              <a:gd name="connsiteX16" fmla="*/ 4778 w 1949495"/>
              <a:gd name="connsiteY16" fmla="*/ 2379373 h 2844801"/>
              <a:gd name="connsiteX17" fmla="*/ 0 w 1949495"/>
              <a:gd name="connsiteY17" fmla="*/ 2379373 h 2844801"/>
              <a:gd name="connsiteX18" fmla="*/ 0 w 1949495"/>
              <a:gd name="connsiteY18" fmla="*/ 2374352 h 2844801"/>
              <a:gd name="connsiteX19" fmla="*/ 0 w 1949495"/>
              <a:gd name="connsiteY19" fmla="*/ 1834126 h 2844801"/>
              <a:gd name="connsiteX20" fmla="*/ 0 w 1949495"/>
              <a:gd name="connsiteY20" fmla="*/ 490743 h 2844801"/>
              <a:gd name="connsiteX21" fmla="*/ 0 w 1949495"/>
              <a:gd name="connsiteY21" fmla="*/ 271909 h 2844801"/>
              <a:gd name="connsiteX22" fmla="*/ 0 w 1949495"/>
              <a:gd name="connsiteY22" fmla="*/ 245372 h 284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49495" h="2844801" fill="norm" stroke="1" extrusionOk="0">
                <a:moveTo>
                  <a:pt x="245372" y="0"/>
                </a:moveTo>
                <a:lnTo>
                  <a:pt x="1699346" y="0"/>
                </a:lnTo>
                <a:lnTo>
                  <a:pt x="1944718" y="245372"/>
                </a:lnTo>
                <a:lnTo>
                  <a:pt x="1944718" y="271909"/>
                </a:lnTo>
                <a:lnTo>
                  <a:pt x="1944718" y="490743"/>
                </a:lnTo>
                <a:lnTo>
                  <a:pt x="1944718" y="1834126"/>
                </a:lnTo>
                <a:lnTo>
                  <a:pt x="1944718" y="2353934"/>
                </a:lnTo>
                <a:lnTo>
                  <a:pt x="1949495" y="2353934"/>
                </a:lnTo>
                <a:lnTo>
                  <a:pt x="1949495" y="2599306"/>
                </a:lnTo>
                <a:lnTo>
                  <a:pt x="1704124" y="2844677"/>
                </a:lnTo>
                <a:lnTo>
                  <a:pt x="1444460" y="2844677"/>
                </a:lnTo>
                <a:lnTo>
                  <a:pt x="1444328" y="2844801"/>
                </a:lnTo>
                <a:lnTo>
                  <a:pt x="500390" y="2844801"/>
                </a:lnTo>
                <a:lnTo>
                  <a:pt x="500258" y="2844677"/>
                </a:lnTo>
                <a:lnTo>
                  <a:pt x="250149" y="2844677"/>
                </a:lnTo>
                <a:lnTo>
                  <a:pt x="4778" y="2599306"/>
                </a:lnTo>
                <a:lnTo>
                  <a:pt x="4778" y="2379373"/>
                </a:lnTo>
                <a:lnTo>
                  <a:pt x="0" y="2379373"/>
                </a:lnTo>
                <a:lnTo>
                  <a:pt x="0" y="2374352"/>
                </a:lnTo>
                <a:lnTo>
                  <a:pt x="0" y="1834126"/>
                </a:lnTo>
                <a:lnTo>
                  <a:pt x="0" y="490743"/>
                </a:lnTo>
                <a:lnTo>
                  <a:pt x="0" y="271909"/>
                </a:lnTo>
                <a:lnTo>
                  <a:pt x="0" y="245372"/>
                </a:lnTo>
                <a:close/>
              </a:path>
            </a:pathLst>
          </a:custGeom>
          <a:noFill/>
          <a:ln>
            <a:noFill/>
          </a:ln>
          <a:effectLst/>
        </p:spPr>
        <p:txBody>
          <a:bodyPr wrap="square">
            <a:noAutofit/>
          </a:bodyPr>
          <a:lstStyle/>
          <a:p>
            <a:pPr>
              <a:defRPr/>
            </a:pPr>
            <a:endParaRPr lang="de-DE"/>
          </a:p>
        </p:txBody>
      </p:sp>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theme" Target="../theme/theme1.xml"/><Relationship Id="rId2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Pr shadeToTitle="0">
        <a:solidFill>
          <a:schemeClr val="accent1"/>
        </a:solidFill>
      </p:bgPr>
    </p:bg>
    <p:spTree>
      <p:nvGrpSpPr>
        <p:cNvPr id="1" name="" hidden="0"/>
        <p:cNvGrpSpPr/>
        <p:nvPr isPhoto="0" userDrawn="0"/>
      </p:nvGrpSpPr>
      <p:grpSpPr bwMode="auto">
        <a:xfrm>
          <a:off x="0" y="0"/>
          <a:ext cx="0" cy="0"/>
          <a:chOff x="0" y="0"/>
          <a:chExt cx="0" cy="0"/>
        </a:xfrm>
      </p:grpSpPr>
      <p:sp>
        <p:nvSpPr>
          <p:cNvPr id="4" name="Rechteck 3" hidden="0"/>
          <p:cNvSpPr/>
          <p:nvPr isPhoto="0" userDrawn="1"/>
        </p:nvSpPr>
        <p:spPr bwMode="auto">
          <a:xfrm rot="10800000" flipV="1">
            <a:off x="0" y="176436"/>
            <a:ext cx="9144000" cy="4967064"/>
          </a:xfrm>
          <a:prstGeom prst="rect">
            <a:avLst/>
          </a:prstGeom>
          <a:solidFill>
            <a:schemeClr val="bg1"/>
          </a:solidFill>
          <a:ln w="6350" cap="flat" cmpd="sng" algn="ctr">
            <a:noFill/>
            <a:prstDash val="solid"/>
            <a:round/>
            <a:headEnd type="none" w="med" len="med"/>
            <a:tailEnd type="none" w="med" len="med"/>
          </a:ln>
          <a:effectLst/>
        </p:spPr>
        <p:txBody>
          <a:bodyPr vert="horz" wrap="none" lIns="0" tIns="46800" rIns="0" bIns="46800" numCol="1" rtlCol="0" anchor="ctr" anchorCtr="0" compatLnSpc="1">
            <a:prstTxWarp prst="textNoShape"/>
          </a:bodyPr>
          <a:lstStyle/>
          <a:p>
            <a:pPr marL="0" marR="0" indent="0" algn="ctr" defTabSz="914400">
              <a:lnSpc>
                <a:spcPct val="90000"/>
              </a:lnSpc>
              <a:spcBef>
                <a:spcPts val="0"/>
              </a:spcBef>
              <a:spcAft>
                <a:spcPts val="0"/>
              </a:spcAft>
              <a:buClr>
                <a:srgbClr val="4A5E74"/>
              </a:buClr>
              <a:buSzTx/>
              <a:buFont typeface="Wingdings"/>
              <a:buNone/>
              <a:defRPr/>
            </a:pPr>
            <a:endParaRPr lang="de-DE" sz="1400" b="0" i="0" u="none" strike="noStrike" cap="none">
              <a:ln>
                <a:noFill/>
              </a:ln>
              <a:solidFill>
                <a:srgbClr val="000000"/>
              </a:solidFill>
              <a:latin typeface="+mn-lt"/>
              <a:ea typeface="ヒラギノ角ゴ Pro W3"/>
            </a:endParaRPr>
          </a:p>
        </p:txBody>
      </p:sp>
      <p:sp>
        <p:nvSpPr>
          <p:cNvPr id="328740" name="Rectangle 36" hidden="0"/>
          <p:cNvSpPr>
            <a:spLocks noChangeArrowheads="1" noGrp="1"/>
          </p:cNvSpPr>
          <p:nvPr isPhoto="0" userDrawn="0">
            <p:ph type="title" hasCustomPrompt="0"/>
          </p:nvPr>
        </p:nvSpPr>
        <p:spPr bwMode="gray">
          <a:xfrm>
            <a:off x="863599" y="726128"/>
            <a:ext cx="6624638" cy="900000"/>
          </a:xfrm>
          <a:prstGeom prst="rect">
            <a:avLst/>
          </a:prstGeom>
          <a:noFill/>
          <a:ln>
            <a:noFill/>
          </a:ln>
          <a:effectLst/>
        </p:spPr>
        <p:txBody>
          <a:bodyPr vert="horz" wrap="square" lIns="0" tIns="0" rIns="0" bIns="0" numCol="1" anchor="t" anchorCtr="0" compatLnSpc="1">
            <a:prstTxWarp prst="textNoShape"/>
          </a:bodyPr>
          <a:lstStyle/>
          <a:p>
            <a:pPr lvl="0">
              <a:defRPr/>
            </a:pPr>
            <a:r>
              <a:rPr lang="de-DE"/>
              <a:t>Mastertitelformat bearbeiten</a:t>
            </a:r>
            <a:endParaRPr/>
          </a:p>
        </p:txBody>
      </p:sp>
      <p:sp>
        <p:nvSpPr>
          <p:cNvPr id="328741" name="Rectangle 37" hidden="0"/>
          <p:cNvSpPr>
            <a:spLocks noChangeArrowheads="1" noGrp="1"/>
          </p:cNvSpPr>
          <p:nvPr isPhoto="0" userDrawn="0">
            <p:ph type="body" idx="1" hasCustomPrompt="0"/>
          </p:nvPr>
        </p:nvSpPr>
        <p:spPr bwMode="gray">
          <a:xfrm>
            <a:off x="863599" y="1671638"/>
            <a:ext cx="6624638" cy="2844800"/>
          </a:xfrm>
          <a:prstGeom prst="rect">
            <a:avLst/>
          </a:prstGeom>
          <a:noFill/>
          <a:ln>
            <a:noFill/>
          </a:ln>
          <a:effectLst/>
        </p:spPr>
        <p:txBody>
          <a:bodyPr vert="horz" wrap="square" lIns="0" tIns="18000" rIns="0" bIns="0" numCol="1" anchor="t" anchorCtr="0" compatLnSpc="1">
            <a:prstTxWarp prst="textNoShape"/>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pic>
        <p:nvPicPr>
          <p:cNvPr id="9" name="Grafik 8" hidden="0"/>
          <p:cNvPicPr>
            <a:picLocks noChangeAspect="1"/>
          </p:cNvPicPr>
          <p:nvPr isPhoto="0" userDrawn="1"/>
        </p:nvPicPr>
        <p:blipFill>
          <a:blip r:embed="rId24"/>
          <a:stretch/>
        </p:blipFill>
        <p:spPr bwMode="auto">
          <a:xfrm>
            <a:off x="7566682" y="4613054"/>
            <a:ext cx="1583668" cy="536002"/>
          </a:xfrm>
          <a:prstGeom prst="rect">
            <a:avLst/>
          </a:prstGeom>
        </p:spPr>
      </p:pic>
    </p:spTree>
  </p:cSld>
  <p:clrMap accent1="accent1" accent2="accent2" accent3="accent3" accent4="accent4" accent5="accent5" accent6="accent6" bg1="lt1" bg2="lt2" folHlink="folHlink" hlink="hlink" tx1="dk1" tx2="dk2"/>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xStyles>
    <p:titleStyle>
      <a:lvl1pPr algn="l">
        <a:lnSpc>
          <a:spcPct val="85000"/>
        </a:lnSpc>
        <a:spcBef>
          <a:spcPts val="0"/>
        </a:spcBef>
        <a:spcAft>
          <a:spcPts val="0"/>
        </a:spcAft>
        <a:defRPr sz="3400" b="1">
          <a:solidFill>
            <a:schemeClr val="tx2"/>
          </a:solidFill>
          <a:latin typeface="+mj-lt"/>
          <a:ea typeface="+mj-ea"/>
          <a:cs typeface="Arial"/>
        </a:defRPr>
      </a:lvl1pPr>
      <a:lvl2pPr algn="l">
        <a:lnSpc>
          <a:spcPct val="85000"/>
        </a:lnSpc>
        <a:spcBef>
          <a:spcPts val="0"/>
        </a:spcBef>
        <a:spcAft>
          <a:spcPts val="0"/>
        </a:spcAft>
        <a:defRPr sz="3200">
          <a:solidFill>
            <a:schemeClr val="tx2"/>
          </a:solidFill>
          <a:latin typeface="Tele-GroteskFet"/>
          <a:ea typeface="ヒラギノ角ゴ Pro W3"/>
          <a:cs typeface="ヒラギノ角ゴ Pro W3"/>
        </a:defRPr>
      </a:lvl2pPr>
      <a:lvl3pPr algn="l">
        <a:lnSpc>
          <a:spcPct val="85000"/>
        </a:lnSpc>
        <a:spcBef>
          <a:spcPts val="0"/>
        </a:spcBef>
        <a:spcAft>
          <a:spcPts val="0"/>
        </a:spcAft>
        <a:defRPr sz="3200">
          <a:solidFill>
            <a:schemeClr val="tx2"/>
          </a:solidFill>
          <a:latin typeface="Tele-GroteskFet"/>
          <a:ea typeface="ヒラギノ角ゴ Pro W3"/>
          <a:cs typeface="ヒラギノ角ゴ Pro W3"/>
        </a:defRPr>
      </a:lvl3pPr>
      <a:lvl4pPr algn="l">
        <a:lnSpc>
          <a:spcPct val="85000"/>
        </a:lnSpc>
        <a:spcBef>
          <a:spcPts val="0"/>
        </a:spcBef>
        <a:spcAft>
          <a:spcPts val="0"/>
        </a:spcAft>
        <a:defRPr sz="3200">
          <a:solidFill>
            <a:schemeClr val="tx2"/>
          </a:solidFill>
          <a:latin typeface="Tele-GroteskFet"/>
          <a:ea typeface="ヒラギノ角ゴ Pro W3"/>
          <a:cs typeface="ヒラギノ角ゴ Pro W3"/>
        </a:defRPr>
      </a:lvl4pPr>
      <a:lvl5pPr algn="l">
        <a:lnSpc>
          <a:spcPct val="85000"/>
        </a:lnSpc>
        <a:spcBef>
          <a:spcPts val="0"/>
        </a:spcBef>
        <a:spcAft>
          <a:spcPts val="0"/>
        </a:spcAft>
        <a:defRPr sz="3200">
          <a:solidFill>
            <a:schemeClr val="tx2"/>
          </a:solidFill>
          <a:latin typeface="Tele-GroteskFet"/>
          <a:ea typeface="ヒラギノ角ゴ Pro W3"/>
          <a:cs typeface="ヒラギノ角ゴ Pro W3"/>
        </a:defRPr>
      </a:lvl5pPr>
      <a:lvl6pPr marL="457063" algn="l">
        <a:lnSpc>
          <a:spcPct val="85000"/>
        </a:lnSpc>
        <a:spcBef>
          <a:spcPts val="0"/>
        </a:spcBef>
        <a:spcAft>
          <a:spcPts val="0"/>
        </a:spcAft>
        <a:defRPr sz="3200">
          <a:solidFill>
            <a:schemeClr val="tx2"/>
          </a:solidFill>
          <a:latin typeface="Tele-GroteskFet"/>
          <a:ea typeface="ヒラギノ角ゴ Pro W3"/>
        </a:defRPr>
      </a:lvl6pPr>
      <a:lvl7pPr marL="914126" algn="l">
        <a:lnSpc>
          <a:spcPct val="85000"/>
        </a:lnSpc>
        <a:spcBef>
          <a:spcPts val="0"/>
        </a:spcBef>
        <a:spcAft>
          <a:spcPts val="0"/>
        </a:spcAft>
        <a:defRPr sz="3200">
          <a:solidFill>
            <a:schemeClr val="tx2"/>
          </a:solidFill>
          <a:latin typeface="Tele-GroteskFet"/>
          <a:ea typeface="ヒラギノ角ゴ Pro W3"/>
        </a:defRPr>
      </a:lvl7pPr>
      <a:lvl8pPr marL="1371189" algn="l">
        <a:lnSpc>
          <a:spcPct val="85000"/>
        </a:lnSpc>
        <a:spcBef>
          <a:spcPts val="0"/>
        </a:spcBef>
        <a:spcAft>
          <a:spcPts val="0"/>
        </a:spcAft>
        <a:defRPr sz="3200">
          <a:solidFill>
            <a:schemeClr val="tx2"/>
          </a:solidFill>
          <a:latin typeface="Tele-GroteskFet"/>
          <a:ea typeface="ヒラギノ角ゴ Pro W3"/>
        </a:defRPr>
      </a:lvl8pPr>
      <a:lvl9pPr marL="1828251" algn="l">
        <a:lnSpc>
          <a:spcPct val="85000"/>
        </a:lnSpc>
        <a:spcBef>
          <a:spcPts val="0"/>
        </a:spcBef>
        <a:spcAft>
          <a:spcPts val="0"/>
        </a:spcAft>
        <a:defRPr sz="3200">
          <a:solidFill>
            <a:schemeClr val="tx2"/>
          </a:solidFill>
          <a:latin typeface="Tele-GroteskFet"/>
          <a:ea typeface="ヒラギノ角ゴ Pro W3"/>
        </a:defRPr>
      </a:lvl9pPr>
    </p:titleStyle>
    <p:bodyStyle>
      <a:lvl1pPr marL="133350" indent="-133350" algn="l">
        <a:spcBef>
          <a:spcPts val="0"/>
        </a:spcBef>
        <a:spcAft>
          <a:spcPts val="0"/>
        </a:spcAft>
        <a:buClr>
          <a:schemeClr val="tx2"/>
        </a:buClr>
        <a:buFont typeface="Wingdings"/>
        <a:buChar char="§"/>
        <a:defRPr sz="1400">
          <a:solidFill>
            <a:schemeClr val="tx1"/>
          </a:solidFill>
          <a:latin typeface="+mn-lt"/>
          <a:ea typeface="+mn-ea"/>
          <a:cs typeface="Arial"/>
        </a:defRPr>
      </a:lvl1pPr>
      <a:lvl2pPr marL="269875" indent="-130175" algn="l">
        <a:spcBef>
          <a:spcPts val="0"/>
        </a:spcBef>
        <a:spcAft>
          <a:spcPts val="0"/>
        </a:spcAft>
        <a:buClr>
          <a:schemeClr val="tx2"/>
        </a:buClr>
        <a:buFont typeface="Wingdings"/>
        <a:buChar char="§"/>
        <a:defRPr sz="1400">
          <a:solidFill>
            <a:schemeClr val="tx1"/>
          </a:solidFill>
          <a:latin typeface="+mn-lt"/>
          <a:ea typeface="+mn-ea"/>
          <a:cs typeface="Arial"/>
        </a:defRPr>
      </a:lvl2pPr>
      <a:lvl3pPr marL="396875" indent="-127000" algn="l">
        <a:spcBef>
          <a:spcPts val="0"/>
        </a:spcBef>
        <a:spcAft>
          <a:spcPts val="0"/>
        </a:spcAft>
        <a:buClr>
          <a:schemeClr val="tx2"/>
        </a:buClr>
        <a:buFont typeface="Wingdings"/>
        <a:buChar char="§"/>
        <a:defRPr sz="1400">
          <a:solidFill>
            <a:schemeClr val="tx1"/>
          </a:solidFill>
          <a:latin typeface="+mn-lt"/>
          <a:ea typeface="+mn-ea"/>
          <a:cs typeface="Arial"/>
        </a:defRPr>
      </a:lvl3pPr>
      <a:lvl4pPr marL="538163" indent="-147638" algn="l">
        <a:spcBef>
          <a:spcPts val="0"/>
        </a:spcBef>
        <a:spcAft>
          <a:spcPts val="0"/>
        </a:spcAft>
        <a:buClr>
          <a:schemeClr val="tx2"/>
        </a:buClr>
        <a:buFont typeface="Wingdings"/>
        <a:buChar char="§"/>
        <a:defRPr sz="1400">
          <a:solidFill>
            <a:schemeClr val="tx1"/>
          </a:solidFill>
          <a:latin typeface="+mn-lt"/>
          <a:ea typeface="+mn-ea"/>
          <a:cs typeface="Arial"/>
        </a:defRPr>
      </a:lvl4pPr>
      <a:lvl5pPr marL="673100" indent="-131763" algn="l">
        <a:spcBef>
          <a:spcPts val="0"/>
        </a:spcBef>
        <a:spcAft>
          <a:spcPts val="0"/>
        </a:spcAft>
        <a:buClr>
          <a:schemeClr val="tx2"/>
        </a:buClr>
        <a:buFont typeface="Wingdings"/>
        <a:buChar char="§"/>
        <a:defRPr sz="1400">
          <a:solidFill>
            <a:schemeClr val="tx1"/>
          </a:solidFill>
          <a:latin typeface="+mn-lt"/>
          <a:ea typeface="+mn-ea"/>
          <a:cs typeface="Arial"/>
        </a:defRPr>
      </a:lvl5pPr>
      <a:lvl6pPr marL="1175985" indent="-177747" algn="l">
        <a:spcBef>
          <a:spcPts val="0"/>
        </a:spcBef>
        <a:spcAft>
          <a:spcPts val="0"/>
        </a:spcAft>
        <a:buClr>
          <a:schemeClr val="tx2"/>
        </a:buClr>
        <a:buFont typeface="Wingdings"/>
        <a:buChar char="§"/>
        <a:defRPr sz="1400">
          <a:solidFill>
            <a:schemeClr val="tx1"/>
          </a:solidFill>
          <a:latin typeface="+mn-lt"/>
          <a:ea typeface="+mn-ea"/>
        </a:defRPr>
      </a:lvl6pPr>
      <a:lvl7pPr marL="1633048" indent="-177747" algn="l">
        <a:spcBef>
          <a:spcPts val="0"/>
        </a:spcBef>
        <a:spcAft>
          <a:spcPts val="0"/>
        </a:spcAft>
        <a:buClr>
          <a:schemeClr val="tx2"/>
        </a:buClr>
        <a:buFont typeface="Wingdings"/>
        <a:buChar char="§"/>
        <a:defRPr sz="1400">
          <a:solidFill>
            <a:schemeClr val="tx1"/>
          </a:solidFill>
          <a:latin typeface="+mn-lt"/>
          <a:ea typeface="+mn-ea"/>
        </a:defRPr>
      </a:lvl7pPr>
      <a:lvl8pPr marL="2090111" indent="-177747" algn="l">
        <a:spcBef>
          <a:spcPts val="0"/>
        </a:spcBef>
        <a:spcAft>
          <a:spcPts val="0"/>
        </a:spcAft>
        <a:buClr>
          <a:schemeClr val="tx2"/>
        </a:buClr>
        <a:buFont typeface="Wingdings"/>
        <a:buChar char="§"/>
        <a:defRPr sz="1400">
          <a:solidFill>
            <a:schemeClr val="tx1"/>
          </a:solidFill>
          <a:latin typeface="+mn-lt"/>
          <a:ea typeface="+mn-ea"/>
        </a:defRPr>
      </a:lvl8pPr>
      <a:lvl9pPr marL="2547174" indent="-177747" algn="l">
        <a:spcBef>
          <a:spcPts val="0"/>
        </a:spcBef>
        <a:spcAft>
          <a:spcPts val="0"/>
        </a:spcAft>
        <a:buClr>
          <a:schemeClr val="tx2"/>
        </a:buClr>
        <a:buFont typeface="Wingdings"/>
        <a:buChar char="§"/>
        <a:defRPr sz="1400">
          <a:solidFill>
            <a:schemeClr val="tx1"/>
          </a:solidFill>
          <a:latin typeface="+mn-lt"/>
          <a:ea typeface="+mn-ea"/>
        </a:defRPr>
      </a:lvl9pPr>
    </p:bodyStyle>
    <p:otherStyle>
      <a:defPPr>
        <a:defRPr lang="de-DE"/>
      </a:defPPr>
      <a:lvl1pPr marL="0" algn="l" defTabSz="457063">
        <a:defRPr sz="1800">
          <a:solidFill>
            <a:schemeClr val="tx1"/>
          </a:solidFill>
          <a:latin typeface="+mn-lt"/>
          <a:ea typeface="+mn-ea"/>
          <a:cs typeface="+mn-cs"/>
        </a:defRPr>
      </a:lvl1pPr>
      <a:lvl2pPr marL="457063" algn="l" defTabSz="457063">
        <a:defRPr sz="1800">
          <a:solidFill>
            <a:schemeClr val="tx1"/>
          </a:solidFill>
          <a:latin typeface="+mn-lt"/>
          <a:ea typeface="+mn-ea"/>
          <a:cs typeface="+mn-cs"/>
        </a:defRPr>
      </a:lvl2pPr>
      <a:lvl3pPr marL="914126" algn="l" defTabSz="457063">
        <a:defRPr sz="1800">
          <a:solidFill>
            <a:schemeClr val="tx1"/>
          </a:solidFill>
          <a:latin typeface="+mn-lt"/>
          <a:ea typeface="+mn-ea"/>
          <a:cs typeface="+mn-cs"/>
        </a:defRPr>
      </a:lvl3pPr>
      <a:lvl4pPr marL="1371189" algn="l" defTabSz="457063">
        <a:defRPr sz="1800">
          <a:solidFill>
            <a:schemeClr val="tx1"/>
          </a:solidFill>
          <a:latin typeface="+mn-lt"/>
          <a:ea typeface="+mn-ea"/>
          <a:cs typeface="+mn-cs"/>
        </a:defRPr>
      </a:lvl4pPr>
      <a:lvl5pPr marL="1828251" algn="l" defTabSz="457063">
        <a:defRPr sz="1800">
          <a:solidFill>
            <a:schemeClr val="tx1"/>
          </a:solidFill>
          <a:latin typeface="+mn-lt"/>
          <a:ea typeface="+mn-ea"/>
          <a:cs typeface="+mn-cs"/>
        </a:defRPr>
      </a:lvl5pPr>
      <a:lvl6pPr marL="2285314" algn="l" defTabSz="457063">
        <a:defRPr sz="1800">
          <a:solidFill>
            <a:schemeClr val="tx1"/>
          </a:solidFill>
          <a:latin typeface="+mn-lt"/>
          <a:ea typeface="+mn-ea"/>
          <a:cs typeface="+mn-cs"/>
        </a:defRPr>
      </a:lvl6pPr>
      <a:lvl7pPr marL="2742377" algn="l" defTabSz="457063">
        <a:defRPr sz="1800">
          <a:solidFill>
            <a:schemeClr val="tx1"/>
          </a:solidFill>
          <a:latin typeface="+mn-lt"/>
          <a:ea typeface="+mn-ea"/>
          <a:cs typeface="+mn-cs"/>
        </a:defRPr>
      </a:lvl7pPr>
      <a:lvl8pPr marL="3199440" algn="l" defTabSz="457063">
        <a:defRPr sz="1800">
          <a:solidFill>
            <a:schemeClr val="tx1"/>
          </a:solidFill>
          <a:latin typeface="+mn-lt"/>
          <a:ea typeface="+mn-ea"/>
          <a:cs typeface="+mn-cs"/>
        </a:defRPr>
      </a:lvl8pPr>
      <a:lvl9pPr marL="3656503" algn="l" defTabSz="457063">
        <a:defRPr sz="18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3.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3.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19.png"/><Relationship Id="rId5" Type="http://schemas.openxmlformats.org/officeDocument/2006/relationships/image" Target="../media/image20.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9.png"/><Relationship Id="rId10" Type="http://schemas.openxmlformats.org/officeDocument/2006/relationships/image" Target="../media/image20.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1.jpg"/><Relationship Id="rId4" Type="http://schemas.openxmlformats.org/officeDocument/2006/relationships/image" Target="../media/image3.png"/><Relationship Id="rId5" Type="http://schemas.openxmlformats.org/officeDocument/2006/relationships/image" Target="../media/image1.emf"/></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22.jpg"/><Relationship Id="rId4" Type="http://schemas.openxmlformats.org/officeDocument/2006/relationships/image" Target="../media/image3.png"/><Relationship Id="rId5" Type="http://schemas.openxmlformats.org/officeDocument/2006/relationships/image" Target="../media/image1.emf"/></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3.jpg"/><Relationship Id="rId4" Type="http://schemas.openxmlformats.org/officeDocument/2006/relationships/image" Target="../media/image3.png"/><Relationship Id="rId5" Type="http://schemas.openxmlformats.org/officeDocument/2006/relationships/image" Target="../media/image1.emf"/></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4.jpg"/><Relationship Id="rId4" Type="http://schemas.openxmlformats.org/officeDocument/2006/relationships/image" Target="../media/image1.emf"/><Relationship Id="rId5" Type="http://schemas.openxmlformats.org/officeDocument/2006/relationships/image" Target="../media/image3.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emf"/><Relationship Id="rId4" Type="http://schemas.openxmlformats.org/officeDocument/2006/relationships/image" Target="../media/image3.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3.png"/><Relationship Id="rId6" Type="http://schemas.openxmlformats.org/officeDocument/2006/relationships/image" Target="../media/image27.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image" Target="../media/image3.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27.png"/><Relationship Id="rId4" Type="http://schemas.openxmlformats.org/officeDocument/2006/relationships/image" Target="../media/image3.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image" Target="../media/image26.png"/><Relationship Id="rId4" Type="http://schemas.openxmlformats.org/officeDocument/2006/relationships/image" Target="../media/image3.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image" Target="../media/image25.png"/><Relationship Id="rId4" Type="http://schemas.openxmlformats.org/officeDocument/2006/relationships/image" Target="../media/image27.png"/><Relationship Id="rId5" Type="http://schemas.openxmlformats.org/officeDocument/2006/relationships/image" Target="../media/image26.png"/><Relationship Id="rId6" Type="http://schemas.openxmlformats.org/officeDocument/2006/relationships/image" Target="../media/image3.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28.png"/><Relationship Id="rId4" Type="http://schemas.openxmlformats.org/officeDocument/2006/relationships/image" Target="../media/image3.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5.jpg"/><Relationship Id="rId4" Type="http://schemas.openxmlformats.org/officeDocument/2006/relationships/image" Target="../media/image3.png"/><Relationship Id="rId5" Type="http://schemas.openxmlformats.org/officeDocument/2006/relationships/image" Target="../media/image1.emf"/></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29.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30.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31.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3.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image" Target="../media/image32.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33.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3.png"/><Relationship Id="rId4" Type="http://schemas.openxmlformats.org/officeDocument/2006/relationships/image" Target="../media/image28.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34.jpg"/><Relationship Id="rId4" Type="http://schemas.openxmlformats.org/officeDocument/2006/relationships/image" Target="../media/image3.png"/><Relationship Id="rId5" Type="http://schemas.openxmlformats.org/officeDocument/2006/relationships/image" Target="../media/image1.emf"/></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35.jpg"/><Relationship Id="rId4" Type="http://schemas.openxmlformats.org/officeDocument/2006/relationships/image" Target="../media/image3.png"/><Relationship Id="rId5" Type="http://schemas.openxmlformats.org/officeDocument/2006/relationships/image" Target="../media/image1.emf"/></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 Id="rId3" Type="http://schemas.openxmlformats.org/officeDocument/2006/relationships/image" Target="../media/image3.png"/><Relationship Id="rId4" Type="http://schemas.openxmlformats.org/officeDocument/2006/relationships/image" Target="../media/image36.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37.jpg"/><Relationship Id="rId4" Type="http://schemas.openxmlformats.org/officeDocument/2006/relationships/image" Target="../media/image3.png"/><Relationship Id="rId5" Type="http://schemas.openxmlformats.org/officeDocument/2006/relationships/image" Target="../media/image1.emf"/></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 Id="rId3" Type="http://schemas.openxmlformats.org/officeDocument/2006/relationships/image" Target="../media/image3.png"/><Relationship Id="rId4" Type="http://schemas.openxmlformats.org/officeDocument/2006/relationships/image" Target="../media/image36.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38.jpg"/><Relationship Id="rId4" Type="http://schemas.openxmlformats.org/officeDocument/2006/relationships/image" Target="../media/image3.png"/><Relationship Id="rId5" Type="http://schemas.openxmlformats.org/officeDocument/2006/relationships/image" Target="../media/image1.emf"/></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9.xml"/><Relationship Id="rId3" Type="http://schemas.openxmlformats.org/officeDocument/2006/relationships/image" Target="../media/image39.jpg"/><Relationship Id="rId4" Type="http://schemas.openxmlformats.org/officeDocument/2006/relationships/image" Target="../media/image3.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5.jpg"/><Relationship Id="rId4" Type="http://schemas.openxmlformats.org/officeDocument/2006/relationships/image" Target="../media/image3.png"/><Relationship Id="rId5" Type="http://schemas.openxmlformats.org/officeDocument/2006/relationships/image" Target="../media/image1.emf"/></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0.xml"/><Relationship Id="rId3" Type="http://schemas.openxmlformats.org/officeDocument/2006/relationships/image" Target="../media/image40.png"/><Relationship Id="rId4" Type="http://schemas.openxmlformats.org/officeDocument/2006/relationships/hyperlink" Target="https://youtu.be/4SlkjIlGqHU" TargetMode="External"/><Relationship Id="rId5" Type="http://schemas.openxmlformats.org/officeDocument/2006/relationships/image" Target="../media/image41.png"/><Relationship Id="rId6" Type="http://schemas.openxmlformats.org/officeDocument/2006/relationships/image" Target="../media/image3.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 Id="rId3" Type="http://schemas.openxmlformats.org/officeDocument/2006/relationships/image" Target="../media/image3.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 Id="rId3" Type="http://schemas.openxmlformats.org/officeDocument/2006/relationships/image" Target="../media/image42.png"/><Relationship Id="rId4" Type="http://schemas.openxmlformats.org/officeDocument/2006/relationships/image" Target="../media/image3.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35.jpg"/><Relationship Id="rId4" Type="http://schemas.openxmlformats.org/officeDocument/2006/relationships/image" Target="../media/image3.png"/><Relationship Id="rId5" Type="http://schemas.openxmlformats.org/officeDocument/2006/relationships/image" Target="../media/image1.emf"/></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4.xml"/><Relationship Id="rId3" Type="http://schemas.openxmlformats.org/officeDocument/2006/relationships/image" Target="../media/image36.png"/><Relationship Id="rId4" Type="http://schemas.openxmlformats.org/officeDocument/2006/relationships/image" Target="../media/image3.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5.xml"/><Relationship Id="rId3" Type="http://schemas.openxmlformats.org/officeDocument/2006/relationships/image" Target="../media/image43.jpg"/><Relationship Id="rId4" Type="http://schemas.openxmlformats.org/officeDocument/2006/relationships/image" Target="../media/image3.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6.xml"/><Relationship Id="rId3" Type="http://schemas.openxmlformats.org/officeDocument/2006/relationships/image" Target="../media/image3.png"/><Relationship Id="rId4" Type="http://schemas.openxmlformats.org/officeDocument/2006/relationships/image" Target="../media/image44.jpg"/><Relationship Id="rId5" Type="http://schemas.microsoft.com/office/2007/relationships/media" Target="../media/display8image44"/><Relationship Id="rId6" Type="http://schemas.openxmlformats.org/officeDocument/2006/relationships/video" Target="display8image44" TargetMode="External"/></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7.xml"/><Relationship Id="rId3" Type="http://schemas.openxmlformats.org/officeDocument/2006/relationships/image" Target="../media/image45.jpg"/><Relationship Id="rId4" Type="http://schemas.openxmlformats.org/officeDocument/2006/relationships/image" Target="../media/image3.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8.xml"/><Relationship Id="rId3" Type="http://schemas.openxmlformats.org/officeDocument/2006/relationships/image" Target="../media/image3.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9.xml"/><Relationship Id="rId3" Type="http://schemas.openxmlformats.org/officeDocument/2006/relationships/image" Target="../media/image46.jpg"/><Relationship Id="rId4" Type="http://schemas.openxmlformats.org/officeDocument/2006/relationships/image" Target="../media/image3.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7.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47.jpg"/><Relationship Id="rId4" Type="http://schemas.openxmlformats.org/officeDocument/2006/relationships/image" Target="../media/image3.png"/><Relationship Id="rId5" Type="http://schemas.openxmlformats.org/officeDocument/2006/relationships/image" Target="../media/image1.emf"/></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8.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9.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10.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32" name="Bildplatzhalter 6" hidden="0"/>
          <p:cNvPicPr>
            <a:picLocks noChangeAspect="1"/>
          </p:cNvPicPr>
          <p:nvPr isPhoto="0" userDrawn="0"/>
        </p:nvPicPr>
        <p:blipFill>
          <a:blip r:embed="rId3"/>
          <a:stretch/>
        </p:blipFill>
        <p:spPr bwMode="auto">
          <a:xfrm>
            <a:off x="0" y="195486"/>
            <a:ext cx="9144000" cy="2971800"/>
          </a:xfrm>
          <a:prstGeom prst="rect">
            <a:avLst/>
          </a:prstGeom>
          <a:solidFill>
            <a:schemeClr val="bg2"/>
          </a:solidFill>
          <a:ln>
            <a:noFill/>
          </a:ln>
          <a:effectLst/>
        </p:spPr>
      </p:pic>
      <p:sp>
        <p:nvSpPr>
          <p:cNvPr id="48" name="Rechteck 47" hidden="0"/>
          <p:cNvSpPr/>
          <p:nvPr isPhoto="0" userDrawn="0"/>
        </p:nvSpPr>
        <p:spPr bwMode="auto">
          <a:xfrm>
            <a:off x="0" y="0"/>
            <a:ext cx="9144000" cy="195486"/>
          </a:xfrm>
          <a:prstGeom prst="rect">
            <a:avLst/>
          </a:prstGeom>
          <a:solidFill>
            <a:schemeClr val="accent2"/>
          </a:solidFill>
          <a:ln w="6350" cap="flat" cmpd="sng" algn="ctr">
            <a:noFill/>
            <a:prstDash val="solid"/>
            <a:round/>
            <a:headEnd type="none" w="med" len="med"/>
            <a:tailEnd type="none" w="med" len="med"/>
          </a:ln>
          <a:effectLst/>
        </p:spPr>
        <p:txBody>
          <a:bodyPr vert="horz" wrap="none" lIns="0" tIns="46800" rIns="0" bIns="46800" numCol="1" rtlCol="0" anchor="ctr" anchorCtr="0" compatLnSpc="1">
            <a:prstTxWarp prst="textNoShape"/>
          </a:bodyPr>
          <a:lstStyle/>
          <a:p>
            <a:pPr marL="0" marR="0" indent="0" algn="ctr" defTabSz="914400">
              <a:lnSpc>
                <a:spcPct val="90000"/>
              </a:lnSpc>
              <a:spcBef>
                <a:spcPts val="0"/>
              </a:spcBef>
              <a:spcAft>
                <a:spcPts val="0"/>
              </a:spcAft>
              <a:buClr>
                <a:srgbClr val="4A5E74"/>
              </a:buClr>
              <a:buSzTx/>
              <a:buFont typeface="Wingdings"/>
              <a:buNone/>
              <a:defRPr/>
            </a:pPr>
            <a:endParaRPr lang="de-DE" sz="1400" b="0" i="0" u="none" strike="noStrike" cap="none">
              <a:ln>
                <a:noFill/>
              </a:ln>
              <a:solidFill>
                <a:srgbClr val="000000"/>
              </a:solidFill>
              <a:latin typeface="+mn-lt"/>
              <a:ea typeface="ヒラギノ角ゴ Pro W3"/>
            </a:endParaRPr>
          </a:p>
        </p:txBody>
      </p:sp>
      <p:sp>
        <p:nvSpPr>
          <p:cNvPr id="2" name="Rechteck 1" hidden="0"/>
          <p:cNvSpPr/>
          <p:nvPr isPhoto="0" userDrawn="0"/>
        </p:nvSpPr>
        <p:spPr bwMode="auto">
          <a:xfrm>
            <a:off x="0" y="3167286"/>
            <a:ext cx="9144000" cy="1976214"/>
          </a:xfrm>
          <a:prstGeom prst="rect">
            <a:avLst/>
          </a:prstGeom>
          <a:solidFill>
            <a:schemeClr val="bg1"/>
          </a:solidFill>
          <a:ln w="6350" cap="flat" cmpd="sng" algn="ctr">
            <a:noFill/>
            <a:prstDash val="solid"/>
            <a:round/>
            <a:headEnd type="none" w="med" len="med"/>
            <a:tailEnd type="none" w="med" len="med"/>
          </a:ln>
          <a:effectLst/>
        </p:spPr>
        <p:txBody>
          <a:bodyPr vert="horz" wrap="none" lIns="0" tIns="46800" rIns="0" bIns="46800" numCol="1" rtlCol="0" anchor="ctr" anchorCtr="0" compatLnSpc="1">
            <a:prstTxWarp prst="textNoShape"/>
          </a:bodyPr>
          <a:lstStyle/>
          <a:p>
            <a:pPr marL="0" marR="0" indent="0" algn="ctr" defTabSz="914400">
              <a:lnSpc>
                <a:spcPct val="90000"/>
              </a:lnSpc>
              <a:spcBef>
                <a:spcPts val="0"/>
              </a:spcBef>
              <a:spcAft>
                <a:spcPts val="0"/>
              </a:spcAft>
              <a:buClr>
                <a:srgbClr val="4A5E74"/>
              </a:buClr>
              <a:buSzTx/>
              <a:buFont typeface="Wingdings"/>
              <a:buNone/>
              <a:defRPr/>
            </a:pPr>
            <a:endParaRPr lang="de-DE" sz="1400" b="0" i="0" u="none" strike="noStrike" cap="none">
              <a:ln>
                <a:noFill/>
              </a:ln>
              <a:solidFill>
                <a:srgbClr val="000000"/>
              </a:solidFill>
              <a:latin typeface="+mn-lt"/>
              <a:ea typeface="ヒラギノ角ゴ Pro W3"/>
            </a:endParaRPr>
          </a:p>
        </p:txBody>
      </p:sp>
      <p:sp>
        <p:nvSpPr>
          <p:cNvPr id="20" name="Textplatzhalter 1" hidden="0"/>
          <p:cNvSpPr>
            <a:spLocks noGrp="1"/>
          </p:cNvSpPr>
          <p:nvPr isPhoto="0" userDrawn="0">
            <p:ph type="body" sz="quarter" idx="10" hasCustomPrompt="0"/>
          </p:nvPr>
        </p:nvSpPr>
        <p:spPr bwMode="auto">
          <a:xfrm>
            <a:off x="6749150" y="4335456"/>
            <a:ext cx="2401200" cy="813600"/>
          </a:xfrm>
        </p:spPr>
        <p:txBody>
          <a:bodyPr/>
          <a:lstStyle/>
          <a:p>
            <a:pPr>
              <a:defRPr/>
            </a:pPr>
            <a:endParaRPr lang="de-DE"/>
          </a:p>
        </p:txBody>
      </p:sp>
      <p:sp>
        <p:nvSpPr>
          <p:cNvPr id="41" name="Textfeld 40" hidden="0"/>
          <p:cNvSpPr txBox="1"/>
          <p:nvPr isPhoto="0" userDrawn="0"/>
        </p:nvSpPr>
        <p:spPr bwMode="auto">
          <a:xfrm>
            <a:off x="863599" y="3651869"/>
            <a:ext cx="5652651" cy="722412"/>
          </a:xfrm>
          <a:prstGeom prst="rect">
            <a:avLst/>
          </a:prstGeom>
          <a:noFill/>
        </p:spPr>
        <p:txBody>
          <a:bodyPr wrap="square" rtlCol="0">
            <a:spAutoFit/>
          </a:bodyPr>
          <a:lstStyle/>
          <a:p>
            <a:pPr algn="l">
              <a:lnSpc>
                <a:spcPct val="114999"/>
              </a:lnSpc>
              <a:defRPr/>
            </a:pPr>
            <a:r>
              <a:rPr lang="de-DE" sz="1200">
                <a:latin typeface="Arial"/>
                <a:cs typeface="Arial"/>
              </a:rPr>
              <a:t>Ein Workshop aus dem Projekt „Qapito! – Quellen kritisch beurteilen“</a:t>
            </a:r>
            <a:endParaRPr/>
          </a:p>
          <a:p>
            <a:pPr algn="l">
              <a:lnSpc>
                <a:spcPct val="114999"/>
              </a:lnSpc>
              <a:defRPr/>
            </a:pPr>
            <a:r>
              <a:rPr lang="de-DE" sz="1200">
                <a:latin typeface="Arial"/>
                <a:cs typeface="Arial"/>
              </a:rPr>
              <a:t>Entwickelt von Philipp Marten, Sandra Aßmann &amp; Marc Stadtler</a:t>
            </a:r>
            <a:br>
              <a:rPr lang="de-DE" sz="1200">
                <a:latin typeface="Arial"/>
                <a:cs typeface="Arial"/>
              </a:rPr>
            </a:br>
            <a:r>
              <a:rPr lang="de-DE" sz="1200">
                <a:latin typeface="Arial"/>
                <a:cs typeface="Arial"/>
              </a:rPr>
              <a:t>Institut für Erziehungswissenschaft der Ruhr-Universität Bochum</a:t>
            </a:r>
            <a:endParaRPr/>
          </a:p>
        </p:txBody>
      </p:sp>
      <p:sp>
        <p:nvSpPr>
          <p:cNvPr id="46" name="Textfeld 45" hidden="0"/>
          <p:cNvSpPr txBox="1"/>
          <p:nvPr isPhoto="0" userDrawn="0"/>
        </p:nvSpPr>
        <p:spPr bwMode="auto">
          <a:xfrm>
            <a:off x="863599" y="3308549"/>
            <a:ext cx="7884864" cy="355482"/>
          </a:xfrm>
          <a:prstGeom prst="rect">
            <a:avLst/>
          </a:prstGeom>
          <a:noFill/>
        </p:spPr>
        <p:txBody>
          <a:bodyPr wrap="square" rtlCol="0">
            <a:spAutoFit/>
          </a:bodyPr>
          <a:lstStyle/>
          <a:p>
            <a:pPr algn="l">
              <a:defRPr/>
            </a:pPr>
            <a:r>
              <a:rPr lang="de-DE" sz="1900" b="1">
                <a:solidFill>
                  <a:schemeClr val="tx2"/>
                </a:solidFill>
                <a:latin typeface="Arial"/>
                <a:cs typeface="Arial"/>
              </a:rPr>
              <a:t>Wie erkenne ich Fake News &amp; Falschinformationen im Internet?</a:t>
            </a:r>
            <a:endParaRPr/>
          </a:p>
        </p:txBody>
      </p:sp>
      <p:pic>
        <p:nvPicPr>
          <p:cNvPr id="10" name="Grafik 9" hidden="0"/>
          <p:cNvPicPr>
            <a:picLocks noChangeAspect="1"/>
          </p:cNvPicPr>
          <p:nvPr isPhoto="0" userDrawn="0"/>
        </p:nvPicPr>
        <p:blipFill>
          <a:blip r:embed="rId4"/>
          <a:stretch/>
        </p:blipFill>
        <p:spPr bwMode="auto">
          <a:xfrm>
            <a:off x="147566" y="4303988"/>
            <a:ext cx="716034" cy="716034"/>
          </a:xfrm>
          <a:prstGeom prst="rect">
            <a:avLst/>
          </a:prstGeom>
        </p:spPr>
      </p:pic>
      <p:sp>
        <p:nvSpPr>
          <p:cNvPr id="17" name="Rechteck 16" hidden="0"/>
          <p:cNvSpPr/>
          <p:nvPr isPhoto="0" userDrawn="0"/>
        </p:nvSpPr>
        <p:spPr bwMode="auto">
          <a:xfrm rot="16199998">
            <a:off x="7570064" y="1587794"/>
            <a:ext cx="2968357" cy="179512"/>
          </a:xfrm>
          <a:prstGeom prst="rect">
            <a:avLst/>
          </a:prstGeom>
        </p:spPr>
        <p:txBody>
          <a:bodyPr wrap="square">
            <a:spAutoFit/>
          </a:bodyPr>
          <a:lstStyle/>
          <a:p>
            <a:pPr algn="r">
              <a:defRPr/>
            </a:pPr>
            <a:r>
              <a:rPr lang="de-DE" sz="600">
                <a:solidFill>
                  <a:schemeClr val="bg1"/>
                </a:solidFill>
                <a:latin typeface="Arial"/>
                <a:cs typeface="Arial"/>
              </a:rPr>
              <a:t>Foto; unsplash.com</a:t>
            </a:r>
            <a:endParaRPr>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0"/>
          </p:nvPr>
        </p:nvSpPr>
        <p:spPr bwMode="auto">
          <a:prstGeom prst="rect">
            <a:avLst/>
          </a:prstGeom>
          <a:noFill/>
          <a:ln>
            <a:noFill/>
          </a:ln>
          <a:effectLst/>
        </p:spPr>
        <p:txBody>
          <a:bodyPr vert="horz" wrap="square" lIns="0" tIns="0" rIns="0" bIns="0" numCol="1" anchor="t" anchorCtr="0" compatLnSpc="1">
            <a:prstTxWarp prst="textNoShape"/>
          </a:bodyPr>
          <a:lstStyle/>
          <a:p>
            <a:pPr>
              <a:defRPr/>
            </a:pPr>
            <a:r>
              <a:rPr lang="de-DE"/>
              <a:t>Fazit</a:t>
            </a:r>
            <a:endParaRPr/>
          </a:p>
        </p:txBody>
      </p:sp>
      <p:sp>
        <p:nvSpPr>
          <p:cNvPr id="3" name="Inhaltsplatzhalter 2" hidden="0"/>
          <p:cNvSpPr>
            <a:spLocks noGrp="1"/>
          </p:cNvSpPr>
          <p:nvPr isPhoto="0" userDrawn="0">
            <p:ph idx="1" hasCustomPrompt="0"/>
          </p:nvPr>
        </p:nvSpPr>
        <p:spPr bwMode="auto">
          <a:xfrm>
            <a:off x="863599" y="1671638"/>
            <a:ext cx="6624638" cy="2844800"/>
          </a:xfrm>
          <a:prstGeom prst="rect">
            <a:avLst/>
          </a:prstGeom>
          <a:noFill/>
          <a:ln>
            <a:noFill/>
          </a:ln>
          <a:effectLst/>
        </p:spPr>
        <p:txBody>
          <a:bodyPr vert="horz" wrap="square" lIns="0" tIns="0" rIns="0" bIns="0" numCol="1" anchor="t" anchorCtr="0" compatLnSpc="1">
            <a:prstTxWarp prst="textNoShape"/>
          </a:bodyPr>
          <a:lstStyle/>
          <a:p>
            <a:pPr marL="0" indent="0">
              <a:lnSpc>
                <a:spcPct val="85000"/>
              </a:lnSpc>
              <a:spcAft>
                <a:spcPts val="0"/>
              </a:spcAft>
              <a:buNone/>
              <a:defRPr/>
            </a:pPr>
            <a:r>
              <a:rPr lang="de-DE" sz="3400" b="1">
                <a:solidFill>
                  <a:schemeClr val="tx2"/>
                </a:solidFill>
                <a:ea typeface="+mj-ea"/>
              </a:rPr>
              <a:t>Die Schlagzeile allein reicht oft nicht aus, um ihren </a:t>
            </a:r>
            <a:r>
              <a:rPr lang="de-DE" sz="3400" b="1">
                <a:ea typeface="+mj-ea"/>
              </a:rPr>
              <a:t>Wahrheitsgehalt </a:t>
            </a:r>
            <a:r>
              <a:rPr lang="de-DE" sz="3400" b="1">
                <a:solidFill>
                  <a:schemeClr val="tx2"/>
                </a:solidFill>
                <a:ea typeface="+mj-ea"/>
              </a:rPr>
              <a:t>einzuschätzen.</a:t>
            </a:r>
            <a:endParaRPr/>
          </a:p>
        </p:txBody>
      </p:sp>
      <p:pic>
        <p:nvPicPr>
          <p:cNvPr id="4" name="Grafik 3" hidden="0"/>
          <p:cNvPicPr>
            <a:picLocks noChangeAspect="1"/>
          </p:cNvPicPr>
          <p:nvPr isPhoto="0" userDrawn="0"/>
        </p:nvPicPr>
        <p:blipFill>
          <a:blip r:embed="rId3"/>
          <a:stretch/>
        </p:blipFill>
        <p:spPr bwMode="auto">
          <a:xfrm>
            <a:off x="147566" y="4516438"/>
            <a:ext cx="503584" cy="50358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6" name="Grafik 5" hidden="0"/>
          <p:cNvPicPr>
            <a:picLocks noChangeAspect="1"/>
          </p:cNvPicPr>
          <p:nvPr isPhoto="0" userDrawn="0"/>
        </p:nvPicPr>
        <p:blipFill>
          <a:blip r:embed="rId3"/>
          <a:stretch/>
        </p:blipFill>
        <p:spPr bwMode="auto">
          <a:xfrm>
            <a:off x="3956306" y="1337956"/>
            <a:ext cx="4019014" cy="3079415"/>
          </a:xfrm>
          <a:prstGeom prst="rect">
            <a:avLst/>
          </a:prstGeom>
        </p:spPr>
      </p:pic>
      <p:sp>
        <p:nvSpPr>
          <p:cNvPr id="2" name="Titel 1" hidden="0"/>
          <p:cNvSpPr>
            <a:spLocks noGrp="1"/>
          </p:cNvSpPr>
          <p:nvPr isPhoto="0" userDrawn="0">
            <p:ph type="title" hasCustomPrompt="0"/>
          </p:nvPr>
        </p:nvSpPr>
        <p:spPr bwMode="auto">
          <a:xfrm>
            <a:off x="863599" y="726128"/>
            <a:ext cx="7596832" cy="900000"/>
          </a:xfrm>
        </p:spPr>
        <p:txBody>
          <a:bodyPr/>
          <a:lstStyle/>
          <a:p>
            <a:pPr>
              <a:defRPr/>
            </a:pPr>
            <a:r>
              <a:rPr lang="de-DE"/>
              <a:t>Fake News &amp; Falschinformationen</a:t>
            </a:r>
            <a:endParaRPr/>
          </a:p>
        </p:txBody>
      </p:sp>
      <p:sp>
        <p:nvSpPr>
          <p:cNvPr id="3" name="Rechteck 2" hidden="0"/>
          <p:cNvSpPr/>
          <p:nvPr isPhoto="0" userDrawn="0"/>
        </p:nvSpPr>
        <p:spPr bwMode="auto">
          <a:xfrm flipV="1">
            <a:off x="863599" y="1671638"/>
            <a:ext cx="2412256" cy="1224136"/>
          </a:xfrm>
          <a:prstGeom prst="rect">
            <a:avLst/>
          </a:prstGeom>
          <a:solidFill>
            <a:schemeClr val="accent2"/>
          </a:solidFill>
          <a:ln w="9525" cap="flat" cmpd="sng" algn="ctr">
            <a:solidFill>
              <a:schemeClr val="accent2"/>
            </a:solidFill>
            <a:prstDash val="solid"/>
            <a:round/>
            <a:headEnd type="none" w="med" len="med"/>
            <a:tailEnd type="none" w="med" len="med"/>
          </a:ln>
          <a:effectLst/>
        </p:spPr>
        <p:txBody>
          <a:bodyPr vert="horz" wrap="none" lIns="0" tIns="46800" rIns="0" bIns="46800" numCol="1" rtlCol="0" anchor="ctr" anchorCtr="0" compatLnSpc="1">
            <a:prstTxWarp prst="textNoShape"/>
          </a:bodyPr>
          <a:lstStyle/>
          <a:p>
            <a:pPr marL="0" marR="0" indent="0" algn="ctr" defTabSz="914400">
              <a:lnSpc>
                <a:spcPct val="90000"/>
              </a:lnSpc>
              <a:spcBef>
                <a:spcPts val="0"/>
              </a:spcBef>
              <a:spcAft>
                <a:spcPts val="0"/>
              </a:spcAft>
              <a:buClr>
                <a:srgbClr val="4A5E74"/>
              </a:buClr>
              <a:buSzTx/>
              <a:buFont typeface="Wingdings"/>
              <a:buNone/>
              <a:defRPr/>
            </a:pPr>
            <a:endParaRPr lang="de-DE" sz="1400" b="0" i="0" u="none" strike="noStrike" cap="none">
              <a:ln>
                <a:noFill/>
              </a:ln>
              <a:solidFill>
                <a:srgbClr val="000000"/>
              </a:solidFill>
              <a:latin typeface="+mn-lt"/>
              <a:ea typeface="ヒラギノ角ゴ Pro W3"/>
            </a:endParaRPr>
          </a:p>
        </p:txBody>
      </p:sp>
      <p:sp>
        <p:nvSpPr>
          <p:cNvPr id="4" name="Textfeld 3" hidden="0"/>
          <p:cNvSpPr txBox="1"/>
          <p:nvPr isPhoto="0" userDrawn="0"/>
        </p:nvSpPr>
        <p:spPr bwMode="auto">
          <a:xfrm>
            <a:off x="863602" y="1738791"/>
            <a:ext cx="2412254" cy="480131"/>
          </a:xfrm>
          <a:prstGeom prst="rect">
            <a:avLst/>
          </a:prstGeom>
          <a:noFill/>
        </p:spPr>
        <p:txBody>
          <a:bodyPr wrap="square" rtlCol="0">
            <a:spAutoFit/>
          </a:bodyPr>
          <a:lstStyle/>
          <a:p>
            <a:pPr>
              <a:defRPr/>
            </a:pPr>
            <a:r>
              <a:rPr lang="de-DE" sz="1400" b="1">
                <a:latin typeface="Arial"/>
                <a:cs typeface="Arial"/>
              </a:rPr>
              <a:t>Erfundene</a:t>
            </a:r>
            <a:endParaRPr/>
          </a:p>
          <a:p>
            <a:pPr>
              <a:defRPr/>
            </a:pPr>
            <a:r>
              <a:rPr lang="de-DE" sz="1400" b="1">
                <a:latin typeface="Arial"/>
                <a:cs typeface="Arial"/>
              </a:rPr>
              <a:t>Inhalte</a:t>
            </a:r>
            <a:endParaRPr/>
          </a:p>
        </p:txBody>
      </p:sp>
      <p:pic>
        <p:nvPicPr>
          <p:cNvPr id="9" name="Grafik 8" descr="Internet" hidden="0"/>
          <p:cNvPicPr>
            <a:picLocks noChangeAspect="1"/>
          </p:cNvPicPr>
          <p:nvPr isPhoto="0" userDrawn="0"/>
        </p:nvPicPr>
        <p:blipFill>
          <a:blip r:embed="rId4"/>
          <a:stretch/>
        </p:blipFill>
        <p:spPr bwMode="auto">
          <a:xfrm>
            <a:off x="1366262" y="2209534"/>
            <a:ext cx="614550" cy="614233"/>
          </a:xfrm>
          <a:prstGeom prst="rect">
            <a:avLst/>
          </a:prstGeom>
        </p:spPr>
      </p:pic>
      <p:pic>
        <p:nvPicPr>
          <p:cNvPr id="10" name="Grafik 9" descr="Bleistift" hidden="0"/>
          <p:cNvPicPr>
            <a:picLocks noChangeAspect="1"/>
          </p:cNvPicPr>
          <p:nvPr isPhoto="0" userDrawn="0"/>
        </p:nvPicPr>
        <p:blipFill>
          <a:blip r:embed="rId5"/>
          <a:stretch/>
        </p:blipFill>
        <p:spPr bwMode="auto">
          <a:xfrm>
            <a:off x="2252976" y="2316476"/>
            <a:ext cx="435508" cy="435283"/>
          </a:xfrm>
          <a:prstGeom prst="rect">
            <a:avLst/>
          </a:prstGeom>
        </p:spPr>
      </p:pic>
      <p:pic>
        <p:nvPicPr>
          <p:cNvPr id="21" name="Grafik 20" hidden="0"/>
          <p:cNvPicPr>
            <a:picLocks noChangeAspect="1"/>
          </p:cNvPicPr>
          <p:nvPr isPhoto="0" userDrawn="0"/>
        </p:nvPicPr>
        <p:blipFill>
          <a:blip r:embed="rId6"/>
          <a:stretch/>
        </p:blipFill>
        <p:spPr bwMode="auto">
          <a:xfrm>
            <a:off x="147566" y="4516438"/>
            <a:ext cx="503584" cy="503584"/>
          </a:xfrm>
          <a:prstGeom prst="rect">
            <a:avLst/>
          </a:prstGeom>
        </p:spPr>
      </p:pic>
      <p:sp>
        <p:nvSpPr>
          <p:cNvPr id="27" name="Textfeld 26" hidden="0"/>
          <p:cNvSpPr txBox="1"/>
          <p:nvPr isPhoto="0" userDrawn="0"/>
        </p:nvSpPr>
        <p:spPr bwMode="auto">
          <a:xfrm>
            <a:off x="863599" y="2895774"/>
            <a:ext cx="2412256" cy="1620663"/>
          </a:xfrm>
          <a:prstGeom prst="rect">
            <a:avLst/>
          </a:prstGeom>
          <a:solidFill>
            <a:schemeClr val="bg1"/>
          </a:solidFill>
          <a:ln w="9525">
            <a:solidFill>
              <a:schemeClr val="accent2"/>
            </a:solidFill>
          </a:ln>
        </p:spPr>
        <p:txBody>
          <a:bodyPr wrap="square" tIns="72000" bIns="72000">
            <a:noAutofit/>
          </a:bodyPr>
          <a:lstStyle/>
          <a:p>
            <a:pPr marL="177800" indent="-177800" algn="l">
              <a:lnSpc>
                <a:spcPct val="100000"/>
              </a:lnSpc>
              <a:spcAft>
                <a:spcPts val="600"/>
              </a:spcAft>
              <a:buClr>
                <a:schemeClr val="tx2"/>
              </a:buClr>
              <a:buFont typeface="Wingdings"/>
              <a:buChar char="§"/>
              <a:defRPr/>
            </a:pPr>
            <a:r>
              <a:rPr lang="de-DE" sz="1200">
                <a:latin typeface="+mn-lt"/>
              </a:rPr>
              <a:t>Ereignisse oder Zitate </a:t>
            </a:r>
            <a:br>
              <a:rPr lang="de-DE" sz="1200">
                <a:latin typeface="+mn-lt"/>
              </a:rPr>
            </a:br>
            <a:r>
              <a:rPr lang="de-DE" sz="1200">
                <a:latin typeface="+mn-lt"/>
              </a:rPr>
              <a:t>werden erfunden </a:t>
            </a:r>
            <a:endParaRPr/>
          </a:p>
          <a:p>
            <a:pPr marL="177800" indent="-177800" algn="l">
              <a:lnSpc>
                <a:spcPct val="100000"/>
              </a:lnSpc>
              <a:spcAft>
                <a:spcPts val="600"/>
              </a:spcAft>
              <a:buClr>
                <a:schemeClr val="tx2"/>
              </a:buClr>
              <a:buFont typeface="Wingdings"/>
              <a:buChar char="§"/>
              <a:defRPr/>
            </a:pPr>
            <a:r>
              <a:rPr lang="de-DE" sz="1200">
                <a:latin typeface="+mn-lt"/>
              </a:rPr>
              <a:t>Bilder oder Videos werden manipuliert </a:t>
            </a:r>
            <a:endParaRPr/>
          </a:p>
          <a:p>
            <a:pPr marL="177800" indent="-177800" algn="l">
              <a:lnSpc>
                <a:spcPct val="100000"/>
              </a:lnSpc>
              <a:spcAft>
                <a:spcPts val="600"/>
              </a:spcAft>
              <a:buClr>
                <a:schemeClr val="tx2"/>
              </a:buClr>
              <a:buFont typeface="Wingdings"/>
              <a:buChar char="§"/>
              <a:defRPr/>
            </a:pPr>
            <a:r>
              <a:rPr lang="de-DE" sz="1200">
                <a:latin typeface="+mn-lt"/>
              </a:rPr>
              <a:t>Nachgemachte Internetseiten oder Fake-Profile verbreiten falsche Informationen</a:t>
            </a:r>
            <a:endParaRPr/>
          </a:p>
        </p:txBody>
      </p:sp>
      <p:sp>
        <p:nvSpPr>
          <p:cNvPr id="11" name="Rechteck 10" hidden="0"/>
          <p:cNvSpPr/>
          <p:nvPr isPhoto="0" userDrawn="0"/>
        </p:nvSpPr>
        <p:spPr bwMode="auto">
          <a:xfrm rot="16199998">
            <a:off x="7224915" y="1940389"/>
            <a:ext cx="3667161" cy="177356"/>
          </a:xfrm>
          <a:prstGeom prst="rect">
            <a:avLst/>
          </a:prstGeom>
        </p:spPr>
        <p:txBody>
          <a:bodyPr wrap="square">
            <a:spAutoFit/>
          </a:bodyPr>
          <a:lstStyle/>
          <a:p>
            <a:pPr algn="r">
              <a:defRPr/>
            </a:pPr>
            <a:r>
              <a:rPr lang="de-DE" sz="600">
                <a:latin typeface="Arial"/>
                <a:cs typeface="Arial"/>
              </a:rPr>
              <a:t>Screenshot: </a:t>
            </a:r>
            <a:r>
              <a:rPr lang="pl-PL" sz="600">
                <a:latin typeface="Arial"/>
                <a:cs typeface="Arial"/>
              </a:rPr>
              <a:t>twitter.com/c_w_m_o</a:t>
            </a:r>
            <a:endParaRPr>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randombar(horizontal)">
                                      <p:cBhvr>
                                        <p:cTn id="19" dur="500"/>
                                        <p:tgtEl>
                                          <p:spTgt spid="27"/>
                                        </p:tgtEl>
                                      </p:cBhvr>
                                    </p:animEffect>
                                  </p:childTnLst>
                                </p:cTn>
                              </p:par>
                            </p:childTnLst>
                          </p:cTn>
                        </p:par>
                        <p:par>
                          <p:cTn id="20" fill="hold">
                            <p:stCondLst>
                              <p:cond delay="500"/>
                            </p:stCondLst>
                            <p:childTnLst>
                              <p:par>
                                <p:cTn id="21" presetID="14" presetClass="entr" presetSubtype="10" fill="hold" nodeType="afterEffect">
                                  <p:stCondLst>
                                    <p:cond delay="50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0"/>
          </p:nvPr>
        </p:nvSpPr>
        <p:spPr bwMode="auto">
          <a:xfrm>
            <a:off x="863599" y="726128"/>
            <a:ext cx="7596832" cy="900000"/>
          </a:xfrm>
        </p:spPr>
        <p:txBody>
          <a:bodyPr/>
          <a:lstStyle/>
          <a:p>
            <a:pPr>
              <a:defRPr/>
            </a:pPr>
            <a:r>
              <a:rPr lang="de-DE"/>
              <a:t>Fake News &amp; Falschinformationen</a:t>
            </a:r>
            <a:endParaRPr/>
          </a:p>
        </p:txBody>
      </p:sp>
      <p:sp>
        <p:nvSpPr>
          <p:cNvPr id="3" name="Rechteck 2" hidden="0"/>
          <p:cNvSpPr/>
          <p:nvPr isPhoto="0" userDrawn="0"/>
        </p:nvSpPr>
        <p:spPr bwMode="auto">
          <a:xfrm flipV="1">
            <a:off x="863599" y="1671638"/>
            <a:ext cx="2412256" cy="1224136"/>
          </a:xfrm>
          <a:prstGeom prst="rect">
            <a:avLst/>
          </a:prstGeom>
          <a:solidFill>
            <a:schemeClr val="accent2"/>
          </a:solidFill>
          <a:ln w="9525" cap="flat" cmpd="sng" algn="ctr">
            <a:solidFill>
              <a:schemeClr val="accent2"/>
            </a:solidFill>
            <a:prstDash val="solid"/>
            <a:round/>
            <a:headEnd type="none" w="med" len="med"/>
            <a:tailEnd type="none" w="med" len="med"/>
          </a:ln>
          <a:effectLst/>
        </p:spPr>
        <p:txBody>
          <a:bodyPr vert="horz" wrap="none" lIns="0" tIns="46800" rIns="0" bIns="46800" numCol="1" rtlCol="0" anchor="ctr" anchorCtr="0" compatLnSpc="1">
            <a:prstTxWarp prst="textNoShape"/>
          </a:bodyPr>
          <a:lstStyle/>
          <a:p>
            <a:pPr marL="0" marR="0" indent="0" algn="ctr" defTabSz="914400">
              <a:lnSpc>
                <a:spcPct val="90000"/>
              </a:lnSpc>
              <a:spcBef>
                <a:spcPts val="0"/>
              </a:spcBef>
              <a:spcAft>
                <a:spcPts val="0"/>
              </a:spcAft>
              <a:buClr>
                <a:srgbClr val="4A5E74"/>
              </a:buClr>
              <a:buSzTx/>
              <a:buFont typeface="Wingdings"/>
              <a:buNone/>
              <a:defRPr/>
            </a:pPr>
            <a:endParaRPr lang="de-DE" sz="1400" b="0" i="0" u="none" strike="noStrike" cap="none">
              <a:ln>
                <a:noFill/>
              </a:ln>
              <a:solidFill>
                <a:srgbClr val="000000"/>
              </a:solidFill>
              <a:latin typeface="+mn-lt"/>
              <a:ea typeface="ヒラギノ角ゴ Pro W3"/>
            </a:endParaRPr>
          </a:p>
        </p:txBody>
      </p:sp>
      <p:sp>
        <p:nvSpPr>
          <p:cNvPr id="4" name="Textfeld 3" hidden="0"/>
          <p:cNvSpPr txBox="1"/>
          <p:nvPr isPhoto="0" userDrawn="0"/>
        </p:nvSpPr>
        <p:spPr bwMode="auto">
          <a:xfrm>
            <a:off x="1151633" y="1738791"/>
            <a:ext cx="1836192" cy="480131"/>
          </a:xfrm>
          <a:prstGeom prst="rect">
            <a:avLst/>
          </a:prstGeom>
          <a:noFill/>
        </p:spPr>
        <p:txBody>
          <a:bodyPr wrap="square" rtlCol="0">
            <a:spAutoFit/>
          </a:bodyPr>
          <a:lstStyle/>
          <a:p>
            <a:pPr>
              <a:defRPr/>
            </a:pPr>
            <a:r>
              <a:rPr lang="de-DE" sz="1400" b="1">
                <a:latin typeface="Arial"/>
                <a:cs typeface="Arial"/>
              </a:rPr>
              <a:t>Falscher Zusammenhang</a:t>
            </a:r>
            <a:endParaRPr/>
          </a:p>
        </p:txBody>
      </p:sp>
      <p:pic>
        <p:nvPicPr>
          <p:cNvPr id="21" name="Grafik 20" hidden="0"/>
          <p:cNvPicPr>
            <a:picLocks noChangeAspect="1"/>
          </p:cNvPicPr>
          <p:nvPr isPhoto="0" userDrawn="0"/>
        </p:nvPicPr>
        <p:blipFill>
          <a:blip r:embed="rId3"/>
          <a:stretch/>
        </p:blipFill>
        <p:spPr bwMode="auto">
          <a:xfrm>
            <a:off x="147566" y="4516438"/>
            <a:ext cx="503584" cy="503584"/>
          </a:xfrm>
          <a:prstGeom prst="rect">
            <a:avLst/>
          </a:prstGeom>
        </p:spPr>
      </p:pic>
      <p:sp>
        <p:nvSpPr>
          <p:cNvPr id="27" name="Textfeld 26" hidden="0"/>
          <p:cNvSpPr txBox="1"/>
          <p:nvPr isPhoto="0" userDrawn="0"/>
        </p:nvSpPr>
        <p:spPr bwMode="auto">
          <a:xfrm>
            <a:off x="863599" y="2895774"/>
            <a:ext cx="2412256" cy="1620663"/>
          </a:xfrm>
          <a:prstGeom prst="rect">
            <a:avLst/>
          </a:prstGeom>
          <a:solidFill>
            <a:schemeClr val="bg1"/>
          </a:solidFill>
          <a:ln w="9525">
            <a:solidFill>
              <a:schemeClr val="accent2"/>
            </a:solidFill>
          </a:ln>
        </p:spPr>
        <p:txBody>
          <a:bodyPr wrap="square" tIns="72000" bIns="72000">
            <a:noAutofit/>
          </a:bodyPr>
          <a:lstStyle/>
          <a:p>
            <a:pPr marL="177800" indent="-177800" algn="l">
              <a:lnSpc>
                <a:spcPct val="100000"/>
              </a:lnSpc>
              <a:spcAft>
                <a:spcPts val="600"/>
              </a:spcAft>
              <a:buClr>
                <a:schemeClr val="tx2"/>
              </a:buClr>
              <a:buFont typeface="Wingdings"/>
              <a:buChar char="§"/>
              <a:defRPr/>
            </a:pPr>
            <a:r>
              <a:rPr lang="de-DE" sz="1200">
                <a:latin typeface="+mn-lt"/>
              </a:rPr>
              <a:t>Zitate oder Bilder werden aus dem Zusammenhang gerissen</a:t>
            </a:r>
            <a:endParaRPr/>
          </a:p>
          <a:p>
            <a:pPr marL="177800" indent="-177800" algn="l">
              <a:lnSpc>
                <a:spcPct val="100000"/>
              </a:lnSpc>
              <a:spcAft>
                <a:spcPts val="600"/>
              </a:spcAft>
              <a:buClr>
                <a:schemeClr val="tx2"/>
              </a:buClr>
              <a:buFont typeface="Wingdings"/>
              <a:buChar char="§"/>
              <a:defRPr/>
            </a:pPr>
            <a:r>
              <a:rPr lang="de-DE" sz="1200">
                <a:latin typeface="+mn-lt"/>
              </a:rPr>
              <a:t>Irreführende Überschriften,  die letztendlich nicht mit der eigentlichen Geschichte übereinstimmen</a:t>
            </a:r>
            <a:endParaRPr/>
          </a:p>
        </p:txBody>
      </p:sp>
      <p:grpSp>
        <p:nvGrpSpPr>
          <p:cNvPr id="17" name="Gruppieren 16" hidden="0"/>
          <p:cNvGrpSpPr/>
          <p:nvPr isPhoto="0" userDrawn="0"/>
        </p:nvGrpSpPr>
        <p:grpSpPr bwMode="auto">
          <a:xfrm>
            <a:off x="1420037" y="2234941"/>
            <a:ext cx="1299381" cy="584583"/>
            <a:chOff x="4839070" y="2389185"/>
            <a:chExt cx="1605681" cy="855369"/>
          </a:xfrm>
        </p:grpSpPr>
        <p:pic>
          <p:nvPicPr>
            <p:cNvPr id="18" name="Grafik 17" descr="Pfeil Gerade" hidden="0"/>
            <p:cNvPicPr>
              <a:picLocks noChangeAspect="1"/>
            </p:cNvPicPr>
            <p:nvPr isPhoto="0" userDrawn="0"/>
          </p:nvPicPr>
          <p:blipFill>
            <a:blip r:embed="rId4"/>
            <a:stretch/>
          </p:blipFill>
          <p:spPr bwMode="auto">
            <a:xfrm rot="11350669">
              <a:off x="5333862" y="2626179"/>
              <a:ext cx="882575" cy="419458"/>
            </a:xfrm>
            <a:prstGeom prst="rect">
              <a:avLst/>
            </a:prstGeom>
          </p:spPr>
        </p:pic>
        <p:pic>
          <p:nvPicPr>
            <p:cNvPr id="19" name="Grafik 18" descr="Laptop" hidden="0"/>
            <p:cNvPicPr>
              <a:picLocks noChangeAspect="1"/>
            </p:cNvPicPr>
            <p:nvPr isPhoto="0" userDrawn="0"/>
          </p:nvPicPr>
          <p:blipFill>
            <a:blip r:embed="rId5"/>
            <a:stretch/>
          </p:blipFill>
          <p:spPr bwMode="auto">
            <a:xfrm>
              <a:off x="5775151" y="2574954"/>
              <a:ext cx="669600" cy="669600"/>
            </a:xfrm>
            <a:prstGeom prst="rect">
              <a:avLst/>
            </a:prstGeom>
          </p:spPr>
        </p:pic>
        <p:pic>
          <p:nvPicPr>
            <p:cNvPr id="20" name="Grafik 19" descr="Bild" hidden="0"/>
            <p:cNvPicPr>
              <a:picLocks noChangeAspect="1"/>
            </p:cNvPicPr>
            <p:nvPr isPhoto="0" userDrawn="0"/>
          </p:nvPicPr>
          <p:blipFill>
            <a:blip r:embed="rId6"/>
            <a:stretch/>
          </p:blipFill>
          <p:spPr bwMode="auto">
            <a:xfrm>
              <a:off x="4839070" y="2389185"/>
              <a:ext cx="668865" cy="668865"/>
            </a:xfrm>
            <a:prstGeom prst="rect">
              <a:avLst/>
            </a:prstGeom>
          </p:spPr>
        </p:pic>
      </p:grpSp>
      <p:sp>
        <p:nvSpPr>
          <p:cNvPr id="13" name="Rechteck 12" hidden="0"/>
          <p:cNvSpPr/>
          <p:nvPr isPhoto="0" userDrawn="0"/>
        </p:nvSpPr>
        <p:spPr bwMode="auto">
          <a:xfrm rot="16199998">
            <a:off x="7224915" y="1941350"/>
            <a:ext cx="3667161" cy="175433"/>
          </a:xfrm>
          <a:prstGeom prst="rect">
            <a:avLst/>
          </a:prstGeom>
        </p:spPr>
        <p:txBody>
          <a:bodyPr wrap="square">
            <a:spAutoFit/>
          </a:bodyPr>
          <a:lstStyle/>
          <a:p>
            <a:pPr algn="r">
              <a:defRPr/>
            </a:pPr>
            <a:r>
              <a:rPr lang="de-DE" sz="600">
                <a:latin typeface="+mj-lt"/>
                <a:cs typeface="Arial"/>
              </a:rPr>
              <a:t>Screenshot: twitter.com/</a:t>
            </a:r>
            <a:r>
              <a:rPr lang="de-DE" sz="600">
                <a:latin typeface="+mj-lt"/>
                <a:cs typeface="Arial"/>
              </a:rPr>
              <a:t>PizzaUndSo</a:t>
            </a:r>
            <a:endParaRPr sz="600">
              <a:latin typeface="+mj-lt"/>
              <a:cs typeface="Arial"/>
            </a:endParaRPr>
          </a:p>
        </p:txBody>
      </p:sp>
      <p:pic>
        <p:nvPicPr>
          <p:cNvPr id="6" name="Grafik 5" hidden="0"/>
          <p:cNvPicPr>
            <a:picLocks noChangeAspect="1"/>
          </p:cNvPicPr>
          <p:nvPr isPhoto="0" userDrawn="0"/>
        </p:nvPicPr>
        <p:blipFill>
          <a:blip r:embed="rId7"/>
          <a:stretch/>
        </p:blipFill>
        <p:spPr bwMode="auto">
          <a:xfrm>
            <a:off x="4383599" y="1267478"/>
            <a:ext cx="2969093" cy="358702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0"/>
          </p:nvPr>
        </p:nvSpPr>
        <p:spPr bwMode="auto">
          <a:xfrm>
            <a:off x="863599" y="726128"/>
            <a:ext cx="7596832" cy="900000"/>
          </a:xfrm>
        </p:spPr>
        <p:txBody>
          <a:bodyPr/>
          <a:lstStyle/>
          <a:p>
            <a:pPr>
              <a:defRPr/>
            </a:pPr>
            <a:r>
              <a:rPr lang="de-DE"/>
              <a:t>Fake News &amp; Falschinformationen</a:t>
            </a:r>
            <a:endParaRPr/>
          </a:p>
        </p:txBody>
      </p:sp>
      <p:sp>
        <p:nvSpPr>
          <p:cNvPr id="3" name="Rechteck 2" hidden="0"/>
          <p:cNvSpPr/>
          <p:nvPr isPhoto="0" userDrawn="0"/>
        </p:nvSpPr>
        <p:spPr bwMode="auto">
          <a:xfrm flipV="1">
            <a:off x="863599" y="1671638"/>
            <a:ext cx="2412256" cy="1224136"/>
          </a:xfrm>
          <a:prstGeom prst="rect">
            <a:avLst/>
          </a:prstGeom>
          <a:solidFill>
            <a:schemeClr val="accent2"/>
          </a:solidFill>
          <a:ln w="9525" cap="flat" cmpd="sng" algn="ctr">
            <a:solidFill>
              <a:schemeClr val="accent2"/>
            </a:solidFill>
            <a:prstDash val="solid"/>
            <a:round/>
            <a:headEnd type="none" w="med" len="med"/>
            <a:tailEnd type="none" w="med" len="med"/>
          </a:ln>
          <a:effectLst/>
        </p:spPr>
        <p:txBody>
          <a:bodyPr vert="horz" wrap="none" lIns="0" tIns="46800" rIns="0" bIns="46800" numCol="1" rtlCol="0" anchor="ctr" anchorCtr="0" compatLnSpc="1">
            <a:prstTxWarp prst="textNoShape"/>
          </a:bodyPr>
          <a:lstStyle/>
          <a:p>
            <a:pPr marL="0" marR="0" indent="0" algn="ctr" defTabSz="914400">
              <a:lnSpc>
                <a:spcPct val="90000"/>
              </a:lnSpc>
              <a:spcBef>
                <a:spcPts val="0"/>
              </a:spcBef>
              <a:spcAft>
                <a:spcPts val="0"/>
              </a:spcAft>
              <a:buClr>
                <a:srgbClr val="4A5E74"/>
              </a:buClr>
              <a:buSzTx/>
              <a:buFont typeface="Wingdings"/>
              <a:buNone/>
              <a:defRPr/>
            </a:pPr>
            <a:endParaRPr lang="de-DE" sz="1400" b="0" i="0" u="none" strike="noStrike" cap="none">
              <a:ln>
                <a:noFill/>
              </a:ln>
              <a:solidFill>
                <a:srgbClr val="000000"/>
              </a:solidFill>
              <a:latin typeface="+mn-lt"/>
              <a:ea typeface="ヒラギノ角ゴ Pro W3"/>
            </a:endParaRPr>
          </a:p>
        </p:txBody>
      </p:sp>
      <p:sp>
        <p:nvSpPr>
          <p:cNvPr id="4" name="Textfeld 3" hidden="0"/>
          <p:cNvSpPr txBox="1"/>
          <p:nvPr isPhoto="0" userDrawn="0"/>
        </p:nvSpPr>
        <p:spPr bwMode="auto">
          <a:xfrm>
            <a:off x="1151633" y="1738791"/>
            <a:ext cx="1836192" cy="480131"/>
          </a:xfrm>
          <a:prstGeom prst="rect">
            <a:avLst/>
          </a:prstGeom>
          <a:noFill/>
        </p:spPr>
        <p:txBody>
          <a:bodyPr wrap="square" rtlCol="0">
            <a:spAutoFit/>
          </a:bodyPr>
          <a:lstStyle/>
          <a:p>
            <a:pPr>
              <a:defRPr/>
            </a:pPr>
            <a:r>
              <a:rPr lang="de-DE" sz="1400" b="1">
                <a:latin typeface="Arial"/>
                <a:cs typeface="Arial"/>
              </a:rPr>
              <a:t>Unbelegte Behauptungen</a:t>
            </a:r>
            <a:endParaRPr/>
          </a:p>
        </p:txBody>
      </p:sp>
      <p:pic>
        <p:nvPicPr>
          <p:cNvPr id="21" name="Grafik 20" hidden="0"/>
          <p:cNvPicPr>
            <a:picLocks noChangeAspect="1"/>
          </p:cNvPicPr>
          <p:nvPr isPhoto="0" userDrawn="0"/>
        </p:nvPicPr>
        <p:blipFill>
          <a:blip r:embed="rId3"/>
          <a:stretch/>
        </p:blipFill>
        <p:spPr bwMode="auto">
          <a:xfrm>
            <a:off x="147566" y="4516438"/>
            <a:ext cx="503584" cy="503584"/>
          </a:xfrm>
          <a:prstGeom prst="rect">
            <a:avLst/>
          </a:prstGeom>
        </p:spPr>
      </p:pic>
      <p:sp>
        <p:nvSpPr>
          <p:cNvPr id="27" name="Textfeld 26" hidden="0"/>
          <p:cNvSpPr txBox="1"/>
          <p:nvPr isPhoto="0" userDrawn="0"/>
        </p:nvSpPr>
        <p:spPr bwMode="auto">
          <a:xfrm>
            <a:off x="863599" y="2895774"/>
            <a:ext cx="2412256" cy="1620663"/>
          </a:xfrm>
          <a:prstGeom prst="rect">
            <a:avLst/>
          </a:prstGeom>
          <a:solidFill>
            <a:schemeClr val="bg1"/>
          </a:solidFill>
          <a:ln w="9525">
            <a:solidFill>
              <a:schemeClr val="accent2"/>
            </a:solidFill>
          </a:ln>
        </p:spPr>
        <p:txBody>
          <a:bodyPr wrap="square" tIns="72000" bIns="72000">
            <a:noAutofit/>
          </a:bodyPr>
          <a:lstStyle/>
          <a:p>
            <a:pPr marL="177800" indent="-177800" algn="l">
              <a:lnSpc>
                <a:spcPct val="100000"/>
              </a:lnSpc>
              <a:spcAft>
                <a:spcPts val="600"/>
              </a:spcAft>
              <a:buClr>
                <a:schemeClr val="tx2"/>
              </a:buClr>
              <a:buFont typeface="Wingdings"/>
              <a:buChar char="§"/>
              <a:defRPr/>
            </a:pPr>
            <a:r>
              <a:rPr lang="de-DE" sz="1200">
                <a:latin typeface="+mn-lt"/>
              </a:rPr>
              <a:t>Behauptungen mit einem Wahrheitsanspruch, die nicht mit Fakten belegt werden</a:t>
            </a:r>
            <a:endParaRPr/>
          </a:p>
          <a:p>
            <a:pPr algn="l">
              <a:lnSpc>
                <a:spcPct val="100000"/>
              </a:lnSpc>
              <a:spcAft>
                <a:spcPts val="600"/>
              </a:spcAft>
              <a:buClr>
                <a:schemeClr val="tx2"/>
              </a:buClr>
              <a:defRPr/>
            </a:pPr>
            <a:endParaRPr lang="de-DE" sz="1200">
              <a:latin typeface="+mn-lt"/>
            </a:endParaRPr>
          </a:p>
        </p:txBody>
      </p:sp>
      <p:pic>
        <p:nvPicPr>
          <p:cNvPr id="15" name="Grafik 14" descr="Megafon" hidden="0"/>
          <p:cNvPicPr>
            <a:picLocks noChangeAspect="1"/>
          </p:cNvPicPr>
          <p:nvPr isPhoto="0" userDrawn="0"/>
        </p:nvPicPr>
        <p:blipFill>
          <a:blip r:embed="rId4"/>
          <a:stretch/>
        </p:blipFill>
        <p:spPr bwMode="auto">
          <a:xfrm>
            <a:off x="1334170" y="2254110"/>
            <a:ext cx="501452" cy="568324"/>
          </a:xfrm>
          <a:prstGeom prst="rect">
            <a:avLst/>
          </a:prstGeom>
        </p:spPr>
      </p:pic>
      <p:pic>
        <p:nvPicPr>
          <p:cNvPr id="16" name="Grafik 15" descr="Ohr" hidden="0"/>
          <p:cNvPicPr>
            <a:picLocks noChangeAspect="1"/>
          </p:cNvPicPr>
          <p:nvPr isPhoto="0" userDrawn="0"/>
        </p:nvPicPr>
        <p:blipFill>
          <a:blip r:embed="rId5"/>
          <a:stretch/>
        </p:blipFill>
        <p:spPr bwMode="auto">
          <a:xfrm>
            <a:off x="2268786" y="2243718"/>
            <a:ext cx="568324" cy="568324"/>
          </a:xfrm>
          <a:prstGeom prst="rect">
            <a:avLst/>
          </a:prstGeom>
        </p:spPr>
      </p:pic>
      <p:grpSp>
        <p:nvGrpSpPr>
          <p:cNvPr id="22" name="Gruppieren 21" hidden="0"/>
          <p:cNvGrpSpPr/>
          <p:nvPr isPhoto="0" userDrawn="0"/>
        </p:nvGrpSpPr>
        <p:grpSpPr bwMode="auto">
          <a:xfrm>
            <a:off x="3712043" y="1679526"/>
            <a:ext cx="3977505" cy="834477"/>
            <a:chOff x="5022166" y="1630564"/>
            <a:chExt cx="5303340" cy="1112636"/>
          </a:xfrm>
        </p:grpSpPr>
        <p:sp>
          <p:nvSpPr>
            <p:cNvPr id="23" name="Sprechblase: rechteckig mit abgerundeten Ecken 22" hidden="0"/>
            <p:cNvSpPr/>
            <p:nvPr isPhoto="0" userDrawn="0"/>
          </p:nvSpPr>
          <p:spPr bwMode="auto">
            <a:xfrm>
              <a:off x="5022166" y="1630564"/>
              <a:ext cx="5303340" cy="1112636"/>
            </a:xfrm>
            <a:prstGeom prst="wedgeRoundRectCallout">
              <a:avLst>
                <a:gd name="adj1" fmla="val -38174"/>
                <a:gd name="adj2" fmla="val 99658"/>
                <a:gd name="adj3" fmla="val 16667"/>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600">
                <a:solidFill>
                  <a:schemeClr val="tx1"/>
                </a:solidFill>
              </a:endParaRPr>
            </a:p>
          </p:txBody>
        </p:sp>
        <p:sp>
          <p:nvSpPr>
            <p:cNvPr id="24" name="Textfeld 23" hidden="0"/>
            <p:cNvSpPr txBox="1"/>
            <p:nvPr isPhoto="0" userDrawn="0"/>
          </p:nvSpPr>
          <p:spPr bwMode="auto">
            <a:xfrm>
              <a:off x="5049273" y="1806585"/>
              <a:ext cx="5276233" cy="714041"/>
            </a:xfrm>
            <a:prstGeom prst="rect">
              <a:avLst/>
            </a:prstGeom>
            <a:noFill/>
            <a:ln>
              <a:noFill/>
            </a:ln>
          </p:spPr>
          <p:txBody>
            <a:bodyPr wrap="square" rtlCol="0">
              <a:spAutoFit/>
            </a:bodyPr>
            <a:lstStyle/>
            <a:p>
              <a:pPr algn="ctr">
                <a:defRPr/>
              </a:pPr>
              <a:r>
                <a:rPr lang="de-DE" sz="1600" b="1">
                  <a:latin typeface="+mn-lt"/>
                </a:rPr>
                <a:t>„Es gibt keine Nachweise für einen menschengemachten Klimawandel“</a:t>
              </a:r>
              <a:endParaRPr sz="1600">
                <a:latin typeface="+mn-lt"/>
              </a:endParaRPr>
            </a:p>
          </p:txBody>
        </p:sp>
      </p:grpSp>
      <p:grpSp>
        <p:nvGrpSpPr>
          <p:cNvPr id="25" name="Gruppieren 24" hidden="0"/>
          <p:cNvGrpSpPr/>
          <p:nvPr isPhoto="0" userDrawn="0"/>
        </p:nvGrpSpPr>
        <p:grpSpPr bwMode="auto">
          <a:xfrm>
            <a:off x="4842030" y="2799500"/>
            <a:ext cx="3977505" cy="834477"/>
            <a:chOff x="6018820" y="3748522"/>
            <a:chExt cx="5303340" cy="1112636"/>
          </a:xfrm>
        </p:grpSpPr>
        <p:sp>
          <p:nvSpPr>
            <p:cNvPr id="26" name="Sprechblase: rechteckig mit abgerundeten Ecken 25" hidden="0"/>
            <p:cNvSpPr/>
            <p:nvPr isPhoto="0" userDrawn="0"/>
          </p:nvSpPr>
          <p:spPr bwMode="auto">
            <a:xfrm>
              <a:off x="6018820" y="3748522"/>
              <a:ext cx="5303340" cy="1112636"/>
            </a:xfrm>
            <a:prstGeom prst="wedgeRoundRectCallout">
              <a:avLst>
                <a:gd name="adj1" fmla="val 35925"/>
                <a:gd name="adj2" fmla="val 104550"/>
                <a:gd name="adj3" fmla="val 16667"/>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600">
                <a:solidFill>
                  <a:schemeClr val="tx1"/>
                </a:solidFill>
              </a:endParaRPr>
            </a:p>
          </p:txBody>
        </p:sp>
        <p:sp>
          <p:nvSpPr>
            <p:cNvPr id="28" name="Textfeld 27" hidden="0"/>
            <p:cNvSpPr txBox="1"/>
            <p:nvPr isPhoto="0" userDrawn="0"/>
          </p:nvSpPr>
          <p:spPr bwMode="auto">
            <a:xfrm>
              <a:off x="6032373" y="3950897"/>
              <a:ext cx="5276233" cy="714041"/>
            </a:xfrm>
            <a:prstGeom prst="rect">
              <a:avLst/>
            </a:prstGeom>
            <a:noFill/>
          </p:spPr>
          <p:txBody>
            <a:bodyPr wrap="square" rtlCol="0">
              <a:spAutoFit/>
            </a:bodyPr>
            <a:lstStyle/>
            <a:p>
              <a:pPr algn="ctr">
                <a:defRPr/>
              </a:pPr>
              <a:r>
                <a:rPr lang="de-DE" sz="1600" b="1">
                  <a:latin typeface="+mn-lt"/>
                </a:rPr>
                <a:t>„Alle Jugendlichen heutzutage </a:t>
              </a:r>
              <a:br>
                <a:rPr lang="de-DE" sz="1600" b="1">
                  <a:latin typeface="+mn-lt"/>
                </a:rPr>
              </a:br>
              <a:r>
                <a:rPr lang="de-DE" sz="1600" b="1">
                  <a:latin typeface="+mn-lt"/>
                </a:rPr>
                <a:t>sind handysüchtig.“</a:t>
              </a:r>
              <a:endParaRPr sz="1600">
                <a:latin typeface="+mn-lt"/>
              </a:endParaRPr>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0"/>
          </p:nvPr>
        </p:nvSpPr>
        <p:spPr bwMode="auto">
          <a:xfrm>
            <a:off x="863599" y="726128"/>
            <a:ext cx="7596832" cy="900000"/>
          </a:xfrm>
        </p:spPr>
        <p:txBody>
          <a:bodyPr/>
          <a:lstStyle/>
          <a:p>
            <a:pPr>
              <a:defRPr/>
            </a:pPr>
            <a:r>
              <a:rPr lang="de-DE"/>
              <a:t>Fake News &amp; Falschinformationen</a:t>
            </a:r>
            <a:endParaRPr/>
          </a:p>
        </p:txBody>
      </p:sp>
      <p:pic>
        <p:nvPicPr>
          <p:cNvPr id="21" name="Grafik 20" hidden="0"/>
          <p:cNvPicPr>
            <a:picLocks noChangeAspect="1"/>
          </p:cNvPicPr>
          <p:nvPr isPhoto="0" userDrawn="0"/>
        </p:nvPicPr>
        <p:blipFill>
          <a:blip r:embed="rId3"/>
          <a:stretch/>
        </p:blipFill>
        <p:spPr bwMode="auto">
          <a:xfrm>
            <a:off x="147566" y="4516438"/>
            <a:ext cx="503584" cy="503584"/>
          </a:xfrm>
          <a:prstGeom prst="rect">
            <a:avLst/>
          </a:prstGeom>
        </p:spPr>
      </p:pic>
      <p:sp>
        <p:nvSpPr>
          <p:cNvPr id="22" name="Rechteck 21" hidden="0"/>
          <p:cNvSpPr/>
          <p:nvPr isPhoto="0" userDrawn="0"/>
        </p:nvSpPr>
        <p:spPr bwMode="auto">
          <a:xfrm flipV="1">
            <a:off x="863599" y="1671638"/>
            <a:ext cx="2412256" cy="1224136"/>
          </a:xfrm>
          <a:prstGeom prst="rect">
            <a:avLst/>
          </a:prstGeom>
          <a:solidFill>
            <a:schemeClr val="accent2"/>
          </a:solidFill>
          <a:ln w="9525" cap="flat" cmpd="sng" algn="ctr">
            <a:solidFill>
              <a:schemeClr val="accent2"/>
            </a:solidFill>
            <a:prstDash val="solid"/>
            <a:round/>
            <a:headEnd type="none" w="med" len="med"/>
            <a:tailEnd type="none" w="med" len="med"/>
          </a:ln>
          <a:effectLst/>
        </p:spPr>
        <p:txBody>
          <a:bodyPr vert="horz" wrap="none" lIns="0" tIns="46800" rIns="0" bIns="46800" numCol="1" rtlCol="0" anchor="ctr" anchorCtr="0" compatLnSpc="1">
            <a:prstTxWarp prst="textNoShape"/>
          </a:bodyPr>
          <a:lstStyle/>
          <a:p>
            <a:pPr marL="0" marR="0" indent="0" algn="ctr" defTabSz="914400">
              <a:lnSpc>
                <a:spcPct val="90000"/>
              </a:lnSpc>
              <a:spcBef>
                <a:spcPts val="0"/>
              </a:spcBef>
              <a:spcAft>
                <a:spcPts val="0"/>
              </a:spcAft>
              <a:buClr>
                <a:srgbClr val="4A5E74"/>
              </a:buClr>
              <a:buSzTx/>
              <a:buFont typeface="Wingdings"/>
              <a:buNone/>
              <a:defRPr/>
            </a:pPr>
            <a:endParaRPr lang="de-DE" sz="1400" b="0" i="0" u="none" strike="noStrike" cap="none">
              <a:ln>
                <a:noFill/>
              </a:ln>
              <a:solidFill>
                <a:srgbClr val="000000"/>
              </a:solidFill>
              <a:latin typeface="+mn-lt"/>
              <a:ea typeface="ヒラギノ角ゴ Pro W3"/>
            </a:endParaRPr>
          </a:p>
        </p:txBody>
      </p:sp>
      <p:sp>
        <p:nvSpPr>
          <p:cNvPr id="23" name="Textfeld 22" hidden="0"/>
          <p:cNvSpPr txBox="1"/>
          <p:nvPr isPhoto="0" userDrawn="0"/>
        </p:nvSpPr>
        <p:spPr bwMode="auto">
          <a:xfrm>
            <a:off x="863602" y="1738791"/>
            <a:ext cx="2412254" cy="480131"/>
          </a:xfrm>
          <a:prstGeom prst="rect">
            <a:avLst/>
          </a:prstGeom>
          <a:noFill/>
        </p:spPr>
        <p:txBody>
          <a:bodyPr wrap="square" rtlCol="0">
            <a:spAutoFit/>
          </a:bodyPr>
          <a:lstStyle/>
          <a:p>
            <a:pPr>
              <a:defRPr/>
            </a:pPr>
            <a:r>
              <a:rPr lang="de-DE" sz="1400" b="1">
                <a:latin typeface="Arial"/>
                <a:cs typeface="Arial"/>
              </a:rPr>
              <a:t>Erfundene</a:t>
            </a:r>
            <a:endParaRPr/>
          </a:p>
          <a:p>
            <a:pPr>
              <a:defRPr/>
            </a:pPr>
            <a:r>
              <a:rPr lang="de-DE" sz="1400" b="1">
                <a:latin typeface="Arial"/>
                <a:cs typeface="Arial"/>
              </a:rPr>
              <a:t>Inhalte</a:t>
            </a:r>
            <a:endParaRPr/>
          </a:p>
        </p:txBody>
      </p:sp>
      <p:pic>
        <p:nvPicPr>
          <p:cNvPr id="24" name="Grafik 23" descr="Internet" hidden="0"/>
          <p:cNvPicPr>
            <a:picLocks noChangeAspect="1"/>
          </p:cNvPicPr>
          <p:nvPr isPhoto="0" userDrawn="0"/>
        </p:nvPicPr>
        <p:blipFill>
          <a:blip r:embed="rId4"/>
          <a:stretch/>
        </p:blipFill>
        <p:spPr bwMode="auto">
          <a:xfrm>
            <a:off x="1366262" y="2209534"/>
            <a:ext cx="614550" cy="614233"/>
          </a:xfrm>
          <a:prstGeom prst="rect">
            <a:avLst/>
          </a:prstGeom>
        </p:spPr>
      </p:pic>
      <p:pic>
        <p:nvPicPr>
          <p:cNvPr id="25" name="Grafik 24" descr="Bleistift" hidden="0"/>
          <p:cNvPicPr>
            <a:picLocks noChangeAspect="1"/>
          </p:cNvPicPr>
          <p:nvPr isPhoto="0" userDrawn="0"/>
        </p:nvPicPr>
        <p:blipFill>
          <a:blip r:embed="rId5"/>
          <a:stretch/>
        </p:blipFill>
        <p:spPr bwMode="auto">
          <a:xfrm>
            <a:off x="2252976" y="2316476"/>
            <a:ext cx="435508" cy="435283"/>
          </a:xfrm>
          <a:prstGeom prst="rect">
            <a:avLst/>
          </a:prstGeom>
        </p:spPr>
      </p:pic>
      <p:sp>
        <p:nvSpPr>
          <p:cNvPr id="26" name="Rechteck 25" hidden="0"/>
          <p:cNvSpPr/>
          <p:nvPr isPhoto="0" userDrawn="0"/>
        </p:nvSpPr>
        <p:spPr bwMode="auto">
          <a:xfrm flipV="1">
            <a:off x="3365872" y="1671638"/>
            <a:ext cx="2412256" cy="1224136"/>
          </a:xfrm>
          <a:prstGeom prst="rect">
            <a:avLst/>
          </a:prstGeom>
          <a:solidFill>
            <a:schemeClr val="accent2"/>
          </a:solidFill>
          <a:ln w="9525" cap="flat" cmpd="sng" algn="ctr">
            <a:solidFill>
              <a:schemeClr val="accent2"/>
            </a:solidFill>
            <a:prstDash val="solid"/>
            <a:round/>
            <a:headEnd type="none" w="med" len="med"/>
            <a:tailEnd type="none" w="med" len="med"/>
          </a:ln>
          <a:effectLst/>
        </p:spPr>
        <p:txBody>
          <a:bodyPr vert="horz" wrap="none" lIns="0" tIns="46800" rIns="0" bIns="46800" numCol="1" rtlCol="0" anchor="ctr" anchorCtr="0" compatLnSpc="1">
            <a:prstTxWarp prst="textNoShape"/>
          </a:bodyPr>
          <a:lstStyle/>
          <a:p>
            <a:pPr marL="0" marR="0" indent="0" algn="ctr" defTabSz="914400">
              <a:lnSpc>
                <a:spcPct val="90000"/>
              </a:lnSpc>
              <a:spcBef>
                <a:spcPts val="0"/>
              </a:spcBef>
              <a:spcAft>
                <a:spcPts val="0"/>
              </a:spcAft>
              <a:buClr>
                <a:srgbClr val="4A5E74"/>
              </a:buClr>
              <a:buSzTx/>
              <a:buFont typeface="Wingdings"/>
              <a:buNone/>
              <a:defRPr/>
            </a:pPr>
            <a:endParaRPr lang="de-DE" sz="1400" b="0" i="0" u="none" strike="noStrike" cap="none">
              <a:ln>
                <a:noFill/>
              </a:ln>
              <a:solidFill>
                <a:srgbClr val="000000"/>
              </a:solidFill>
              <a:latin typeface="+mn-lt"/>
              <a:ea typeface="ヒラギノ角ゴ Pro W3"/>
            </a:endParaRPr>
          </a:p>
        </p:txBody>
      </p:sp>
      <p:sp>
        <p:nvSpPr>
          <p:cNvPr id="27" name="Textfeld 26" hidden="0"/>
          <p:cNvSpPr txBox="1"/>
          <p:nvPr isPhoto="0" userDrawn="0"/>
        </p:nvSpPr>
        <p:spPr bwMode="auto">
          <a:xfrm>
            <a:off x="3653904" y="1738791"/>
            <a:ext cx="1836192" cy="480131"/>
          </a:xfrm>
          <a:prstGeom prst="rect">
            <a:avLst/>
          </a:prstGeom>
          <a:noFill/>
        </p:spPr>
        <p:txBody>
          <a:bodyPr wrap="square" rtlCol="0">
            <a:spAutoFit/>
          </a:bodyPr>
          <a:lstStyle/>
          <a:p>
            <a:pPr>
              <a:defRPr/>
            </a:pPr>
            <a:r>
              <a:rPr lang="de-DE" sz="1400" b="1">
                <a:latin typeface="Arial"/>
                <a:cs typeface="Arial"/>
              </a:rPr>
              <a:t>Falscher Zusammenhang</a:t>
            </a:r>
            <a:endParaRPr/>
          </a:p>
        </p:txBody>
      </p:sp>
      <p:sp>
        <p:nvSpPr>
          <p:cNvPr id="30" name="Rechteck 29" hidden="0"/>
          <p:cNvSpPr/>
          <p:nvPr isPhoto="0" userDrawn="0"/>
        </p:nvSpPr>
        <p:spPr bwMode="auto">
          <a:xfrm flipV="1">
            <a:off x="5868144" y="1671638"/>
            <a:ext cx="2412256" cy="1224136"/>
          </a:xfrm>
          <a:prstGeom prst="rect">
            <a:avLst/>
          </a:prstGeom>
          <a:solidFill>
            <a:schemeClr val="accent2"/>
          </a:solidFill>
          <a:ln w="9525" cap="flat" cmpd="sng" algn="ctr">
            <a:solidFill>
              <a:schemeClr val="accent2"/>
            </a:solidFill>
            <a:prstDash val="solid"/>
            <a:round/>
            <a:headEnd type="none" w="med" len="med"/>
            <a:tailEnd type="none" w="med" len="med"/>
          </a:ln>
          <a:effectLst/>
        </p:spPr>
        <p:txBody>
          <a:bodyPr vert="horz" wrap="none" lIns="0" tIns="46800" rIns="0" bIns="46800" numCol="1" rtlCol="0" anchor="ctr" anchorCtr="0" compatLnSpc="1">
            <a:prstTxWarp prst="textNoShape"/>
          </a:bodyPr>
          <a:lstStyle/>
          <a:p>
            <a:pPr marL="0" marR="0" indent="0" algn="ctr" defTabSz="914400">
              <a:lnSpc>
                <a:spcPct val="90000"/>
              </a:lnSpc>
              <a:spcBef>
                <a:spcPts val="0"/>
              </a:spcBef>
              <a:spcAft>
                <a:spcPts val="0"/>
              </a:spcAft>
              <a:buClr>
                <a:srgbClr val="4A5E74"/>
              </a:buClr>
              <a:buSzTx/>
              <a:buFont typeface="Wingdings"/>
              <a:buNone/>
              <a:defRPr/>
            </a:pPr>
            <a:endParaRPr lang="de-DE" sz="1400" b="0" i="0" u="none" strike="noStrike" cap="none">
              <a:ln>
                <a:noFill/>
              </a:ln>
              <a:solidFill>
                <a:srgbClr val="000000"/>
              </a:solidFill>
              <a:latin typeface="+mn-lt"/>
              <a:ea typeface="ヒラギノ角ゴ Pro W3"/>
            </a:endParaRPr>
          </a:p>
        </p:txBody>
      </p:sp>
      <p:sp>
        <p:nvSpPr>
          <p:cNvPr id="31" name="Textfeld 30" hidden="0"/>
          <p:cNvSpPr txBox="1"/>
          <p:nvPr isPhoto="0" userDrawn="0"/>
        </p:nvSpPr>
        <p:spPr bwMode="auto">
          <a:xfrm>
            <a:off x="6156177" y="1738791"/>
            <a:ext cx="1836192" cy="480131"/>
          </a:xfrm>
          <a:prstGeom prst="rect">
            <a:avLst/>
          </a:prstGeom>
          <a:noFill/>
        </p:spPr>
        <p:txBody>
          <a:bodyPr wrap="square" rtlCol="0">
            <a:spAutoFit/>
          </a:bodyPr>
          <a:lstStyle/>
          <a:p>
            <a:pPr>
              <a:defRPr/>
            </a:pPr>
            <a:r>
              <a:rPr lang="de-DE" sz="1400" b="1">
                <a:latin typeface="Arial"/>
                <a:cs typeface="Arial"/>
              </a:rPr>
              <a:t>Unbelegte Behauptungen</a:t>
            </a:r>
            <a:endParaRPr/>
          </a:p>
        </p:txBody>
      </p:sp>
      <p:grpSp>
        <p:nvGrpSpPr>
          <p:cNvPr id="12" name="Gruppieren 11" hidden="0"/>
          <p:cNvGrpSpPr/>
          <p:nvPr isPhoto="0" userDrawn="0"/>
        </p:nvGrpSpPr>
        <p:grpSpPr bwMode="auto">
          <a:xfrm>
            <a:off x="3928244" y="2234941"/>
            <a:ext cx="1299381" cy="584583"/>
            <a:chOff x="4839070" y="2389185"/>
            <a:chExt cx="1605681" cy="855369"/>
          </a:xfrm>
        </p:grpSpPr>
        <p:pic>
          <p:nvPicPr>
            <p:cNvPr id="13" name="Grafik 12" descr="Pfeil Gerade" hidden="0"/>
            <p:cNvPicPr>
              <a:picLocks noChangeAspect="1"/>
            </p:cNvPicPr>
            <p:nvPr isPhoto="0" userDrawn="0"/>
          </p:nvPicPr>
          <p:blipFill>
            <a:blip r:embed="rId6"/>
            <a:stretch/>
          </p:blipFill>
          <p:spPr bwMode="auto">
            <a:xfrm rot="11350669">
              <a:off x="5333862" y="2626179"/>
              <a:ext cx="882575" cy="419458"/>
            </a:xfrm>
            <a:prstGeom prst="rect">
              <a:avLst/>
            </a:prstGeom>
          </p:spPr>
        </p:pic>
        <p:pic>
          <p:nvPicPr>
            <p:cNvPr id="14" name="Grafik 13" descr="Laptop" hidden="0"/>
            <p:cNvPicPr>
              <a:picLocks noChangeAspect="1"/>
            </p:cNvPicPr>
            <p:nvPr isPhoto="0" userDrawn="0"/>
          </p:nvPicPr>
          <p:blipFill>
            <a:blip r:embed="rId7"/>
            <a:stretch/>
          </p:blipFill>
          <p:spPr bwMode="auto">
            <a:xfrm>
              <a:off x="5775151" y="2574954"/>
              <a:ext cx="669600" cy="669600"/>
            </a:xfrm>
            <a:prstGeom prst="rect">
              <a:avLst/>
            </a:prstGeom>
          </p:spPr>
        </p:pic>
        <p:pic>
          <p:nvPicPr>
            <p:cNvPr id="15" name="Grafik 14" descr="Bild" hidden="0"/>
            <p:cNvPicPr>
              <a:picLocks noChangeAspect="1"/>
            </p:cNvPicPr>
            <p:nvPr isPhoto="0" userDrawn="0"/>
          </p:nvPicPr>
          <p:blipFill>
            <a:blip r:embed="rId8"/>
            <a:stretch/>
          </p:blipFill>
          <p:spPr bwMode="auto">
            <a:xfrm>
              <a:off x="4839070" y="2389185"/>
              <a:ext cx="668865" cy="668865"/>
            </a:xfrm>
            <a:prstGeom prst="rect">
              <a:avLst/>
            </a:prstGeom>
          </p:spPr>
        </p:pic>
      </p:grpSp>
      <p:pic>
        <p:nvPicPr>
          <p:cNvPr id="16" name="Grafik 15" descr="Megafon" hidden="0"/>
          <p:cNvPicPr>
            <a:picLocks noChangeAspect="1"/>
          </p:cNvPicPr>
          <p:nvPr isPhoto="0" userDrawn="0"/>
        </p:nvPicPr>
        <p:blipFill>
          <a:blip r:embed="rId9"/>
          <a:stretch/>
        </p:blipFill>
        <p:spPr bwMode="auto">
          <a:xfrm>
            <a:off x="6294860" y="2248604"/>
            <a:ext cx="501452" cy="568324"/>
          </a:xfrm>
          <a:prstGeom prst="rect">
            <a:avLst/>
          </a:prstGeom>
        </p:spPr>
      </p:pic>
      <p:pic>
        <p:nvPicPr>
          <p:cNvPr id="17" name="Grafik 16" descr="Ohr" hidden="0"/>
          <p:cNvPicPr>
            <a:picLocks noChangeAspect="1"/>
          </p:cNvPicPr>
          <p:nvPr isPhoto="0" userDrawn="0"/>
        </p:nvPicPr>
        <p:blipFill>
          <a:blip r:embed="rId10"/>
          <a:stretch/>
        </p:blipFill>
        <p:spPr bwMode="auto">
          <a:xfrm>
            <a:off x="7229476" y="2238212"/>
            <a:ext cx="568324" cy="56832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3" name="Grafik 2" hidden="0"/>
          <p:cNvPicPr>
            <a:picLocks noChangeAspect="1"/>
          </p:cNvPicPr>
          <p:nvPr isPhoto="0" userDrawn="0"/>
        </p:nvPicPr>
        <p:blipFill>
          <a:blip r:embed="rId3"/>
          <a:stretch/>
        </p:blipFill>
        <p:spPr bwMode="auto">
          <a:xfrm>
            <a:off x="0" y="2581"/>
            <a:ext cx="9144000" cy="5138338"/>
          </a:xfrm>
          <a:prstGeom prst="rect">
            <a:avLst/>
          </a:prstGeom>
        </p:spPr>
      </p:pic>
      <p:pic>
        <p:nvPicPr>
          <p:cNvPr id="4" name="Grafik 3" hidden="0"/>
          <p:cNvPicPr>
            <a:picLocks noChangeAspect="1"/>
          </p:cNvPicPr>
          <p:nvPr isPhoto="0" userDrawn="0"/>
        </p:nvPicPr>
        <p:blipFill>
          <a:blip r:embed="rId4"/>
          <a:stretch/>
        </p:blipFill>
        <p:spPr bwMode="auto">
          <a:xfrm>
            <a:off x="147566" y="4516438"/>
            <a:ext cx="503584" cy="503584"/>
          </a:xfrm>
          <a:prstGeom prst="rect">
            <a:avLst/>
          </a:prstGeom>
        </p:spPr>
      </p:pic>
      <p:pic>
        <p:nvPicPr>
          <p:cNvPr id="5" name="Grafik 4" hidden="0"/>
          <p:cNvPicPr>
            <a:picLocks noChangeAspect="1"/>
          </p:cNvPicPr>
          <p:nvPr isPhoto="0" userDrawn="0"/>
        </p:nvPicPr>
        <p:blipFill>
          <a:blip r:embed="rId5"/>
          <a:stretch/>
        </p:blipFill>
        <p:spPr bwMode="auto">
          <a:xfrm>
            <a:off x="7566682" y="4613054"/>
            <a:ext cx="1583668" cy="536002"/>
          </a:xfrm>
          <a:prstGeom prst="rect">
            <a:avLst/>
          </a:prstGeom>
        </p:spPr>
      </p:pic>
      <p:sp>
        <p:nvSpPr>
          <p:cNvPr id="8" name="Untertitel 3" hidden="0"/>
          <p:cNvSpPr txBox="1"/>
          <p:nvPr isPhoto="0" userDrawn="0"/>
        </p:nvSpPr>
        <p:spPr bwMode="gray">
          <a:xfrm>
            <a:off x="869989" y="1991173"/>
            <a:ext cx="1377080" cy="503590"/>
          </a:xfrm>
          <a:prstGeom prst="rect">
            <a:avLst/>
          </a:prstGeom>
          <a:solidFill>
            <a:schemeClr val="bg1"/>
          </a:solidFill>
          <a:ln>
            <a:noFill/>
          </a:ln>
          <a:effectLst/>
        </p:spPr>
        <p:txBody>
          <a:bodyPr vert="horz" wrap="none" lIns="108000" tIns="36000" rIns="108000" bIns="36000" numCol="1" anchor="t" anchorCtr="0" compatLnSpc="1">
            <a:prstTxWarp prst="textNoShape"/>
            <a:spAutoFit/>
          </a:bodyPr>
          <a:lstStyle>
            <a:lvl1pPr marL="133350" indent="-133350" algn="l">
              <a:spcBef>
                <a:spcPts val="0"/>
              </a:spcBef>
              <a:spcAft>
                <a:spcPts val="0"/>
              </a:spcAft>
              <a:buClr>
                <a:schemeClr val="tx2"/>
              </a:buClr>
              <a:buFont typeface="Wingdings"/>
              <a:buChar char="§"/>
              <a:defRPr sz="1400">
                <a:solidFill>
                  <a:schemeClr val="tx1"/>
                </a:solidFill>
                <a:latin typeface="Arial"/>
                <a:ea typeface="+mn-ea"/>
                <a:cs typeface="Arial"/>
              </a:defRPr>
            </a:lvl1pPr>
            <a:lvl2pPr marL="269875" indent="-130175" algn="l">
              <a:spcBef>
                <a:spcPts val="0"/>
              </a:spcBef>
              <a:spcAft>
                <a:spcPts val="0"/>
              </a:spcAft>
              <a:buClr>
                <a:schemeClr val="tx2"/>
              </a:buClr>
              <a:buFont typeface="Wingdings"/>
              <a:buChar char="§"/>
              <a:defRPr sz="1400">
                <a:solidFill>
                  <a:schemeClr val="tx1"/>
                </a:solidFill>
                <a:latin typeface="Arial"/>
                <a:ea typeface="+mn-ea"/>
                <a:cs typeface="Arial"/>
              </a:defRPr>
            </a:lvl2pPr>
            <a:lvl3pPr marL="396875" indent="-127000" algn="l">
              <a:spcBef>
                <a:spcPts val="0"/>
              </a:spcBef>
              <a:spcAft>
                <a:spcPts val="0"/>
              </a:spcAft>
              <a:buClr>
                <a:schemeClr val="tx2"/>
              </a:buClr>
              <a:buFont typeface="Wingdings"/>
              <a:buChar char="§"/>
              <a:defRPr sz="1400">
                <a:solidFill>
                  <a:schemeClr val="tx1"/>
                </a:solidFill>
                <a:latin typeface="Arial"/>
                <a:ea typeface="+mn-ea"/>
                <a:cs typeface="Arial"/>
              </a:defRPr>
            </a:lvl3pPr>
            <a:lvl4pPr marL="538163" indent="-147638" algn="l">
              <a:spcBef>
                <a:spcPts val="0"/>
              </a:spcBef>
              <a:spcAft>
                <a:spcPts val="0"/>
              </a:spcAft>
              <a:buClr>
                <a:schemeClr val="tx2"/>
              </a:buClr>
              <a:buFont typeface="Wingdings"/>
              <a:buChar char="§"/>
              <a:defRPr sz="1400">
                <a:solidFill>
                  <a:schemeClr val="tx1"/>
                </a:solidFill>
                <a:latin typeface="Arial"/>
                <a:ea typeface="+mn-ea"/>
                <a:cs typeface="Arial"/>
              </a:defRPr>
            </a:lvl4pPr>
            <a:lvl5pPr marL="673100" indent="-131763" algn="l">
              <a:spcBef>
                <a:spcPts val="0"/>
              </a:spcBef>
              <a:spcAft>
                <a:spcPts val="0"/>
              </a:spcAft>
              <a:buClr>
                <a:schemeClr val="tx2"/>
              </a:buClr>
              <a:buFont typeface="Wingdings"/>
              <a:buChar char="§"/>
              <a:defRPr sz="1400">
                <a:solidFill>
                  <a:schemeClr val="tx1"/>
                </a:solidFill>
                <a:latin typeface="Arial"/>
                <a:ea typeface="+mn-ea"/>
                <a:cs typeface="Arial"/>
              </a:defRPr>
            </a:lvl5pPr>
            <a:lvl6pPr marL="1175985" indent="-177747" algn="l">
              <a:spcBef>
                <a:spcPts val="0"/>
              </a:spcBef>
              <a:spcAft>
                <a:spcPts val="0"/>
              </a:spcAft>
              <a:buClr>
                <a:schemeClr val="tx2"/>
              </a:buClr>
              <a:buFont typeface="Wingdings"/>
              <a:buChar char="§"/>
              <a:defRPr sz="1400">
                <a:solidFill>
                  <a:schemeClr val="tx1"/>
                </a:solidFill>
                <a:latin typeface="+mn-lt"/>
                <a:ea typeface="+mn-ea"/>
              </a:defRPr>
            </a:lvl6pPr>
            <a:lvl7pPr marL="1633048" indent="-177747" algn="l">
              <a:spcBef>
                <a:spcPts val="0"/>
              </a:spcBef>
              <a:spcAft>
                <a:spcPts val="0"/>
              </a:spcAft>
              <a:buClr>
                <a:schemeClr val="tx2"/>
              </a:buClr>
              <a:buFont typeface="Wingdings"/>
              <a:buChar char="§"/>
              <a:defRPr sz="1400">
                <a:solidFill>
                  <a:schemeClr val="tx1"/>
                </a:solidFill>
                <a:latin typeface="+mn-lt"/>
                <a:ea typeface="+mn-ea"/>
              </a:defRPr>
            </a:lvl7pPr>
            <a:lvl8pPr marL="2090111" indent="-177747" algn="l">
              <a:spcBef>
                <a:spcPts val="0"/>
              </a:spcBef>
              <a:spcAft>
                <a:spcPts val="0"/>
              </a:spcAft>
              <a:buClr>
                <a:schemeClr val="tx2"/>
              </a:buClr>
              <a:buFont typeface="Wingdings"/>
              <a:buChar char="§"/>
              <a:defRPr sz="1400">
                <a:solidFill>
                  <a:schemeClr val="tx1"/>
                </a:solidFill>
                <a:latin typeface="+mn-lt"/>
                <a:ea typeface="+mn-ea"/>
              </a:defRPr>
            </a:lvl8pPr>
            <a:lvl9pPr marL="2547174" indent="-177747" algn="l">
              <a:spcBef>
                <a:spcPts val="0"/>
              </a:spcBef>
              <a:spcAft>
                <a:spcPts val="0"/>
              </a:spcAft>
              <a:buClr>
                <a:schemeClr val="tx2"/>
              </a:buClr>
              <a:buFont typeface="Wingdings"/>
              <a:buChar char="§"/>
              <a:defRPr sz="1400">
                <a:solidFill>
                  <a:schemeClr val="tx1"/>
                </a:solidFill>
                <a:latin typeface="+mn-lt"/>
                <a:ea typeface="+mn-ea"/>
              </a:defRPr>
            </a:lvl9pPr>
          </a:lstStyle>
          <a:p>
            <a:pPr marL="0" indent="0">
              <a:lnSpc>
                <a:spcPct val="100000"/>
              </a:lnSpc>
              <a:buNone/>
              <a:defRPr/>
            </a:pPr>
            <a:r>
              <a:rPr lang="de-DE" sz="2800" b="1">
                <a:solidFill>
                  <a:schemeClr val="tx2"/>
                </a:solidFill>
              </a:rPr>
              <a:t>Neuro-</a:t>
            </a:r>
            <a:endParaRPr/>
          </a:p>
        </p:txBody>
      </p:sp>
      <p:sp>
        <p:nvSpPr>
          <p:cNvPr id="9" name="Untertitel 3" hidden="0"/>
          <p:cNvSpPr txBox="1"/>
          <p:nvPr isPhoto="0" userDrawn="0"/>
        </p:nvSpPr>
        <p:spPr bwMode="gray">
          <a:xfrm>
            <a:off x="869989" y="2571750"/>
            <a:ext cx="2576127" cy="503590"/>
          </a:xfrm>
          <a:prstGeom prst="rect">
            <a:avLst/>
          </a:prstGeom>
          <a:solidFill>
            <a:schemeClr val="bg1"/>
          </a:solidFill>
          <a:ln>
            <a:noFill/>
          </a:ln>
          <a:effectLst/>
        </p:spPr>
        <p:txBody>
          <a:bodyPr vert="horz" wrap="none" lIns="108000" tIns="36000" rIns="108000" bIns="36000" numCol="1" anchor="t" anchorCtr="0" compatLnSpc="1">
            <a:prstTxWarp prst="textNoShape"/>
            <a:spAutoFit/>
          </a:bodyPr>
          <a:lstStyle>
            <a:lvl1pPr marL="133350" indent="-133350" algn="l">
              <a:spcBef>
                <a:spcPts val="0"/>
              </a:spcBef>
              <a:spcAft>
                <a:spcPts val="0"/>
              </a:spcAft>
              <a:buClr>
                <a:schemeClr val="tx2"/>
              </a:buClr>
              <a:buFont typeface="Wingdings"/>
              <a:buChar char="§"/>
              <a:defRPr sz="1400">
                <a:solidFill>
                  <a:schemeClr val="tx1"/>
                </a:solidFill>
                <a:latin typeface="Arial"/>
                <a:ea typeface="+mn-ea"/>
                <a:cs typeface="Arial"/>
              </a:defRPr>
            </a:lvl1pPr>
            <a:lvl2pPr marL="269875" indent="-130175" algn="l">
              <a:spcBef>
                <a:spcPts val="0"/>
              </a:spcBef>
              <a:spcAft>
                <a:spcPts val="0"/>
              </a:spcAft>
              <a:buClr>
                <a:schemeClr val="tx2"/>
              </a:buClr>
              <a:buFont typeface="Wingdings"/>
              <a:buChar char="§"/>
              <a:defRPr sz="1400">
                <a:solidFill>
                  <a:schemeClr val="tx1"/>
                </a:solidFill>
                <a:latin typeface="Arial"/>
                <a:ea typeface="+mn-ea"/>
                <a:cs typeface="Arial"/>
              </a:defRPr>
            </a:lvl2pPr>
            <a:lvl3pPr marL="396875" indent="-127000" algn="l">
              <a:spcBef>
                <a:spcPts val="0"/>
              </a:spcBef>
              <a:spcAft>
                <a:spcPts val="0"/>
              </a:spcAft>
              <a:buClr>
                <a:schemeClr val="tx2"/>
              </a:buClr>
              <a:buFont typeface="Wingdings"/>
              <a:buChar char="§"/>
              <a:defRPr sz="1400">
                <a:solidFill>
                  <a:schemeClr val="tx1"/>
                </a:solidFill>
                <a:latin typeface="Arial"/>
                <a:ea typeface="+mn-ea"/>
                <a:cs typeface="Arial"/>
              </a:defRPr>
            </a:lvl3pPr>
            <a:lvl4pPr marL="538163" indent="-147638" algn="l">
              <a:spcBef>
                <a:spcPts val="0"/>
              </a:spcBef>
              <a:spcAft>
                <a:spcPts val="0"/>
              </a:spcAft>
              <a:buClr>
                <a:schemeClr val="tx2"/>
              </a:buClr>
              <a:buFont typeface="Wingdings"/>
              <a:buChar char="§"/>
              <a:defRPr sz="1400">
                <a:solidFill>
                  <a:schemeClr val="tx1"/>
                </a:solidFill>
                <a:latin typeface="Arial"/>
                <a:ea typeface="+mn-ea"/>
                <a:cs typeface="Arial"/>
              </a:defRPr>
            </a:lvl4pPr>
            <a:lvl5pPr marL="673100" indent="-131763" algn="l">
              <a:spcBef>
                <a:spcPts val="0"/>
              </a:spcBef>
              <a:spcAft>
                <a:spcPts val="0"/>
              </a:spcAft>
              <a:buClr>
                <a:schemeClr val="tx2"/>
              </a:buClr>
              <a:buFont typeface="Wingdings"/>
              <a:buChar char="§"/>
              <a:defRPr sz="1400">
                <a:solidFill>
                  <a:schemeClr val="tx1"/>
                </a:solidFill>
                <a:latin typeface="Arial"/>
                <a:ea typeface="+mn-ea"/>
                <a:cs typeface="Arial"/>
              </a:defRPr>
            </a:lvl5pPr>
            <a:lvl6pPr marL="1175985" indent="-177747" algn="l">
              <a:spcBef>
                <a:spcPts val="0"/>
              </a:spcBef>
              <a:spcAft>
                <a:spcPts val="0"/>
              </a:spcAft>
              <a:buClr>
                <a:schemeClr val="tx2"/>
              </a:buClr>
              <a:buFont typeface="Wingdings"/>
              <a:buChar char="§"/>
              <a:defRPr sz="1400">
                <a:solidFill>
                  <a:schemeClr val="tx1"/>
                </a:solidFill>
                <a:latin typeface="+mn-lt"/>
                <a:ea typeface="+mn-ea"/>
              </a:defRPr>
            </a:lvl6pPr>
            <a:lvl7pPr marL="1633048" indent="-177747" algn="l">
              <a:spcBef>
                <a:spcPts val="0"/>
              </a:spcBef>
              <a:spcAft>
                <a:spcPts val="0"/>
              </a:spcAft>
              <a:buClr>
                <a:schemeClr val="tx2"/>
              </a:buClr>
              <a:buFont typeface="Wingdings"/>
              <a:buChar char="§"/>
              <a:defRPr sz="1400">
                <a:solidFill>
                  <a:schemeClr val="tx1"/>
                </a:solidFill>
                <a:latin typeface="+mn-lt"/>
                <a:ea typeface="+mn-ea"/>
              </a:defRPr>
            </a:lvl7pPr>
            <a:lvl8pPr marL="2090111" indent="-177747" algn="l">
              <a:spcBef>
                <a:spcPts val="0"/>
              </a:spcBef>
              <a:spcAft>
                <a:spcPts val="0"/>
              </a:spcAft>
              <a:buClr>
                <a:schemeClr val="tx2"/>
              </a:buClr>
              <a:buFont typeface="Wingdings"/>
              <a:buChar char="§"/>
              <a:defRPr sz="1400">
                <a:solidFill>
                  <a:schemeClr val="tx1"/>
                </a:solidFill>
                <a:latin typeface="+mn-lt"/>
                <a:ea typeface="+mn-ea"/>
              </a:defRPr>
            </a:lvl8pPr>
            <a:lvl9pPr marL="2547174" indent="-177747" algn="l">
              <a:spcBef>
                <a:spcPts val="0"/>
              </a:spcBef>
              <a:spcAft>
                <a:spcPts val="0"/>
              </a:spcAft>
              <a:buClr>
                <a:schemeClr val="tx2"/>
              </a:buClr>
              <a:buFont typeface="Wingdings"/>
              <a:buChar char="§"/>
              <a:defRPr sz="1400">
                <a:solidFill>
                  <a:schemeClr val="tx1"/>
                </a:solidFill>
                <a:latin typeface="+mn-lt"/>
                <a:ea typeface="+mn-ea"/>
              </a:defRPr>
            </a:lvl9pPr>
          </a:lstStyle>
          <a:p>
            <a:pPr marL="0" indent="0">
              <a:lnSpc>
                <a:spcPct val="100000"/>
              </a:lnSpc>
              <a:buNone/>
              <a:defRPr/>
            </a:pPr>
            <a:r>
              <a:rPr lang="de-DE" sz="2800" b="1">
                <a:solidFill>
                  <a:schemeClr val="tx2"/>
                </a:solidFill>
              </a:rPr>
              <a:t>Enhancement</a:t>
            </a:r>
            <a:endParaRPr/>
          </a:p>
        </p:txBody>
      </p:sp>
      <p:sp>
        <p:nvSpPr>
          <p:cNvPr id="11" name="Rechteck 10" hidden="0"/>
          <p:cNvSpPr/>
          <p:nvPr isPhoto="0" userDrawn="0"/>
        </p:nvSpPr>
        <p:spPr bwMode="auto">
          <a:xfrm>
            <a:off x="0" y="0"/>
            <a:ext cx="9144000" cy="170881"/>
          </a:xfrm>
          <a:prstGeom prst="rect">
            <a:avLst/>
          </a:prstGeom>
          <a:solidFill>
            <a:schemeClr val="accent2"/>
          </a:solidFill>
          <a:ln w="6350" cap="flat" cmpd="sng" algn="ctr">
            <a:noFill/>
            <a:prstDash val="solid"/>
            <a:round/>
            <a:headEnd type="none" w="med" len="med"/>
            <a:tailEnd type="none" w="med" len="med"/>
          </a:ln>
          <a:effectLst/>
        </p:spPr>
        <p:txBody>
          <a:bodyPr vert="horz" wrap="none" lIns="0" tIns="46800" rIns="0" bIns="46800" numCol="1" rtlCol="0" anchor="ctr" anchorCtr="0" compatLnSpc="1">
            <a:prstTxWarp prst="textNoShape"/>
          </a:bodyPr>
          <a:lstStyle/>
          <a:p>
            <a:pPr marL="0" marR="0" indent="0" algn="ctr" defTabSz="914400">
              <a:lnSpc>
                <a:spcPct val="90000"/>
              </a:lnSpc>
              <a:spcBef>
                <a:spcPts val="0"/>
              </a:spcBef>
              <a:spcAft>
                <a:spcPts val="0"/>
              </a:spcAft>
              <a:buClr>
                <a:srgbClr val="4A5E74"/>
              </a:buClr>
              <a:buSzTx/>
              <a:buFont typeface="Wingdings"/>
              <a:buNone/>
              <a:defRPr/>
            </a:pPr>
            <a:endParaRPr lang="de-DE" sz="1400" b="0" i="0" u="none" strike="noStrike" cap="none">
              <a:ln>
                <a:noFill/>
              </a:ln>
              <a:solidFill>
                <a:srgbClr val="000000"/>
              </a:solidFill>
              <a:latin typeface="+mn-lt"/>
              <a:ea typeface="ヒラギノ角ゴ Pro W3"/>
            </a:endParaRPr>
          </a:p>
        </p:txBody>
      </p:sp>
      <p:sp>
        <p:nvSpPr>
          <p:cNvPr id="10" name="Rechteck 9" hidden="0"/>
          <p:cNvSpPr/>
          <p:nvPr isPhoto="0" userDrawn="0"/>
        </p:nvSpPr>
        <p:spPr bwMode="auto">
          <a:xfrm rot="16199998">
            <a:off x="7224915" y="1940389"/>
            <a:ext cx="3667161" cy="177356"/>
          </a:xfrm>
          <a:prstGeom prst="rect">
            <a:avLst/>
          </a:prstGeom>
        </p:spPr>
        <p:txBody>
          <a:bodyPr wrap="square">
            <a:spAutoFit/>
          </a:bodyPr>
          <a:lstStyle/>
          <a:p>
            <a:pPr algn="r">
              <a:defRPr/>
            </a:pPr>
            <a:r>
              <a:rPr lang="de-DE" sz="600">
                <a:solidFill>
                  <a:schemeClr val="bg1"/>
                </a:solidFill>
                <a:latin typeface="Arial"/>
                <a:cs typeface="Arial"/>
              </a:rPr>
              <a:t>Foto: unsplash.com</a:t>
            </a:r>
            <a:endParaRPr>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12" name="Grafik 11" hidden="0"/>
          <p:cNvPicPr>
            <a:picLocks noChangeAspect="1"/>
          </p:cNvPicPr>
          <p:nvPr isPhoto="0" userDrawn="0"/>
        </p:nvPicPr>
        <p:blipFill>
          <a:blip r:embed="rId3"/>
          <a:stretch/>
        </p:blipFill>
        <p:spPr bwMode="auto">
          <a:xfrm>
            <a:off x="0" y="0"/>
            <a:ext cx="9144000" cy="5143500"/>
          </a:xfrm>
          <a:prstGeom prst="rect">
            <a:avLst/>
          </a:prstGeom>
        </p:spPr>
      </p:pic>
      <p:pic>
        <p:nvPicPr>
          <p:cNvPr id="7" name="Grafik 6" hidden="0"/>
          <p:cNvPicPr>
            <a:picLocks noChangeAspect="1"/>
          </p:cNvPicPr>
          <p:nvPr isPhoto="0" userDrawn="0"/>
        </p:nvPicPr>
        <p:blipFill>
          <a:blip r:embed="rId4"/>
          <a:stretch/>
        </p:blipFill>
        <p:spPr bwMode="auto">
          <a:xfrm>
            <a:off x="147566" y="4516438"/>
            <a:ext cx="503584" cy="503584"/>
          </a:xfrm>
          <a:prstGeom prst="rect">
            <a:avLst/>
          </a:prstGeom>
        </p:spPr>
      </p:pic>
      <p:sp>
        <p:nvSpPr>
          <p:cNvPr id="3" name="Rechteck 2" hidden="0"/>
          <p:cNvSpPr/>
          <p:nvPr isPhoto="0" userDrawn="0"/>
        </p:nvSpPr>
        <p:spPr bwMode="auto">
          <a:xfrm>
            <a:off x="323527" y="339502"/>
            <a:ext cx="3888433" cy="3456384"/>
          </a:xfrm>
          <a:prstGeom prst="rect">
            <a:avLst/>
          </a:prstGeom>
          <a:noFill/>
          <a:ln w="6350" cap="flat" cmpd="sng" algn="ctr">
            <a:noFill/>
            <a:prstDash val="solid"/>
            <a:round/>
            <a:headEnd type="none" w="med" len="med"/>
            <a:tailEnd type="none" w="med" len="med"/>
          </a:ln>
          <a:effectLst/>
        </p:spPr>
        <p:txBody>
          <a:bodyPr vert="horz" wrap="square" lIns="0" tIns="0" rIns="0" bIns="0" numCol="1" rtlCol="0" anchor="t" anchorCtr="0" compatLnSpc="1">
            <a:prstTxWarp prst="textNoShape"/>
          </a:bodyPr>
          <a:lstStyle/>
          <a:p>
            <a:pPr marL="0" marR="0" indent="0" algn="l" defTabSz="914400">
              <a:lnSpc>
                <a:spcPct val="90000"/>
              </a:lnSpc>
              <a:spcBef>
                <a:spcPts val="0"/>
              </a:spcBef>
              <a:spcAft>
                <a:spcPts val="600"/>
              </a:spcAft>
              <a:buClr>
                <a:srgbClr val="4A5E74"/>
              </a:buClr>
              <a:buSzTx/>
              <a:buFont typeface="Wingdings"/>
              <a:buNone/>
              <a:defRPr/>
            </a:pPr>
            <a:r>
              <a:rPr lang="de-DE" sz="1600" b="1" i="0" u="none" strike="noStrike" cap="none">
                <a:ln>
                  <a:noFill/>
                </a:ln>
                <a:solidFill>
                  <a:srgbClr val="000000"/>
                </a:solidFill>
                <a:latin typeface="+mn-lt"/>
                <a:ea typeface="ヒラギノ角ゴ Pro W3"/>
              </a:rPr>
              <a:t>Leichter Lernen – dank Neuro-Enhancement?</a:t>
            </a:r>
            <a:endParaRPr/>
          </a:p>
          <a:p>
            <a:pPr marL="0" marR="0" indent="0" algn="l" defTabSz="914400">
              <a:lnSpc>
                <a:spcPct val="100000"/>
              </a:lnSpc>
              <a:spcBef>
                <a:spcPts val="0"/>
              </a:spcBef>
              <a:spcAft>
                <a:spcPts val="600"/>
              </a:spcAft>
              <a:buClr>
                <a:srgbClr val="4A5E74"/>
              </a:buClr>
              <a:buSzTx/>
              <a:buFont typeface="Wingdings"/>
              <a:buNone/>
              <a:defRPr/>
            </a:pPr>
            <a:r>
              <a:rPr lang="de-DE" sz="1500" b="0" i="0" u="none" strike="noStrike" cap="none">
                <a:ln>
                  <a:noFill/>
                </a:ln>
                <a:solidFill>
                  <a:srgbClr val="000000"/>
                </a:solidFill>
                <a:latin typeface="+mn-lt"/>
                <a:ea typeface="ヒラギノ角ゴ Pro W3"/>
              </a:rPr>
              <a:t>Es gibt eine Möglichkeit, sein Gehirn zu Höchstleistungen zu bringen: Neuro-Enhancement mit Lernpillen. Dies ist </a:t>
            </a:r>
            <a:r>
              <a:rPr lang="de-DE" sz="1500">
                <a:solidFill>
                  <a:srgbClr val="000000"/>
                </a:solidFill>
                <a:latin typeface="+mn-lt"/>
              </a:rPr>
              <a:t>  </a:t>
            </a:r>
            <a:r>
              <a:rPr lang="de-DE" sz="1500" b="0" i="0" u="none" strike="noStrike" cap="none">
                <a:ln>
                  <a:noFill/>
                </a:ln>
                <a:solidFill>
                  <a:srgbClr val="000000"/>
                </a:solidFill>
                <a:latin typeface="+mn-lt"/>
                <a:ea typeface="ヒラギノ角ゴ Pro W3"/>
              </a:rPr>
              <a:t>besonders reizvoll für alle, denen eine wichtige Prüfung bevorsteht.</a:t>
            </a:r>
            <a:endParaRPr/>
          </a:p>
          <a:p>
            <a:pPr marL="0" marR="0" indent="0" algn="l" defTabSz="914400">
              <a:lnSpc>
                <a:spcPct val="100000"/>
              </a:lnSpc>
              <a:spcBef>
                <a:spcPts val="0"/>
              </a:spcBef>
              <a:spcAft>
                <a:spcPts val="600"/>
              </a:spcAft>
              <a:buClr>
                <a:srgbClr val="4A5E74"/>
              </a:buClr>
              <a:buSzTx/>
              <a:buFont typeface="Wingdings"/>
              <a:buNone/>
              <a:defRPr/>
            </a:pPr>
            <a:r>
              <a:rPr lang="de-DE" sz="1500" b="0" i="0" u="none" strike="noStrike" cap="none">
                <a:ln>
                  <a:noFill/>
                </a:ln>
                <a:solidFill>
                  <a:srgbClr val="000000"/>
                </a:solidFill>
                <a:latin typeface="+mn-lt"/>
                <a:ea typeface="ヒラギノ角ゴ Pro W3"/>
              </a:rPr>
              <a:t>Die Erfahrungen mit diesen Lernpillen sind durchweg positiv: Menschen</a:t>
            </a:r>
            <a:r>
              <a:rPr lang="de-DE" sz="1500" b="0" i="0" u="none" strike="noStrike" cap="none">
                <a:ln>
                  <a:noFill/>
                </a:ln>
                <a:solidFill>
                  <a:srgbClr val="000000"/>
                </a:solidFill>
                <a:latin typeface="+mn-lt"/>
                <a:ea typeface="ヒラギノ角ゴ Pro W3"/>
              </a:rPr>
              <a:t> </a:t>
            </a:r>
            <a:r>
              <a:rPr lang="de-DE" sz="1500" b="0" i="0" u="none" strike="noStrike" cap="none">
                <a:ln>
                  <a:noFill/>
                </a:ln>
                <a:solidFill>
                  <a:srgbClr val="000000"/>
                </a:solidFill>
                <a:latin typeface="+mn-lt"/>
                <a:ea typeface="ヒラギノ角ゴ Pro W3"/>
              </a:rPr>
              <a:t>konzentrieren sich viel besser und können sehr gut lernen. Durch die Wirkung der Pillen werden Bestleistungen bei Prüfungen erzielt. Man ist zum gewünschten Zeitpunkt hochkonzentriert. </a:t>
            </a:r>
            <a:endParaRPr/>
          </a:p>
          <a:p>
            <a:pPr marL="0" marR="0" indent="0" algn="l" defTabSz="914400">
              <a:lnSpc>
                <a:spcPct val="90000"/>
              </a:lnSpc>
              <a:spcBef>
                <a:spcPts val="0"/>
              </a:spcBef>
              <a:spcAft>
                <a:spcPts val="600"/>
              </a:spcAft>
              <a:buClr>
                <a:srgbClr val="4A5E74"/>
              </a:buClr>
              <a:buSzTx/>
              <a:buFont typeface="Wingdings"/>
              <a:buNone/>
              <a:defRPr/>
            </a:pPr>
            <a:endParaRPr lang="de-DE" sz="1200" b="0" i="0" u="none" strike="noStrike" cap="none">
              <a:ln>
                <a:noFill/>
              </a:ln>
              <a:solidFill>
                <a:srgbClr val="000000"/>
              </a:solidFill>
              <a:latin typeface="+mn-lt"/>
              <a:ea typeface="ヒラギノ角ゴ Pro W3"/>
            </a:endParaRPr>
          </a:p>
          <a:p>
            <a:pPr marL="0" marR="0" indent="0" algn="l" defTabSz="914400">
              <a:lnSpc>
                <a:spcPct val="90000"/>
              </a:lnSpc>
              <a:spcBef>
                <a:spcPts val="0"/>
              </a:spcBef>
              <a:spcAft>
                <a:spcPts val="600"/>
              </a:spcAft>
              <a:buClr>
                <a:srgbClr val="4A5E74"/>
              </a:buClr>
              <a:buSzTx/>
              <a:buFont typeface="Wingdings"/>
              <a:buNone/>
              <a:defRPr/>
            </a:pPr>
            <a:endParaRPr lang="de-DE" sz="1200" b="0" i="0" u="none" strike="noStrike" cap="none">
              <a:ln>
                <a:noFill/>
              </a:ln>
              <a:solidFill>
                <a:srgbClr val="000000"/>
              </a:solidFill>
              <a:latin typeface="+mn-lt"/>
              <a:ea typeface="ヒラギノ角ゴ Pro W3"/>
            </a:endParaRPr>
          </a:p>
        </p:txBody>
      </p:sp>
      <p:sp>
        <p:nvSpPr>
          <p:cNvPr id="4" name="Rechteck 3" hidden="0"/>
          <p:cNvSpPr/>
          <p:nvPr isPhoto="0" userDrawn="0"/>
        </p:nvSpPr>
        <p:spPr bwMode="auto">
          <a:xfrm>
            <a:off x="4737779" y="339502"/>
            <a:ext cx="4140000" cy="3456384"/>
          </a:xfrm>
          <a:prstGeom prst="rect">
            <a:avLst/>
          </a:prstGeom>
          <a:noFill/>
          <a:ln w="6350" cap="flat" cmpd="sng" algn="ctr">
            <a:noFill/>
            <a:prstDash val="solid"/>
            <a:round/>
            <a:headEnd type="none" w="med" len="med"/>
            <a:tailEnd type="none" w="med" len="med"/>
          </a:ln>
          <a:effectLst/>
        </p:spPr>
        <p:txBody>
          <a:bodyPr vert="horz" wrap="square" lIns="0" tIns="0" rIns="0" bIns="0" numCol="1" rtlCol="0" anchor="t" anchorCtr="0" compatLnSpc="1">
            <a:prstTxWarp prst="textNoShape"/>
          </a:bodyPr>
          <a:lstStyle/>
          <a:p>
            <a:pPr marL="0" marR="0" indent="0" algn="l" defTabSz="914400">
              <a:lnSpc>
                <a:spcPct val="90000"/>
              </a:lnSpc>
              <a:spcBef>
                <a:spcPts val="0"/>
              </a:spcBef>
              <a:spcAft>
                <a:spcPts val="600"/>
              </a:spcAft>
              <a:buClr>
                <a:srgbClr val="4A5E74"/>
              </a:buClr>
              <a:buSzTx/>
              <a:buFont typeface="Wingdings"/>
              <a:buNone/>
              <a:defRPr/>
            </a:pPr>
            <a:r>
              <a:rPr lang="de-DE" sz="1600" b="1" i="0" u="none" strike="noStrike" cap="none">
                <a:ln>
                  <a:noFill/>
                </a:ln>
                <a:solidFill>
                  <a:srgbClr val="000000"/>
                </a:solidFill>
                <a:latin typeface="+mn-lt"/>
                <a:ea typeface="ヒラギノ角ゴ Pro W3"/>
              </a:rPr>
              <a:t>Leichter Lernen – dank Neuro-Enhancement?</a:t>
            </a:r>
            <a:endParaRPr/>
          </a:p>
          <a:p>
            <a:pPr marL="0" marR="0" indent="0" algn="l" defTabSz="914400">
              <a:lnSpc>
                <a:spcPct val="100000"/>
              </a:lnSpc>
              <a:spcBef>
                <a:spcPts val="0"/>
              </a:spcBef>
              <a:spcAft>
                <a:spcPts val="600"/>
              </a:spcAft>
              <a:buClr>
                <a:srgbClr val="4A5E74"/>
              </a:buClr>
              <a:buSzTx/>
              <a:buFont typeface="Wingdings"/>
              <a:buNone/>
              <a:defRPr/>
            </a:pPr>
            <a:r>
              <a:rPr lang="de-DE" sz="1500" b="0" i="0" u="none" strike="noStrike" cap="none">
                <a:ln>
                  <a:noFill/>
                </a:ln>
                <a:solidFill>
                  <a:srgbClr val="000000"/>
                </a:solidFill>
                <a:latin typeface="+mn-lt"/>
                <a:ea typeface="ヒラギノ角ゴ Pro W3"/>
              </a:rPr>
              <a:t>Ein beunruhigender Trend breitet sich aus:</a:t>
            </a:r>
            <a:r>
              <a:rPr lang="de-DE" sz="1500" b="0" i="0" u="none" strike="noStrike" cap="none">
                <a:ln>
                  <a:noFill/>
                </a:ln>
                <a:solidFill>
                  <a:srgbClr val="000000"/>
                </a:solidFill>
                <a:latin typeface="+mn-lt"/>
                <a:ea typeface="ヒラギノ角ゴ Pro W3"/>
              </a:rPr>
              <a:t> </a:t>
            </a:r>
            <a:r>
              <a:rPr lang="de-DE" sz="1500" b="0" i="0" u="none" strike="noStrike" cap="none">
                <a:ln>
                  <a:noFill/>
                </a:ln>
                <a:solidFill>
                  <a:srgbClr val="000000"/>
                </a:solidFill>
                <a:latin typeface="+mn-lt"/>
                <a:ea typeface="ヒラギノ角ゴ Pro W3"/>
              </a:rPr>
              <a:t>Immer mehr Menschen greifen zu Medikamenten, um ihre geistige Leistungs-fähigkeit zu erhöhen. </a:t>
            </a:r>
            <a:endParaRPr/>
          </a:p>
          <a:p>
            <a:pPr marL="0" marR="0" indent="0" algn="l" defTabSz="914400">
              <a:lnSpc>
                <a:spcPct val="100000"/>
              </a:lnSpc>
              <a:spcBef>
                <a:spcPts val="0"/>
              </a:spcBef>
              <a:spcAft>
                <a:spcPts val="600"/>
              </a:spcAft>
              <a:buClr>
                <a:srgbClr val="4A5E74"/>
              </a:buClr>
              <a:buSzTx/>
              <a:buFont typeface="Wingdings"/>
              <a:buNone/>
              <a:defRPr/>
            </a:pPr>
            <a:r>
              <a:rPr lang="de-DE" sz="1500" b="0" i="0" u="none" strike="noStrike" cap="none">
                <a:ln>
                  <a:noFill/>
                </a:ln>
                <a:solidFill>
                  <a:srgbClr val="000000"/>
                </a:solidFill>
                <a:latin typeface="+mn-lt"/>
                <a:ea typeface="ヒラギノ角ゴ Pro W3"/>
              </a:rPr>
              <a:t>Hier ist jedoch Vorsicht geboten. Das </a:t>
            </a:r>
            <a:r>
              <a:rPr lang="de-DE" sz="1500" b="0" i="0" u="none" strike="noStrike" cap="none">
                <a:ln>
                  <a:noFill/>
                </a:ln>
                <a:solidFill>
                  <a:srgbClr val="000000"/>
                </a:solidFill>
                <a:latin typeface="+mn-lt"/>
                <a:ea typeface="ヒラギノ角ゴ Pro W3"/>
              </a:rPr>
              <a:t>soge</a:t>
            </a:r>
            <a:r>
              <a:rPr lang="de-DE" sz="1500" b="0" i="0" u="none" strike="noStrike" cap="none">
                <a:ln>
                  <a:noFill/>
                </a:ln>
                <a:solidFill>
                  <a:srgbClr val="000000"/>
                </a:solidFill>
                <a:latin typeface="+mn-lt"/>
                <a:ea typeface="ヒラギノ角ゴ Pro W3"/>
              </a:rPr>
              <a:t>-nannte „Neuro-Enhancement“ kann     gefährliche Nebenwirkungen haben.</a:t>
            </a:r>
            <a:r>
              <a:rPr lang="de-DE" sz="1500" b="0" i="0" u="none" strike="noStrike" cap="none">
                <a:ln>
                  <a:noFill/>
                </a:ln>
                <a:solidFill>
                  <a:srgbClr val="000000"/>
                </a:solidFill>
                <a:latin typeface="+mn-lt"/>
                <a:ea typeface="ヒラギノ角ゴ Pro W3"/>
              </a:rPr>
              <a:t> </a:t>
            </a:r>
            <a:r>
              <a:rPr lang="de-DE" sz="1500" b="0" i="0" u="none" strike="noStrike" cap="none">
                <a:ln>
                  <a:noFill/>
                </a:ln>
                <a:solidFill>
                  <a:srgbClr val="000000"/>
                </a:solidFill>
                <a:latin typeface="+mn-lt"/>
                <a:ea typeface="ヒラギノ角ゴ Pro W3"/>
              </a:rPr>
              <a:t>Die</a:t>
            </a:r>
            <a:r>
              <a:rPr lang="de-DE" sz="1500" b="0" i="0" u="none" strike="noStrike" cap="none">
                <a:ln>
                  <a:noFill/>
                </a:ln>
                <a:solidFill>
                  <a:srgbClr val="000000"/>
                </a:solidFill>
                <a:latin typeface="+mn-lt"/>
                <a:ea typeface="ヒラギノ角ゴ Pro W3"/>
              </a:rPr>
              <a:t> </a:t>
            </a:r>
            <a:r>
              <a:rPr lang="de-DE" sz="1500" b="0" i="0" u="none" strike="noStrike" cap="none">
                <a:ln>
                  <a:noFill/>
                </a:ln>
                <a:solidFill>
                  <a:srgbClr val="000000"/>
                </a:solidFill>
                <a:latin typeface="+mn-lt"/>
                <a:ea typeface="ヒラギノ角ゴ Pro W3"/>
              </a:rPr>
              <a:t>Medikamente sind eigentlich für Menschen gedacht, die aufgrund einer Krankheit Konzentrationsschwierigkeiten haben. </a:t>
            </a:r>
            <a:endParaRPr/>
          </a:p>
          <a:p>
            <a:pPr marL="0" marR="0" indent="0" algn="l" defTabSz="914400">
              <a:lnSpc>
                <a:spcPct val="100000"/>
              </a:lnSpc>
              <a:spcBef>
                <a:spcPts val="0"/>
              </a:spcBef>
              <a:spcAft>
                <a:spcPts val="600"/>
              </a:spcAft>
              <a:buClr>
                <a:srgbClr val="4A5E74"/>
              </a:buClr>
              <a:buSzTx/>
              <a:buFont typeface="Wingdings"/>
              <a:buNone/>
              <a:defRPr/>
            </a:pPr>
            <a:r>
              <a:rPr lang="de-DE" sz="1500" b="0" i="0" u="none" strike="noStrike" cap="none">
                <a:ln>
                  <a:noFill/>
                </a:ln>
                <a:solidFill>
                  <a:srgbClr val="000000"/>
                </a:solidFill>
                <a:latin typeface="+mn-lt"/>
                <a:ea typeface="ヒラギノ角ゴ Pro W3"/>
              </a:rPr>
              <a:t>Dabei ist ein besserer Weg zu nachhaltigem Lernerfolg recht naheliegend: Wichtig sind      vor allem eine gute Zeitplanung beim Lernen sowie ausreichend Schlaf und Bewegung.</a:t>
            </a:r>
            <a:endParaRPr/>
          </a:p>
        </p:txBody>
      </p:sp>
      <p:sp>
        <p:nvSpPr>
          <p:cNvPr id="5" name="Rechteck 4" hidden="0"/>
          <p:cNvSpPr/>
          <p:nvPr isPhoto="0" userDrawn="0"/>
        </p:nvSpPr>
        <p:spPr bwMode="auto">
          <a:xfrm>
            <a:off x="323526" y="4325022"/>
            <a:ext cx="4075589" cy="695000"/>
          </a:xfrm>
          <a:prstGeom prst="rect">
            <a:avLst/>
          </a:prstGeom>
          <a:solidFill>
            <a:schemeClr val="accent2"/>
          </a:solidFill>
          <a:ln w="6350" cap="flat" cmpd="sng" algn="ctr">
            <a:noFill/>
            <a:prstDash val="solid"/>
            <a:round/>
            <a:headEnd type="none" w="med" len="med"/>
            <a:tailEnd type="none" w="med" len="med"/>
          </a:ln>
          <a:effectLst/>
        </p:spPr>
        <p:txBody>
          <a:bodyPr vert="horz" wrap="square" lIns="0" tIns="0" rIns="0" bIns="0" numCol="1" rtlCol="0" anchor="t" anchorCtr="0" compatLnSpc="1">
            <a:prstTxWarp prst="textNoShape"/>
          </a:bodyPr>
          <a:lstStyle/>
          <a:p>
            <a:pPr marL="0" marR="0" indent="0" algn="l" defTabSz="914400">
              <a:lnSpc>
                <a:spcPct val="90000"/>
              </a:lnSpc>
              <a:spcBef>
                <a:spcPts val="0"/>
              </a:spcBef>
              <a:spcAft>
                <a:spcPts val="0"/>
              </a:spcAft>
              <a:buClr>
                <a:srgbClr val="4A5E74"/>
              </a:buClr>
              <a:buSzTx/>
              <a:buFont typeface="Wingdings"/>
              <a:buNone/>
              <a:defRPr/>
            </a:pPr>
            <a:r>
              <a:rPr lang="de-DE" sz="1400" b="1" i="0" u="none" strike="noStrike" cap="none">
                <a:ln>
                  <a:noFill/>
                </a:ln>
                <a:solidFill>
                  <a:srgbClr val="000000"/>
                </a:solidFill>
                <a:latin typeface="+mn-lt"/>
                <a:ea typeface="ヒラギノ角ゴ Pro W3"/>
              </a:rPr>
              <a:t>von Max Hoffmann, Marketingchef von </a:t>
            </a:r>
            <a:endParaRPr/>
          </a:p>
          <a:p>
            <a:pPr marL="0" marR="0" indent="0" algn="l" defTabSz="914400">
              <a:lnSpc>
                <a:spcPct val="90000"/>
              </a:lnSpc>
              <a:spcBef>
                <a:spcPts val="0"/>
              </a:spcBef>
              <a:spcAft>
                <a:spcPts val="0"/>
              </a:spcAft>
              <a:buClr>
                <a:srgbClr val="4A5E74"/>
              </a:buClr>
              <a:buSzTx/>
              <a:buFont typeface="Wingdings"/>
              <a:buNone/>
              <a:defRPr/>
            </a:pPr>
            <a:r>
              <a:rPr lang="de-DE" sz="1400" b="1" i="0" u="none" strike="noStrike" cap="none">
                <a:ln>
                  <a:noFill/>
                </a:ln>
                <a:solidFill>
                  <a:srgbClr val="000000"/>
                </a:solidFill>
                <a:latin typeface="+mn-lt"/>
                <a:ea typeface="ヒラギノ角ゴ Pro W3"/>
              </a:rPr>
              <a:t>„Super Brain“, dem Marktführer für Lernpillen </a:t>
            </a:r>
            <a:endParaRPr/>
          </a:p>
          <a:p>
            <a:pPr marL="0" marR="0" indent="0" algn="l" defTabSz="914400">
              <a:lnSpc>
                <a:spcPct val="150000"/>
              </a:lnSpc>
              <a:spcBef>
                <a:spcPts val="0"/>
              </a:spcBef>
              <a:spcAft>
                <a:spcPts val="0"/>
              </a:spcAft>
              <a:buClr>
                <a:srgbClr val="4A5E74"/>
              </a:buClr>
              <a:buSzTx/>
              <a:buFont typeface="Wingdings"/>
              <a:buNone/>
              <a:defRPr/>
            </a:pPr>
            <a:r>
              <a:rPr lang="de-DE" sz="1400" b="1" i="0" u="none" strike="noStrike" cap="none">
                <a:ln>
                  <a:noFill/>
                </a:ln>
                <a:solidFill>
                  <a:srgbClr val="000000"/>
                </a:solidFill>
                <a:latin typeface="+mn-lt"/>
                <a:ea typeface="ヒラギノ角ゴ Pro W3"/>
              </a:rPr>
              <a:t>www.super-brain.de</a:t>
            </a:r>
            <a:endParaRPr/>
          </a:p>
        </p:txBody>
      </p:sp>
      <p:sp>
        <p:nvSpPr>
          <p:cNvPr id="6" name="Rechteck 5" hidden="0"/>
          <p:cNvSpPr/>
          <p:nvPr isPhoto="0" userDrawn="0"/>
        </p:nvSpPr>
        <p:spPr bwMode="auto">
          <a:xfrm>
            <a:off x="4737778" y="4325022"/>
            <a:ext cx="4140000" cy="695000"/>
          </a:xfrm>
          <a:prstGeom prst="rect">
            <a:avLst/>
          </a:prstGeom>
          <a:solidFill>
            <a:schemeClr val="accent2"/>
          </a:solidFill>
          <a:ln w="6350" cap="flat" cmpd="sng" algn="ctr">
            <a:noFill/>
            <a:prstDash val="solid"/>
            <a:round/>
            <a:headEnd type="none" w="med" len="med"/>
            <a:tailEnd type="none" w="med" len="med"/>
          </a:ln>
          <a:effectLst/>
        </p:spPr>
        <p:txBody>
          <a:bodyPr vert="horz" wrap="square" lIns="0" tIns="0" rIns="0" bIns="0" numCol="1" rtlCol="0" anchor="t" anchorCtr="0" compatLnSpc="1">
            <a:prstTxWarp prst="textNoShape"/>
          </a:bodyPr>
          <a:lstStyle/>
          <a:p>
            <a:pPr marL="0" marR="0" indent="0" algn="l" defTabSz="914400">
              <a:lnSpc>
                <a:spcPct val="90000"/>
              </a:lnSpc>
              <a:spcBef>
                <a:spcPts val="0"/>
              </a:spcBef>
              <a:spcAft>
                <a:spcPts val="0"/>
              </a:spcAft>
              <a:buClr>
                <a:srgbClr val="4A5E74"/>
              </a:buClr>
              <a:buSzTx/>
              <a:buFont typeface="Wingdings"/>
              <a:buNone/>
              <a:defRPr/>
            </a:pPr>
            <a:r>
              <a:rPr lang="de-DE" sz="1400" b="1" i="0" u="none" strike="noStrike" cap="none">
                <a:ln>
                  <a:noFill/>
                </a:ln>
                <a:solidFill>
                  <a:srgbClr val="000000"/>
                </a:solidFill>
                <a:latin typeface="+mn-lt"/>
                <a:ea typeface="ヒラギノ角ゴ Pro W3"/>
              </a:rPr>
              <a:t>von Prof. Dr. Michael Schmidt, Neurologe an</a:t>
            </a:r>
            <a:r>
              <a:rPr lang="de-DE" sz="1400" b="1" i="0" u="none" strike="noStrike" cap="none">
                <a:ln>
                  <a:noFill/>
                </a:ln>
                <a:solidFill>
                  <a:srgbClr val="000000"/>
                </a:solidFill>
                <a:latin typeface="+mn-lt"/>
                <a:ea typeface="ヒラギノ角ゴ Pro W3"/>
              </a:rPr>
              <a:t> </a:t>
            </a:r>
            <a:r>
              <a:rPr lang="de-DE" sz="1400" b="1" i="0" u="none" strike="noStrike" cap="none">
                <a:ln>
                  <a:noFill/>
                </a:ln>
                <a:solidFill>
                  <a:srgbClr val="000000"/>
                </a:solidFill>
                <a:latin typeface="+mn-lt"/>
                <a:ea typeface="ヒラギノ角ゴ Pro W3"/>
              </a:rPr>
              <a:t>der Charité Berlin</a:t>
            </a:r>
            <a:endParaRPr/>
          </a:p>
          <a:p>
            <a:pPr marL="0" marR="0" indent="0" algn="l" defTabSz="914400">
              <a:lnSpc>
                <a:spcPct val="150000"/>
              </a:lnSpc>
              <a:spcBef>
                <a:spcPts val="0"/>
              </a:spcBef>
              <a:spcAft>
                <a:spcPts val="0"/>
              </a:spcAft>
              <a:buClr>
                <a:srgbClr val="4A5E74"/>
              </a:buClr>
              <a:buSzTx/>
              <a:buFont typeface="Wingdings"/>
              <a:buNone/>
              <a:defRPr/>
            </a:pPr>
            <a:r>
              <a:rPr lang="de-DE" sz="1400" b="1" i="0" u="none" strike="noStrike" cap="none">
                <a:ln>
                  <a:noFill/>
                </a:ln>
                <a:solidFill>
                  <a:srgbClr val="000000"/>
                </a:solidFill>
                <a:latin typeface="+mn-lt"/>
                <a:ea typeface="ヒラギノ角ゴ Pro W3"/>
              </a:rPr>
              <a:t>www.neurologie-journal.de</a:t>
            </a:r>
            <a:endParaRPr/>
          </a:p>
        </p:txBody>
      </p:sp>
      <p:pic>
        <p:nvPicPr>
          <p:cNvPr id="10" name="Grafik 9" hidden="0"/>
          <p:cNvPicPr>
            <a:picLocks noChangeAspect="1"/>
          </p:cNvPicPr>
          <p:nvPr isPhoto="0" userDrawn="0"/>
        </p:nvPicPr>
        <p:blipFill>
          <a:blip r:embed="rId5"/>
          <a:stretch/>
        </p:blipFill>
        <p:spPr bwMode="auto">
          <a:xfrm>
            <a:off x="7566682" y="4613054"/>
            <a:ext cx="1583668" cy="536002"/>
          </a:xfrm>
          <a:prstGeom prst="rect">
            <a:avLst/>
          </a:prstGeom>
        </p:spPr>
      </p:pic>
      <p:sp>
        <p:nvSpPr>
          <p:cNvPr id="11" name="Rechteck 10" hidden="0"/>
          <p:cNvSpPr/>
          <p:nvPr isPhoto="0" userDrawn="0"/>
        </p:nvSpPr>
        <p:spPr bwMode="auto">
          <a:xfrm>
            <a:off x="0" y="0"/>
            <a:ext cx="9144000" cy="170881"/>
          </a:xfrm>
          <a:prstGeom prst="rect">
            <a:avLst/>
          </a:prstGeom>
          <a:solidFill>
            <a:schemeClr val="accent2"/>
          </a:solidFill>
          <a:ln w="6350" cap="flat" cmpd="sng" algn="ctr">
            <a:noFill/>
            <a:prstDash val="solid"/>
            <a:round/>
            <a:headEnd type="none" w="med" len="med"/>
            <a:tailEnd type="none" w="med" len="med"/>
          </a:ln>
          <a:effectLst/>
        </p:spPr>
        <p:txBody>
          <a:bodyPr vert="horz" wrap="none" lIns="0" tIns="46800" rIns="0" bIns="46800" numCol="1" rtlCol="0" anchor="ctr" anchorCtr="0" compatLnSpc="1">
            <a:prstTxWarp prst="textNoShape"/>
          </a:bodyPr>
          <a:lstStyle/>
          <a:p>
            <a:pPr marL="0" marR="0" indent="0" algn="ctr" defTabSz="914400">
              <a:lnSpc>
                <a:spcPct val="90000"/>
              </a:lnSpc>
              <a:spcBef>
                <a:spcPts val="0"/>
              </a:spcBef>
              <a:spcAft>
                <a:spcPts val="0"/>
              </a:spcAft>
              <a:buClr>
                <a:srgbClr val="4A5E74"/>
              </a:buClr>
              <a:buSzTx/>
              <a:buFont typeface="Wingdings"/>
              <a:buNone/>
              <a:defRPr/>
            </a:pPr>
            <a:endParaRPr lang="de-DE" sz="1400" b="0" i="0" u="none" strike="noStrike" cap="none">
              <a:ln>
                <a:noFill/>
              </a:ln>
              <a:solidFill>
                <a:srgbClr val="000000"/>
              </a:solidFill>
              <a:latin typeface="+mn-lt"/>
              <a:ea typeface="ヒラギノ角ゴ Pro W3"/>
            </a:endParaRPr>
          </a:p>
        </p:txBody>
      </p:sp>
      <p:sp>
        <p:nvSpPr>
          <p:cNvPr id="13" name="Rechteck 12" hidden="0"/>
          <p:cNvSpPr/>
          <p:nvPr isPhoto="0" userDrawn="0"/>
        </p:nvSpPr>
        <p:spPr bwMode="auto">
          <a:xfrm rot="16199998">
            <a:off x="7214986" y="1915784"/>
            <a:ext cx="3667161" cy="177356"/>
          </a:xfrm>
          <a:prstGeom prst="rect">
            <a:avLst/>
          </a:prstGeom>
        </p:spPr>
        <p:txBody>
          <a:bodyPr wrap="square">
            <a:spAutoFit/>
          </a:bodyPr>
          <a:lstStyle/>
          <a:p>
            <a:pPr algn="r">
              <a:defRPr/>
            </a:pPr>
            <a:r>
              <a:rPr lang="de-DE" sz="600">
                <a:latin typeface="Arial"/>
                <a:cs typeface="Arial"/>
              </a:rPr>
              <a:t>Foto; unsplash.com</a:t>
            </a:r>
            <a:endParaRPr>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xit" presetSubtype="0" fill="hold" nodeType="with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0"/>
          </p:nvPr>
        </p:nvSpPr>
        <p:spPr bwMode="auto">
          <a:xfrm>
            <a:off x="544544" y="726128"/>
            <a:ext cx="8131912" cy="900000"/>
          </a:xfrm>
        </p:spPr>
        <p:txBody>
          <a:bodyPr/>
          <a:lstStyle/>
          <a:p>
            <a:pPr>
              <a:defRPr/>
            </a:pPr>
            <a:r>
              <a:rPr lang="de-DE"/>
              <a:t>Merkmale vertrauenswürdiger Quellen</a:t>
            </a:r>
            <a:endParaRPr/>
          </a:p>
        </p:txBody>
      </p:sp>
      <p:sp>
        <p:nvSpPr>
          <p:cNvPr id="3" name="Oval 6" hidden="0"/>
          <p:cNvSpPr/>
          <p:nvPr isPhoto="0" userDrawn="0"/>
        </p:nvSpPr>
        <p:spPr bwMode="auto">
          <a:xfrm rot="10800000" flipV="1">
            <a:off x="1763687" y="1358158"/>
            <a:ext cx="1738123" cy="1738123"/>
          </a:xfrm>
          <a:prstGeom prst="ellipse">
            <a:avLst/>
          </a:prstGeom>
          <a:ln w="57150">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0" tIns="46800" rIns="0" bIns="46800" numCol="1" rtlCol="0" anchor="ctr" anchorCtr="0" compatLnSpc="1">
            <a:prstTxWarp prst="textNoShape"/>
          </a:bodyPr>
          <a:lstStyle/>
          <a:p>
            <a:pPr marL="0" marR="0" indent="0" algn="ctr" defTabSz="914400">
              <a:lnSpc>
                <a:spcPct val="90000"/>
              </a:lnSpc>
              <a:spcBef>
                <a:spcPts val="0"/>
              </a:spcBef>
              <a:spcAft>
                <a:spcPts val="0"/>
              </a:spcAft>
              <a:buClr>
                <a:srgbClr val="4A5E74"/>
              </a:buClr>
              <a:buSzTx/>
              <a:buFont typeface="Wingdings"/>
              <a:buNone/>
              <a:defRPr/>
            </a:pPr>
            <a:r>
              <a:rPr lang="de-DE" sz="2000" b="1">
                <a:latin typeface="Arial"/>
                <a:cs typeface="Arial"/>
              </a:rPr>
              <a:t>KÖNNEN</a:t>
            </a:r>
            <a:endParaRPr lang="de-DE" sz="2000" b="0" i="0" u="none" strike="noStrike" cap="none">
              <a:ln w="76200">
                <a:solidFill>
                  <a:schemeClr val="tx1"/>
                </a:solidFill>
              </a:ln>
              <a:solidFill>
                <a:srgbClr val="000000"/>
              </a:solidFill>
              <a:latin typeface="+mn-lt"/>
              <a:ea typeface="ヒラギノ角ゴ Pro W3"/>
            </a:endParaRPr>
          </a:p>
        </p:txBody>
      </p:sp>
      <p:sp>
        <p:nvSpPr>
          <p:cNvPr id="4" name="Rechteck 3" hidden="0"/>
          <p:cNvSpPr/>
          <p:nvPr isPhoto="0" userDrawn="0"/>
        </p:nvSpPr>
        <p:spPr bwMode="auto">
          <a:xfrm rot="10800000" flipV="1">
            <a:off x="1701612" y="3226575"/>
            <a:ext cx="1800200" cy="310379"/>
          </a:xfrm>
          <a:prstGeom prst="rect">
            <a:avLst/>
          </a:prstGeom>
          <a:solidFill>
            <a:schemeClr val="tx2"/>
          </a:solidFill>
          <a:ln w="6350" cap="flat" cmpd="sng" algn="ctr">
            <a:noFill/>
            <a:prstDash val="solid"/>
            <a:round/>
            <a:headEnd type="none" w="med" len="med"/>
            <a:tailEnd type="none" w="med" len="med"/>
          </a:ln>
          <a:effectLst/>
        </p:spPr>
        <p:txBody>
          <a:bodyPr vert="horz" wrap="none" lIns="0" tIns="46800" rIns="0" bIns="46800" numCol="1" rtlCol="0" anchor="ctr" anchorCtr="0" compatLnSpc="1">
            <a:prstTxWarp prst="textNoShape"/>
          </a:bodyPr>
          <a:lstStyle/>
          <a:p>
            <a:pPr marL="0" marR="0" indent="0" algn="ctr" defTabSz="914400">
              <a:lnSpc>
                <a:spcPct val="90000"/>
              </a:lnSpc>
              <a:spcBef>
                <a:spcPts val="0"/>
              </a:spcBef>
              <a:spcAft>
                <a:spcPts val="0"/>
              </a:spcAft>
              <a:buClr>
                <a:srgbClr val="4A5E74"/>
              </a:buClr>
              <a:buSzTx/>
              <a:buFont typeface="Wingdings"/>
              <a:buNone/>
              <a:defRPr/>
            </a:pPr>
            <a:r>
              <a:rPr lang="de-DE" sz="1400" b="1" i="0" u="none" strike="noStrike" cap="none">
                <a:ln>
                  <a:noFill/>
                </a:ln>
                <a:solidFill>
                  <a:schemeClr val="bg1"/>
                </a:solidFill>
                <a:latin typeface="+mn-lt"/>
                <a:ea typeface="ヒラギノ角ゴ Pro W3"/>
              </a:rPr>
              <a:t>Beruf</a:t>
            </a:r>
            <a:endParaRPr lang="de-DE" sz="1400" b="1" i="0" u="none" strike="noStrike" cap="none">
              <a:ln>
                <a:noFill/>
              </a:ln>
              <a:solidFill>
                <a:schemeClr val="bg1"/>
              </a:solidFill>
              <a:latin typeface="+mn-lt"/>
              <a:ea typeface="ヒラギノ角ゴ Pro W3"/>
            </a:endParaRPr>
          </a:p>
        </p:txBody>
      </p:sp>
      <p:sp>
        <p:nvSpPr>
          <p:cNvPr id="5" name="Rechteck 4" hidden="0"/>
          <p:cNvSpPr/>
          <p:nvPr isPhoto="0" userDrawn="0"/>
        </p:nvSpPr>
        <p:spPr bwMode="auto">
          <a:xfrm rot="10800000" flipV="1">
            <a:off x="1701612" y="3680970"/>
            <a:ext cx="1800200" cy="310379"/>
          </a:xfrm>
          <a:prstGeom prst="rect">
            <a:avLst/>
          </a:prstGeom>
          <a:solidFill>
            <a:schemeClr val="tx2"/>
          </a:solidFill>
          <a:ln w="6350" cap="flat" cmpd="sng" algn="ctr">
            <a:noFill/>
            <a:prstDash val="solid"/>
            <a:round/>
            <a:headEnd type="none" w="med" len="med"/>
            <a:tailEnd type="none" w="med" len="med"/>
          </a:ln>
          <a:effectLst/>
        </p:spPr>
        <p:txBody>
          <a:bodyPr vert="horz" wrap="none" lIns="0" tIns="46800" rIns="0" bIns="46800" numCol="1" rtlCol="0" anchor="ctr" anchorCtr="0" compatLnSpc="1">
            <a:prstTxWarp prst="textNoShape"/>
          </a:bodyPr>
          <a:lstStyle/>
          <a:p>
            <a:pPr marL="0" marR="0" indent="0" algn="ctr" defTabSz="914400">
              <a:lnSpc>
                <a:spcPct val="90000"/>
              </a:lnSpc>
              <a:spcBef>
                <a:spcPts val="0"/>
              </a:spcBef>
              <a:spcAft>
                <a:spcPts val="0"/>
              </a:spcAft>
              <a:buClr>
                <a:srgbClr val="4A5E74"/>
              </a:buClr>
              <a:buSzTx/>
              <a:buFont typeface="Wingdings"/>
              <a:buNone/>
              <a:defRPr/>
            </a:pPr>
            <a:r>
              <a:rPr lang="de-DE" sz="1400" b="1" i="0" u="none" strike="noStrike" cap="none">
                <a:ln>
                  <a:noFill/>
                </a:ln>
                <a:solidFill>
                  <a:schemeClr val="bg1"/>
                </a:solidFill>
                <a:latin typeface="+mn-lt"/>
                <a:ea typeface="ヒラギノ角ゴ Pro W3"/>
              </a:rPr>
              <a:t>Ausbildung</a:t>
            </a:r>
            <a:endParaRPr/>
          </a:p>
        </p:txBody>
      </p:sp>
      <p:sp>
        <p:nvSpPr>
          <p:cNvPr id="6" name="Rechteck 5" hidden="0"/>
          <p:cNvSpPr/>
          <p:nvPr isPhoto="0" userDrawn="0"/>
        </p:nvSpPr>
        <p:spPr bwMode="auto">
          <a:xfrm rot="10800000" flipV="1">
            <a:off x="1701612" y="4113018"/>
            <a:ext cx="1800200" cy="310379"/>
          </a:xfrm>
          <a:prstGeom prst="rect">
            <a:avLst/>
          </a:prstGeom>
          <a:solidFill>
            <a:schemeClr val="tx2"/>
          </a:solidFill>
          <a:ln w="6350" cap="flat" cmpd="sng" algn="ctr">
            <a:noFill/>
            <a:prstDash val="solid"/>
            <a:round/>
            <a:headEnd type="none" w="med" len="med"/>
            <a:tailEnd type="none" w="med" len="med"/>
          </a:ln>
          <a:effectLst/>
        </p:spPr>
        <p:txBody>
          <a:bodyPr vert="horz" wrap="none" lIns="0" tIns="46800" rIns="0" bIns="46800" numCol="1" rtlCol="0" anchor="ctr" anchorCtr="0" compatLnSpc="1">
            <a:prstTxWarp prst="textNoShape"/>
          </a:bodyPr>
          <a:lstStyle/>
          <a:p>
            <a:pPr marL="0" marR="0" indent="0" algn="ctr" defTabSz="914400">
              <a:lnSpc>
                <a:spcPct val="90000"/>
              </a:lnSpc>
              <a:spcBef>
                <a:spcPts val="0"/>
              </a:spcBef>
              <a:spcAft>
                <a:spcPts val="0"/>
              </a:spcAft>
              <a:buClr>
                <a:srgbClr val="4A5E74"/>
              </a:buClr>
              <a:buSzTx/>
              <a:buFont typeface="Wingdings"/>
              <a:buNone/>
              <a:defRPr/>
            </a:pPr>
            <a:r>
              <a:rPr lang="de-DE" sz="1400" b="1" i="0" u="none" strike="noStrike" cap="none">
                <a:ln>
                  <a:noFill/>
                </a:ln>
                <a:solidFill>
                  <a:schemeClr val="bg1"/>
                </a:solidFill>
                <a:latin typeface="+mn-lt"/>
                <a:ea typeface="ヒラギノ角ゴ Pro W3"/>
              </a:rPr>
              <a:t>Arbeitsgebiet</a:t>
            </a:r>
            <a:endParaRPr lang="de-DE" sz="1400" b="1" i="0" u="none" strike="noStrike" cap="none">
              <a:ln>
                <a:noFill/>
              </a:ln>
              <a:solidFill>
                <a:schemeClr val="bg1"/>
              </a:solidFill>
              <a:latin typeface="+mn-lt"/>
              <a:ea typeface="ヒラギノ角ゴ Pro W3"/>
            </a:endParaRPr>
          </a:p>
        </p:txBody>
      </p:sp>
      <p:sp>
        <p:nvSpPr>
          <p:cNvPr id="10" name="Oval 13" hidden="0"/>
          <p:cNvSpPr/>
          <p:nvPr isPhoto="0" userDrawn="0"/>
        </p:nvSpPr>
        <p:spPr bwMode="auto">
          <a:xfrm rot="10800000" flipV="1">
            <a:off x="5245585" y="1358160"/>
            <a:ext cx="1738123" cy="1738123"/>
          </a:xfrm>
          <a:prstGeom prst="ellipse">
            <a:avLst/>
          </a:prstGeom>
          <a:ln w="57150">
            <a:solidFill>
              <a:schemeClr val="accent2"/>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0" tIns="46800" rIns="0" bIns="46800" numCol="1" rtlCol="0" anchor="ctr" anchorCtr="0" compatLnSpc="1">
            <a:prstTxWarp prst="textNoShape"/>
          </a:bodyPr>
          <a:lstStyle/>
          <a:p>
            <a:pPr marL="0" marR="0" indent="0" algn="ctr" defTabSz="914400">
              <a:lnSpc>
                <a:spcPct val="90000"/>
              </a:lnSpc>
              <a:spcBef>
                <a:spcPts val="0"/>
              </a:spcBef>
              <a:spcAft>
                <a:spcPts val="0"/>
              </a:spcAft>
              <a:buClr>
                <a:srgbClr val="4A5E74"/>
              </a:buClr>
              <a:buSzTx/>
              <a:buFont typeface="Wingdings"/>
              <a:buNone/>
              <a:defRPr/>
            </a:pPr>
            <a:r>
              <a:rPr lang="de-DE" sz="2000" b="1">
                <a:latin typeface="Arial"/>
                <a:cs typeface="Arial"/>
              </a:rPr>
              <a:t>WOLLEN</a:t>
            </a:r>
            <a:endParaRPr lang="de-DE" sz="2000" b="0" i="0" u="none" strike="noStrike" cap="none">
              <a:ln w="76200">
                <a:solidFill>
                  <a:schemeClr val="tx1"/>
                </a:solidFill>
              </a:ln>
              <a:solidFill>
                <a:srgbClr val="000000"/>
              </a:solidFill>
              <a:latin typeface="+mn-lt"/>
              <a:ea typeface="ヒラギノ角ゴ Pro W3"/>
            </a:endParaRPr>
          </a:p>
        </p:txBody>
      </p:sp>
      <p:sp>
        <p:nvSpPr>
          <p:cNvPr id="11" name="Rechteck 10" hidden="0"/>
          <p:cNvSpPr/>
          <p:nvPr isPhoto="0" userDrawn="0"/>
        </p:nvSpPr>
        <p:spPr bwMode="auto">
          <a:xfrm rot="10800000" flipV="1">
            <a:off x="5214547" y="3223061"/>
            <a:ext cx="1800200" cy="310379"/>
          </a:xfrm>
          <a:prstGeom prst="rect">
            <a:avLst/>
          </a:prstGeom>
          <a:solidFill>
            <a:schemeClr val="accent2"/>
          </a:solidFill>
          <a:ln w="6350" cap="flat" cmpd="sng" algn="ctr">
            <a:noFill/>
            <a:prstDash val="solid"/>
            <a:round/>
            <a:headEnd type="none" w="med" len="med"/>
            <a:tailEnd type="none" w="med" len="med"/>
          </a:ln>
          <a:effectLst/>
        </p:spPr>
        <p:txBody>
          <a:bodyPr vert="horz" wrap="none" lIns="0" tIns="46800" rIns="0" bIns="46800" numCol="1" rtlCol="0" anchor="ctr" anchorCtr="0" compatLnSpc="1">
            <a:prstTxWarp prst="textNoShape"/>
          </a:bodyPr>
          <a:lstStyle/>
          <a:p>
            <a:pPr marL="0" marR="0" indent="0" algn="ctr" defTabSz="914400">
              <a:lnSpc>
                <a:spcPct val="90000"/>
              </a:lnSpc>
              <a:spcBef>
                <a:spcPts val="0"/>
              </a:spcBef>
              <a:spcAft>
                <a:spcPts val="0"/>
              </a:spcAft>
              <a:buClr>
                <a:srgbClr val="4A5E74"/>
              </a:buClr>
              <a:buSzTx/>
              <a:buFont typeface="Wingdings"/>
              <a:buNone/>
              <a:defRPr/>
            </a:pPr>
            <a:r>
              <a:rPr lang="de-DE" sz="1400" b="1" i="0" u="none" strike="noStrike" cap="none">
                <a:ln>
                  <a:noFill/>
                </a:ln>
                <a:solidFill>
                  <a:schemeClr val="bg1"/>
                </a:solidFill>
                <a:latin typeface="+mn-lt"/>
                <a:ea typeface="ヒラギノ角ゴ Pro W3"/>
              </a:rPr>
              <a:t>Werbeabsicht?</a:t>
            </a:r>
            <a:endParaRPr/>
          </a:p>
        </p:txBody>
      </p:sp>
      <p:sp>
        <p:nvSpPr>
          <p:cNvPr id="12" name="Rechteck 11" hidden="0"/>
          <p:cNvSpPr/>
          <p:nvPr isPhoto="0" userDrawn="0"/>
        </p:nvSpPr>
        <p:spPr bwMode="auto">
          <a:xfrm rot="10800000" flipV="1">
            <a:off x="5214547" y="3646283"/>
            <a:ext cx="1800200" cy="432048"/>
          </a:xfrm>
          <a:prstGeom prst="rect">
            <a:avLst/>
          </a:prstGeom>
          <a:solidFill>
            <a:schemeClr val="accent2"/>
          </a:solidFill>
          <a:ln w="6350" cap="flat" cmpd="sng" algn="ctr">
            <a:noFill/>
            <a:prstDash val="solid"/>
            <a:round/>
            <a:headEnd type="none" w="med" len="med"/>
            <a:tailEnd type="none" w="med" len="med"/>
          </a:ln>
          <a:effectLst/>
        </p:spPr>
        <p:txBody>
          <a:bodyPr vert="horz" wrap="none" lIns="0" tIns="46800" rIns="0" bIns="46800" numCol="1" rtlCol="0" anchor="ctr" anchorCtr="0" compatLnSpc="1">
            <a:prstTxWarp prst="textNoShape"/>
          </a:bodyPr>
          <a:lstStyle/>
          <a:p>
            <a:pPr marL="0" marR="0" indent="0" algn="ctr" defTabSz="914400">
              <a:lnSpc>
                <a:spcPct val="90000"/>
              </a:lnSpc>
              <a:spcBef>
                <a:spcPts val="0"/>
              </a:spcBef>
              <a:spcAft>
                <a:spcPts val="0"/>
              </a:spcAft>
              <a:buClr>
                <a:srgbClr val="4A5E74"/>
              </a:buClr>
              <a:buSzTx/>
              <a:buFont typeface="Wingdings"/>
              <a:buNone/>
              <a:defRPr/>
            </a:pPr>
            <a:r>
              <a:rPr lang="de-DE" sz="1400" b="1" i="0" u="none" strike="noStrike" cap="none">
                <a:ln>
                  <a:noFill/>
                </a:ln>
                <a:solidFill>
                  <a:schemeClr val="bg1"/>
                </a:solidFill>
                <a:latin typeface="+mn-lt"/>
                <a:ea typeface="ヒラギノ角ゴ Pro W3"/>
              </a:rPr>
              <a:t>Zugehörigkeit zu </a:t>
            </a:r>
            <a:endParaRPr/>
          </a:p>
          <a:p>
            <a:pPr marL="0" marR="0" indent="0" algn="ctr" defTabSz="914400">
              <a:lnSpc>
                <a:spcPct val="90000"/>
              </a:lnSpc>
              <a:spcBef>
                <a:spcPts val="0"/>
              </a:spcBef>
              <a:spcAft>
                <a:spcPts val="0"/>
              </a:spcAft>
              <a:buClr>
                <a:srgbClr val="4A5E74"/>
              </a:buClr>
              <a:buSzTx/>
              <a:buFont typeface="Wingdings"/>
              <a:buNone/>
              <a:defRPr/>
            </a:pPr>
            <a:r>
              <a:rPr lang="de-DE" sz="1400" b="1" i="0" u="none" strike="noStrike" cap="none">
                <a:ln>
                  <a:noFill/>
                </a:ln>
                <a:solidFill>
                  <a:schemeClr val="bg1"/>
                </a:solidFill>
                <a:latin typeface="+mn-lt"/>
                <a:ea typeface="ヒラギノ角ゴ Pro W3"/>
              </a:rPr>
              <a:t>Interessenverband?</a:t>
            </a:r>
            <a:endParaRPr/>
          </a:p>
        </p:txBody>
      </p:sp>
      <p:sp>
        <p:nvSpPr>
          <p:cNvPr id="13" name="Rechteck 12" hidden="0"/>
          <p:cNvSpPr/>
          <p:nvPr isPhoto="0" userDrawn="0"/>
        </p:nvSpPr>
        <p:spPr bwMode="auto">
          <a:xfrm rot="10800000" flipV="1">
            <a:off x="5212051" y="4155926"/>
            <a:ext cx="1800200" cy="310379"/>
          </a:xfrm>
          <a:prstGeom prst="rect">
            <a:avLst/>
          </a:prstGeom>
          <a:solidFill>
            <a:schemeClr val="accent2"/>
          </a:solidFill>
          <a:ln w="6350" cap="flat" cmpd="sng" algn="ctr">
            <a:noFill/>
            <a:prstDash val="solid"/>
            <a:round/>
            <a:headEnd type="none" w="med" len="med"/>
            <a:tailEnd type="none" w="med" len="med"/>
          </a:ln>
          <a:effectLst/>
        </p:spPr>
        <p:txBody>
          <a:bodyPr vert="horz" wrap="none" lIns="0" tIns="46800" rIns="0" bIns="46800" numCol="1" rtlCol="0" anchor="ctr" anchorCtr="0" compatLnSpc="1">
            <a:prstTxWarp prst="textNoShape"/>
          </a:bodyPr>
          <a:lstStyle/>
          <a:p>
            <a:pPr marL="0" marR="0" indent="0" algn="ctr" defTabSz="914400">
              <a:lnSpc>
                <a:spcPct val="90000"/>
              </a:lnSpc>
              <a:spcBef>
                <a:spcPts val="0"/>
              </a:spcBef>
              <a:spcAft>
                <a:spcPts val="0"/>
              </a:spcAft>
              <a:buClr>
                <a:srgbClr val="4A5E74"/>
              </a:buClr>
              <a:buSzTx/>
              <a:buFont typeface="Wingdings"/>
              <a:buNone/>
              <a:defRPr/>
            </a:pPr>
            <a:r>
              <a:rPr lang="de-DE" sz="1400" b="1" i="0" u="none" strike="noStrike" cap="none">
                <a:ln>
                  <a:noFill/>
                </a:ln>
                <a:solidFill>
                  <a:schemeClr val="bg1"/>
                </a:solidFill>
                <a:latin typeface="+mn-lt"/>
                <a:ea typeface="ヒラギノ角ゴ Pro W3"/>
              </a:rPr>
              <a:t>Interessenskonflikt</a:t>
            </a:r>
            <a:endParaRPr/>
          </a:p>
        </p:txBody>
      </p:sp>
      <p:sp>
        <p:nvSpPr>
          <p:cNvPr id="17" name="Textfeld 16" hidden="0"/>
          <p:cNvSpPr txBox="1"/>
          <p:nvPr isPhoto="0" userDrawn="0"/>
        </p:nvSpPr>
        <p:spPr bwMode="auto">
          <a:xfrm>
            <a:off x="976566" y="4536800"/>
            <a:ext cx="3307402" cy="286232"/>
          </a:xfrm>
          <a:prstGeom prst="rect">
            <a:avLst/>
          </a:prstGeom>
          <a:noFill/>
        </p:spPr>
        <p:txBody>
          <a:bodyPr wrap="square" rtlCol="0">
            <a:spAutoFit/>
          </a:bodyPr>
          <a:lstStyle/>
          <a:p>
            <a:pPr>
              <a:defRPr/>
            </a:pPr>
            <a:r>
              <a:rPr lang="de-DE" sz="1400" b="1">
                <a:solidFill>
                  <a:sysClr val="windowText" lastClr="000000"/>
                </a:solidFill>
                <a:latin typeface="Arial"/>
                <a:cs typeface="Arial"/>
              </a:rPr>
              <a:t>Fachwissen &amp; spezielle Fähigkeiten</a:t>
            </a:r>
            <a:endParaRPr/>
          </a:p>
        </p:txBody>
      </p:sp>
      <p:pic>
        <p:nvPicPr>
          <p:cNvPr id="20" name="Grafik 19" hidden="0"/>
          <p:cNvPicPr>
            <a:picLocks noChangeAspect="1"/>
          </p:cNvPicPr>
          <p:nvPr isPhoto="0" userDrawn="0"/>
        </p:nvPicPr>
        <p:blipFill>
          <a:blip r:embed="rId3"/>
          <a:stretch/>
        </p:blipFill>
        <p:spPr bwMode="auto">
          <a:xfrm>
            <a:off x="147566" y="4516438"/>
            <a:ext cx="503584" cy="503584"/>
          </a:xfrm>
          <a:prstGeom prst="rect">
            <a:avLst/>
          </a:prstGeom>
        </p:spPr>
      </p:pic>
      <p:cxnSp>
        <p:nvCxnSpPr>
          <p:cNvPr id="15" name="Verbinder: gewinkelt 14" hidden="0"/>
          <p:cNvCxnSpPr>
            <a:cxnSpLocks/>
          </p:cNvCxnSpPr>
          <p:nvPr isPhoto="0" userDrawn="0"/>
        </p:nvCxnSpPr>
        <p:spPr bwMode="auto">
          <a:xfrm flipH="1">
            <a:off x="7012251" y="3378250"/>
            <a:ext cx="2496" cy="932865"/>
          </a:xfrm>
          <a:prstGeom prst="bentConnector3">
            <a:avLst>
              <a:gd name="adj1" fmla="val -12992508"/>
            </a:avLst>
          </a:prstGeom>
          <a:ln w="28575">
            <a:solidFill>
              <a:srgbClr val="4A5E74"/>
            </a:solidFill>
            <a:tailEnd type="triangle"/>
          </a:ln>
        </p:spPr>
        <p:style>
          <a:lnRef idx="1">
            <a:schemeClr val="accent1"/>
          </a:lnRef>
          <a:fillRef idx="0">
            <a:schemeClr val="accent1"/>
          </a:fillRef>
          <a:effectRef idx="0">
            <a:schemeClr val="accent1"/>
          </a:effectRef>
          <a:fontRef idx="minor">
            <a:schemeClr val="tx1"/>
          </a:fontRef>
        </p:style>
      </p:cxnSp>
      <p:cxnSp>
        <p:nvCxnSpPr>
          <p:cNvPr id="16" name="Verbinder: gewinkelt 15" hidden="0"/>
          <p:cNvCxnSpPr>
            <a:cxnSpLocks/>
            <a:stCxn id="12" idx="1"/>
            <a:endCxn id="13" idx="1"/>
          </p:cNvCxnSpPr>
          <p:nvPr isPhoto="0" userDrawn="0"/>
        </p:nvCxnSpPr>
        <p:spPr bwMode="auto">
          <a:xfrm flipH="1">
            <a:off x="7012251" y="3862307"/>
            <a:ext cx="2496" cy="448809"/>
          </a:xfrm>
          <a:prstGeom prst="bentConnector3">
            <a:avLst>
              <a:gd name="adj1" fmla="val -8306691"/>
            </a:avLst>
          </a:prstGeom>
          <a:ln w="28575">
            <a:solidFill>
              <a:srgbClr val="4A5E74"/>
            </a:solidFill>
            <a:tailEnd type="triangle"/>
          </a:ln>
        </p:spPr>
        <p:style>
          <a:lnRef idx="1">
            <a:schemeClr val="accent1"/>
          </a:lnRef>
          <a:fillRef idx="0">
            <a:schemeClr val="accent1"/>
          </a:fillRef>
          <a:effectRef idx="0">
            <a:schemeClr val="accent1"/>
          </a:effectRef>
          <a:fontRef idx="minor">
            <a:schemeClr val="tx1"/>
          </a:fontRef>
        </p:style>
      </p:cxnSp>
      <p:sp>
        <p:nvSpPr>
          <p:cNvPr id="21" name="Textfeld 20" hidden="0"/>
          <p:cNvSpPr txBox="1"/>
          <p:nvPr isPhoto="0" userDrawn="0"/>
        </p:nvSpPr>
        <p:spPr bwMode="auto">
          <a:xfrm>
            <a:off x="4960580" y="4536800"/>
            <a:ext cx="2303140" cy="286232"/>
          </a:xfrm>
          <a:prstGeom prst="rect">
            <a:avLst/>
          </a:prstGeom>
          <a:noFill/>
        </p:spPr>
        <p:txBody>
          <a:bodyPr wrap="square" rtlCol="0">
            <a:spAutoFit/>
          </a:bodyPr>
          <a:lstStyle/>
          <a:p>
            <a:pPr>
              <a:defRPr/>
            </a:pPr>
            <a:r>
              <a:rPr lang="de-DE" sz="1400" b="1">
                <a:solidFill>
                  <a:sysClr val="windowText" lastClr="000000"/>
                </a:solidFill>
                <a:latin typeface="Arial"/>
                <a:cs typeface="Arial"/>
              </a:rPr>
              <a:t>Wohlwollen</a:t>
            </a:r>
            <a:endParaRPr/>
          </a:p>
        </p:txBody>
      </p:sp>
      <p:sp>
        <p:nvSpPr>
          <p:cNvPr id="18" name="Rechteck 17" hidden="0"/>
          <p:cNvSpPr/>
          <p:nvPr isPhoto="0" userDrawn="0"/>
        </p:nvSpPr>
        <p:spPr bwMode="auto">
          <a:xfrm rot="5400000" flipV="1">
            <a:off x="763839" y="3660292"/>
            <a:ext cx="1177814" cy="310379"/>
          </a:xfrm>
          <a:prstGeom prst="rect">
            <a:avLst/>
          </a:prstGeom>
          <a:solidFill>
            <a:schemeClr val="tx2"/>
          </a:solidFill>
          <a:ln w="6350" cap="flat" cmpd="sng" algn="ctr">
            <a:noFill/>
            <a:prstDash val="solid"/>
            <a:round/>
            <a:headEnd type="none" w="med" len="med"/>
            <a:tailEnd type="none" w="med" len="med"/>
          </a:ln>
          <a:effectLst/>
        </p:spPr>
        <p:txBody>
          <a:bodyPr vert="horz" wrap="none" lIns="0" tIns="46800" rIns="0" bIns="46800" numCol="1" rtlCol="0" anchor="ctr" anchorCtr="0" compatLnSpc="1">
            <a:prstTxWarp prst="textNoShape"/>
          </a:bodyPr>
          <a:lstStyle/>
          <a:p>
            <a:pPr marL="0" marR="0" indent="0" algn="ctr" defTabSz="914400">
              <a:lnSpc>
                <a:spcPct val="90000"/>
              </a:lnSpc>
              <a:spcBef>
                <a:spcPts val="0"/>
              </a:spcBef>
              <a:spcAft>
                <a:spcPts val="0"/>
              </a:spcAft>
              <a:buClr>
                <a:srgbClr val="4A5E74"/>
              </a:buClr>
              <a:buSzTx/>
              <a:buFont typeface="Wingdings"/>
              <a:buNone/>
              <a:defRPr/>
            </a:pPr>
            <a:r>
              <a:rPr lang="de-DE" sz="1400" b="1">
                <a:solidFill>
                  <a:schemeClr val="bg1"/>
                </a:solidFill>
                <a:latin typeface="+mn-lt"/>
              </a:rPr>
              <a:t>Ich checke: </a:t>
            </a:r>
            <a:endParaRPr lang="de-DE" sz="1400" b="1" i="0" u="none" strike="noStrike" cap="none">
              <a:ln>
                <a:noFill/>
              </a:ln>
              <a:solidFill>
                <a:schemeClr val="bg1"/>
              </a:solidFill>
              <a:latin typeface="+mn-lt"/>
              <a:ea typeface="ヒラギノ角ゴ Pro W3"/>
            </a:endParaRPr>
          </a:p>
        </p:txBody>
      </p:sp>
      <p:sp>
        <p:nvSpPr>
          <p:cNvPr id="19" name="Rechteck 18" hidden="0"/>
          <p:cNvSpPr/>
          <p:nvPr isPhoto="0" userDrawn="0"/>
        </p:nvSpPr>
        <p:spPr bwMode="auto">
          <a:xfrm rot="5400000" flipV="1">
            <a:off x="4252736" y="3678320"/>
            <a:ext cx="1220899" cy="310379"/>
          </a:xfrm>
          <a:prstGeom prst="rect">
            <a:avLst/>
          </a:prstGeom>
          <a:solidFill>
            <a:schemeClr val="accent2"/>
          </a:solidFill>
          <a:ln w="6350" cap="flat" cmpd="sng" algn="ctr">
            <a:noFill/>
            <a:prstDash val="solid"/>
            <a:round/>
            <a:headEnd type="none" w="med" len="med"/>
            <a:tailEnd type="none" w="med" len="med"/>
          </a:ln>
          <a:effectLst/>
        </p:spPr>
        <p:txBody>
          <a:bodyPr vert="horz" wrap="none" lIns="0" tIns="46800" rIns="0" bIns="46800" numCol="1" rtlCol="0" anchor="ctr" anchorCtr="0" compatLnSpc="1">
            <a:prstTxWarp prst="textNoShape"/>
          </a:bodyPr>
          <a:lstStyle/>
          <a:p>
            <a:pPr marL="0" marR="0" indent="0" algn="ctr" defTabSz="914400">
              <a:lnSpc>
                <a:spcPct val="90000"/>
              </a:lnSpc>
              <a:spcBef>
                <a:spcPts val="0"/>
              </a:spcBef>
              <a:spcAft>
                <a:spcPts val="0"/>
              </a:spcAft>
              <a:buClr>
                <a:srgbClr val="4A5E74"/>
              </a:buClr>
              <a:buSzTx/>
              <a:buFont typeface="Wingdings"/>
              <a:buNone/>
              <a:defRPr/>
            </a:pPr>
            <a:r>
              <a:rPr lang="de-DE" sz="1400" b="1">
                <a:solidFill>
                  <a:schemeClr val="bg1"/>
                </a:solidFill>
                <a:latin typeface="+mn-lt"/>
              </a:rPr>
              <a:t>Ich checke:</a:t>
            </a:r>
            <a:endParaRPr lang="de-DE" sz="1400" b="1" i="0" u="none" strike="noStrike" cap="none">
              <a:ln>
                <a:noFill/>
              </a:ln>
              <a:solidFill>
                <a:schemeClr val="bg1"/>
              </a:solidFill>
              <a:latin typeface="+mn-lt"/>
              <a:ea typeface="ヒラギノ角ゴ Pro W3"/>
            </a:endParaRPr>
          </a:p>
        </p:txBody>
      </p:sp>
      <p:sp>
        <p:nvSpPr>
          <p:cNvPr id="37" name="Multiplikationszeichen 38" hidden="0"/>
          <p:cNvSpPr/>
          <p:nvPr isPhoto="0" userDrawn="0"/>
        </p:nvSpPr>
        <p:spPr bwMode="auto">
          <a:xfrm>
            <a:off x="5452682" y="3226575"/>
            <a:ext cx="1318937" cy="1217384"/>
          </a:xfrm>
          <a:prstGeom prst="mathMultiply">
            <a:avLst>
              <a:gd name="adj1" fmla="val 23520"/>
            </a:avLst>
          </a:prstGeom>
          <a:solidFill>
            <a:srgbClr val="A62A1F"/>
          </a:solidFill>
          <a:ln w="12700" cap="flat" cmpd="sng" algn="ctr">
            <a:noFill/>
            <a:prstDash val="solid"/>
            <a:miter lim="800000"/>
          </a:ln>
          <a:effectLst/>
        </p:spPr>
        <p:txBody>
          <a:bodyPr rtlCol="0" anchor="ctr"/>
          <a:lstStyle/>
          <a:p>
            <a:pPr marL="0" marR="0" lvl="0" indent="0" defTabSz="914400">
              <a:lnSpc>
                <a:spcPct val="100000"/>
              </a:lnSpc>
              <a:spcBef>
                <a:spcPts val="0"/>
              </a:spcBef>
              <a:spcAft>
                <a:spcPts val="0"/>
              </a:spcAft>
              <a:buClrTx/>
              <a:buSzTx/>
              <a:buFontTx/>
              <a:buNone/>
              <a:defRPr/>
            </a:pPr>
            <a:endParaRPr lang="de-DE" sz="1800" b="0" i="0" u="none" strike="noStrike" cap="none" spc="0">
              <a:ln>
                <a:noFill/>
              </a:ln>
              <a:solidFill>
                <a:prstClr val="white"/>
              </a:solidFill>
              <a:latin typeface="Century Gothic"/>
              <a:cs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grpId="0" nodeType="withEffect">
                                  <p:stCondLst>
                                    <p:cond delay="50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par>
                                <p:cTn id="45" presetID="10" presetClass="entr" presetSubtype="0" fill="hold" grpId="0" nodeType="withEffect">
                                  <p:stCondLst>
                                    <p:cond delay="50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5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par>
                          <p:cTn id="53" fill="hold">
                            <p:stCondLst>
                              <p:cond delay="1000"/>
                            </p:stCondLst>
                            <p:childTnLst>
                              <p:par>
                                <p:cTn id="54" presetID="10" presetClass="entr" presetSubtype="0" fill="hold"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par>
                                <p:cTn id="57" presetID="10" presetClass="entr" presetSubtype="0"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2" name="Grafik 1" hidden="0"/>
          <p:cNvPicPr>
            <a:picLocks noChangeAspect="1"/>
          </p:cNvPicPr>
          <p:nvPr isPhoto="0" userDrawn="0"/>
        </p:nvPicPr>
        <p:blipFill>
          <a:blip r:embed="rId3"/>
          <a:stretch/>
        </p:blipFill>
        <p:spPr bwMode="auto">
          <a:xfrm>
            <a:off x="0" y="0"/>
            <a:ext cx="9144000" cy="5143500"/>
          </a:xfrm>
          <a:prstGeom prst="rect">
            <a:avLst/>
          </a:prstGeom>
        </p:spPr>
      </p:pic>
      <p:pic>
        <p:nvPicPr>
          <p:cNvPr id="4" name="Grafik 3" hidden="0"/>
          <p:cNvPicPr>
            <a:picLocks noChangeAspect="1"/>
          </p:cNvPicPr>
          <p:nvPr isPhoto="0" userDrawn="0"/>
        </p:nvPicPr>
        <p:blipFill>
          <a:blip r:embed="rId4"/>
          <a:stretch/>
        </p:blipFill>
        <p:spPr bwMode="auto">
          <a:xfrm>
            <a:off x="147566" y="4516438"/>
            <a:ext cx="503584" cy="503584"/>
          </a:xfrm>
          <a:prstGeom prst="rect">
            <a:avLst/>
          </a:prstGeom>
        </p:spPr>
      </p:pic>
      <p:pic>
        <p:nvPicPr>
          <p:cNvPr id="5" name="Grafik 4" hidden="0"/>
          <p:cNvPicPr>
            <a:picLocks noChangeAspect="1"/>
          </p:cNvPicPr>
          <p:nvPr isPhoto="0" userDrawn="0"/>
        </p:nvPicPr>
        <p:blipFill>
          <a:blip r:embed="rId5"/>
          <a:stretch/>
        </p:blipFill>
        <p:spPr bwMode="auto">
          <a:xfrm>
            <a:off x="7566682" y="4613054"/>
            <a:ext cx="1583668" cy="536002"/>
          </a:xfrm>
          <a:prstGeom prst="rect">
            <a:avLst/>
          </a:prstGeom>
        </p:spPr>
      </p:pic>
      <p:sp>
        <p:nvSpPr>
          <p:cNvPr id="8" name="Untertitel 3" hidden="0"/>
          <p:cNvSpPr txBox="1"/>
          <p:nvPr isPhoto="0" userDrawn="0"/>
        </p:nvSpPr>
        <p:spPr bwMode="gray">
          <a:xfrm>
            <a:off x="869989" y="3075806"/>
            <a:ext cx="2375751" cy="503590"/>
          </a:xfrm>
          <a:prstGeom prst="rect">
            <a:avLst/>
          </a:prstGeom>
          <a:solidFill>
            <a:schemeClr val="bg1"/>
          </a:solidFill>
          <a:ln>
            <a:noFill/>
          </a:ln>
          <a:effectLst/>
        </p:spPr>
        <p:txBody>
          <a:bodyPr vert="horz" wrap="none" lIns="108000" tIns="36000" rIns="108000" bIns="36000" numCol="1" anchor="t" anchorCtr="0" compatLnSpc="1">
            <a:prstTxWarp prst="textNoShape"/>
            <a:spAutoFit/>
          </a:bodyPr>
          <a:lstStyle>
            <a:lvl1pPr marL="133350" indent="-133350" algn="l">
              <a:spcBef>
                <a:spcPts val="0"/>
              </a:spcBef>
              <a:spcAft>
                <a:spcPts val="0"/>
              </a:spcAft>
              <a:buClr>
                <a:schemeClr val="tx2"/>
              </a:buClr>
              <a:buFont typeface="Wingdings"/>
              <a:buChar char="§"/>
              <a:defRPr sz="1400">
                <a:solidFill>
                  <a:schemeClr val="tx1"/>
                </a:solidFill>
                <a:latin typeface="Arial"/>
                <a:ea typeface="+mn-ea"/>
                <a:cs typeface="Arial"/>
              </a:defRPr>
            </a:lvl1pPr>
            <a:lvl2pPr marL="269875" indent="-130175" algn="l">
              <a:spcBef>
                <a:spcPts val="0"/>
              </a:spcBef>
              <a:spcAft>
                <a:spcPts val="0"/>
              </a:spcAft>
              <a:buClr>
                <a:schemeClr val="tx2"/>
              </a:buClr>
              <a:buFont typeface="Wingdings"/>
              <a:buChar char="§"/>
              <a:defRPr sz="1400">
                <a:solidFill>
                  <a:schemeClr val="tx1"/>
                </a:solidFill>
                <a:latin typeface="Arial"/>
                <a:ea typeface="+mn-ea"/>
                <a:cs typeface="Arial"/>
              </a:defRPr>
            </a:lvl2pPr>
            <a:lvl3pPr marL="396875" indent="-127000" algn="l">
              <a:spcBef>
                <a:spcPts val="0"/>
              </a:spcBef>
              <a:spcAft>
                <a:spcPts val="0"/>
              </a:spcAft>
              <a:buClr>
                <a:schemeClr val="tx2"/>
              </a:buClr>
              <a:buFont typeface="Wingdings"/>
              <a:buChar char="§"/>
              <a:defRPr sz="1400">
                <a:solidFill>
                  <a:schemeClr val="tx1"/>
                </a:solidFill>
                <a:latin typeface="Arial"/>
                <a:ea typeface="+mn-ea"/>
                <a:cs typeface="Arial"/>
              </a:defRPr>
            </a:lvl3pPr>
            <a:lvl4pPr marL="538163" indent="-147638" algn="l">
              <a:spcBef>
                <a:spcPts val="0"/>
              </a:spcBef>
              <a:spcAft>
                <a:spcPts val="0"/>
              </a:spcAft>
              <a:buClr>
                <a:schemeClr val="tx2"/>
              </a:buClr>
              <a:buFont typeface="Wingdings"/>
              <a:buChar char="§"/>
              <a:defRPr sz="1400">
                <a:solidFill>
                  <a:schemeClr val="tx1"/>
                </a:solidFill>
                <a:latin typeface="Arial"/>
                <a:ea typeface="+mn-ea"/>
                <a:cs typeface="Arial"/>
              </a:defRPr>
            </a:lvl4pPr>
            <a:lvl5pPr marL="673100" indent="-131763" algn="l">
              <a:spcBef>
                <a:spcPts val="0"/>
              </a:spcBef>
              <a:spcAft>
                <a:spcPts val="0"/>
              </a:spcAft>
              <a:buClr>
                <a:schemeClr val="tx2"/>
              </a:buClr>
              <a:buFont typeface="Wingdings"/>
              <a:buChar char="§"/>
              <a:defRPr sz="1400">
                <a:solidFill>
                  <a:schemeClr val="tx1"/>
                </a:solidFill>
                <a:latin typeface="Arial"/>
                <a:ea typeface="+mn-ea"/>
                <a:cs typeface="Arial"/>
              </a:defRPr>
            </a:lvl5pPr>
            <a:lvl6pPr marL="1175985" indent="-177747" algn="l">
              <a:spcBef>
                <a:spcPts val="0"/>
              </a:spcBef>
              <a:spcAft>
                <a:spcPts val="0"/>
              </a:spcAft>
              <a:buClr>
                <a:schemeClr val="tx2"/>
              </a:buClr>
              <a:buFont typeface="Wingdings"/>
              <a:buChar char="§"/>
              <a:defRPr sz="1400">
                <a:solidFill>
                  <a:schemeClr val="tx1"/>
                </a:solidFill>
                <a:latin typeface="+mn-lt"/>
                <a:ea typeface="+mn-ea"/>
              </a:defRPr>
            </a:lvl6pPr>
            <a:lvl7pPr marL="1633048" indent="-177747" algn="l">
              <a:spcBef>
                <a:spcPts val="0"/>
              </a:spcBef>
              <a:spcAft>
                <a:spcPts val="0"/>
              </a:spcAft>
              <a:buClr>
                <a:schemeClr val="tx2"/>
              </a:buClr>
              <a:buFont typeface="Wingdings"/>
              <a:buChar char="§"/>
              <a:defRPr sz="1400">
                <a:solidFill>
                  <a:schemeClr val="tx1"/>
                </a:solidFill>
                <a:latin typeface="+mn-lt"/>
                <a:ea typeface="+mn-ea"/>
              </a:defRPr>
            </a:lvl7pPr>
            <a:lvl8pPr marL="2090111" indent="-177747" algn="l">
              <a:spcBef>
                <a:spcPts val="0"/>
              </a:spcBef>
              <a:spcAft>
                <a:spcPts val="0"/>
              </a:spcAft>
              <a:buClr>
                <a:schemeClr val="tx2"/>
              </a:buClr>
              <a:buFont typeface="Wingdings"/>
              <a:buChar char="§"/>
              <a:defRPr sz="1400">
                <a:solidFill>
                  <a:schemeClr val="tx1"/>
                </a:solidFill>
                <a:latin typeface="+mn-lt"/>
                <a:ea typeface="+mn-ea"/>
              </a:defRPr>
            </a:lvl8pPr>
            <a:lvl9pPr marL="2547174" indent="-177747" algn="l">
              <a:spcBef>
                <a:spcPts val="0"/>
              </a:spcBef>
              <a:spcAft>
                <a:spcPts val="0"/>
              </a:spcAft>
              <a:buClr>
                <a:schemeClr val="tx2"/>
              </a:buClr>
              <a:buFont typeface="Wingdings"/>
              <a:buChar char="§"/>
              <a:defRPr sz="1400">
                <a:solidFill>
                  <a:schemeClr val="tx1"/>
                </a:solidFill>
                <a:latin typeface="+mn-lt"/>
                <a:ea typeface="+mn-ea"/>
              </a:defRPr>
            </a:lvl9pPr>
          </a:lstStyle>
          <a:p>
            <a:pPr marL="0" indent="0">
              <a:lnSpc>
                <a:spcPct val="100000"/>
              </a:lnSpc>
              <a:buNone/>
              <a:defRPr/>
            </a:pPr>
            <a:r>
              <a:rPr lang="de-DE" sz="2800" b="1">
                <a:solidFill>
                  <a:schemeClr val="tx2"/>
                </a:solidFill>
              </a:rPr>
              <a:t>Kurze Pause</a:t>
            </a:r>
            <a:endParaRPr/>
          </a:p>
        </p:txBody>
      </p:sp>
      <p:sp>
        <p:nvSpPr>
          <p:cNvPr id="11" name="Rechteck 10" hidden="0"/>
          <p:cNvSpPr/>
          <p:nvPr isPhoto="0" userDrawn="0"/>
        </p:nvSpPr>
        <p:spPr bwMode="auto">
          <a:xfrm>
            <a:off x="0" y="0"/>
            <a:ext cx="9144000" cy="170881"/>
          </a:xfrm>
          <a:prstGeom prst="rect">
            <a:avLst/>
          </a:prstGeom>
          <a:solidFill>
            <a:schemeClr val="accent2"/>
          </a:solidFill>
          <a:ln w="6350" cap="flat" cmpd="sng" algn="ctr">
            <a:noFill/>
            <a:prstDash val="solid"/>
            <a:round/>
            <a:headEnd type="none" w="med" len="med"/>
            <a:tailEnd type="none" w="med" len="med"/>
          </a:ln>
          <a:effectLst/>
        </p:spPr>
        <p:txBody>
          <a:bodyPr vert="horz" wrap="none" lIns="0" tIns="46800" rIns="0" bIns="46800" numCol="1" rtlCol="0" anchor="ctr" anchorCtr="0" compatLnSpc="1">
            <a:prstTxWarp prst="textNoShape"/>
          </a:bodyPr>
          <a:lstStyle/>
          <a:p>
            <a:pPr marL="0" marR="0" indent="0" algn="ctr" defTabSz="914400">
              <a:lnSpc>
                <a:spcPct val="90000"/>
              </a:lnSpc>
              <a:spcBef>
                <a:spcPts val="0"/>
              </a:spcBef>
              <a:spcAft>
                <a:spcPts val="0"/>
              </a:spcAft>
              <a:buClr>
                <a:srgbClr val="4A5E74"/>
              </a:buClr>
              <a:buSzTx/>
              <a:buFont typeface="Wingdings"/>
              <a:buNone/>
              <a:defRPr/>
            </a:pPr>
            <a:endParaRPr lang="de-DE" sz="1400" b="0" i="0" u="none" strike="noStrike" cap="none">
              <a:ln>
                <a:noFill/>
              </a:ln>
              <a:solidFill>
                <a:srgbClr val="000000"/>
              </a:solidFill>
              <a:latin typeface="+mn-lt"/>
              <a:ea typeface="ヒラギノ角ゴ Pro W3"/>
            </a:endParaRPr>
          </a:p>
        </p:txBody>
      </p:sp>
      <p:sp>
        <p:nvSpPr>
          <p:cNvPr id="7" name="Rechteck 6" hidden="0"/>
          <p:cNvSpPr/>
          <p:nvPr isPhoto="0" userDrawn="0"/>
        </p:nvSpPr>
        <p:spPr bwMode="auto">
          <a:xfrm rot="16199998">
            <a:off x="7214986" y="1915784"/>
            <a:ext cx="3667161" cy="177356"/>
          </a:xfrm>
          <a:prstGeom prst="rect">
            <a:avLst/>
          </a:prstGeom>
        </p:spPr>
        <p:txBody>
          <a:bodyPr wrap="square">
            <a:spAutoFit/>
          </a:bodyPr>
          <a:lstStyle/>
          <a:p>
            <a:pPr algn="r">
              <a:defRPr/>
            </a:pPr>
            <a:r>
              <a:rPr lang="de-DE" sz="600">
                <a:solidFill>
                  <a:schemeClr val="bg1"/>
                </a:solidFill>
                <a:latin typeface="Arial"/>
                <a:cs typeface="Arial"/>
              </a:rPr>
              <a:t>Foto; unsplash.com</a:t>
            </a:r>
            <a:endParaRPr>
              <a:solidFill>
                <a:schemeClr val="bg1"/>
              </a:solidFill>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16" name="Bildplatzhalter 15" hidden="0"/>
          <p:cNvPicPr>
            <a:picLocks noChangeAspect="1" noGrp="1"/>
          </p:cNvPicPr>
          <p:nvPr isPhoto="0" userDrawn="0">
            <p:ph type="pic" sz="quarter" idx="11" hasCustomPrompt="0"/>
          </p:nvPr>
        </p:nvPicPr>
        <p:blipFill>
          <a:blip r:embed="rId3"/>
          <a:srcRect l="0" t="1608" r="5387" b="6995"/>
          <a:stretch/>
        </p:blipFill>
        <p:spPr bwMode="auto">
          <a:xfrm>
            <a:off x="0" y="170881"/>
            <a:ext cx="9150350" cy="4972619"/>
          </a:xfrm>
          <a:prstGeom prst="rect">
            <a:avLst/>
          </a:prstGeom>
        </p:spPr>
      </p:pic>
      <p:pic>
        <p:nvPicPr>
          <p:cNvPr id="8" name="Grafik 7" hidden="0"/>
          <p:cNvPicPr>
            <a:picLocks noChangeAspect="1"/>
          </p:cNvPicPr>
          <p:nvPr isPhoto="0" userDrawn="0"/>
        </p:nvPicPr>
        <p:blipFill>
          <a:blip r:embed="rId4"/>
          <a:stretch/>
        </p:blipFill>
        <p:spPr bwMode="auto">
          <a:xfrm>
            <a:off x="7566682" y="4613054"/>
            <a:ext cx="1583668" cy="536002"/>
          </a:xfrm>
          <a:prstGeom prst="rect">
            <a:avLst/>
          </a:prstGeom>
        </p:spPr>
      </p:pic>
      <p:pic>
        <p:nvPicPr>
          <p:cNvPr id="9" name="Grafik 8" hidden="0"/>
          <p:cNvPicPr>
            <a:picLocks noChangeAspect="1"/>
          </p:cNvPicPr>
          <p:nvPr isPhoto="0" userDrawn="0"/>
        </p:nvPicPr>
        <p:blipFill>
          <a:blip r:embed="rId5"/>
          <a:stretch/>
        </p:blipFill>
        <p:spPr bwMode="auto">
          <a:xfrm>
            <a:off x="147566" y="4516438"/>
            <a:ext cx="503584" cy="503584"/>
          </a:xfrm>
          <a:prstGeom prst="rect">
            <a:avLst/>
          </a:prstGeom>
        </p:spPr>
      </p:pic>
      <p:sp>
        <p:nvSpPr>
          <p:cNvPr id="7" name="Untertitel 3" hidden="0"/>
          <p:cNvSpPr txBox="1"/>
          <p:nvPr isPhoto="0" userDrawn="0"/>
        </p:nvSpPr>
        <p:spPr bwMode="gray">
          <a:xfrm>
            <a:off x="879476" y="587693"/>
            <a:ext cx="3116460" cy="503590"/>
          </a:xfrm>
          <a:prstGeom prst="rect">
            <a:avLst/>
          </a:prstGeom>
          <a:solidFill>
            <a:schemeClr val="bg1"/>
          </a:solidFill>
          <a:ln>
            <a:noFill/>
          </a:ln>
          <a:effectLst/>
        </p:spPr>
        <p:txBody>
          <a:bodyPr vert="horz" wrap="square" lIns="108000" tIns="36000" rIns="108000" bIns="36000" numCol="1" anchor="t" anchorCtr="0" compatLnSpc="1">
            <a:prstTxWarp prst="textNoShape"/>
            <a:spAutoFit/>
          </a:bodyPr>
          <a:lstStyle>
            <a:lvl1pPr marL="133350" indent="-133350" algn="l">
              <a:spcBef>
                <a:spcPts val="0"/>
              </a:spcBef>
              <a:spcAft>
                <a:spcPts val="0"/>
              </a:spcAft>
              <a:buClr>
                <a:schemeClr val="tx2"/>
              </a:buClr>
              <a:buFont typeface="Wingdings"/>
              <a:buChar char="§"/>
              <a:defRPr sz="1400">
                <a:solidFill>
                  <a:schemeClr val="tx1"/>
                </a:solidFill>
                <a:latin typeface="Arial"/>
                <a:ea typeface="+mn-ea"/>
                <a:cs typeface="Arial"/>
              </a:defRPr>
            </a:lvl1pPr>
            <a:lvl2pPr marL="269875" indent="-130175" algn="l">
              <a:spcBef>
                <a:spcPts val="0"/>
              </a:spcBef>
              <a:spcAft>
                <a:spcPts val="0"/>
              </a:spcAft>
              <a:buClr>
                <a:schemeClr val="tx2"/>
              </a:buClr>
              <a:buFont typeface="Wingdings"/>
              <a:buChar char="§"/>
              <a:defRPr sz="1400">
                <a:solidFill>
                  <a:schemeClr val="tx1"/>
                </a:solidFill>
                <a:latin typeface="Arial"/>
                <a:ea typeface="+mn-ea"/>
                <a:cs typeface="Arial"/>
              </a:defRPr>
            </a:lvl2pPr>
            <a:lvl3pPr marL="396875" indent="-127000" algn="l">
              <a:spcBef>
                <a:spcPts val="0"/>
              </a:spcBef>
              <a:spcAft>
                <a:spcPts val="0"/>
              </a:spcAft>
              <a:buClr>
                <a:schemeClr val="tx2"/>
              </a:buClr>
              <a:buFont typeface="Wingdings"/>
              <a:buChar char="§"/>
              <a:defRPr sz="1400">
                <a:solidFill>
                  <a:schemeClr val="tx1"/>
                </a:solidFill>
                <a:latin typeface="Arial"/>
                <a:ea typeface="+mn-ea"/>
                <a:cs typeface="Arial"/>
              </a:defRPr>
            </a:lvl3pPr>
            <a:lvl4pPr marL="538163" indent="-147638" algn="l">
              <a:spcBef>
                <a:spcPts val="0"/>
              </a:spcBef>
              <a:spcAft>
                <a:spcPts val="0"/>
              </a:spcAft>
              <a:buClr>
                <a:schemeClr val="tx2"/>
              </a:buClr>
              <a:buFont typeface="Wingdings"/>
              <a:buChar char="§"/>
              <a:defRPr sz="1400">
                <a:solidFill>
                  <a:schemeClr val="tx1"/>
                </a:solidFill>
                <a:latin typeface="Arial"/>
                <a:ea typeface="+mn-ea"/>
                <a:cs typeface="Arial"/>
              </a:defRPr>
            </a:lvl4pPr>
            <a:lvl5pPr marL="673100" indent="-131763" algn="l">
              <a:spcBef>
                <a:spcPts val="0"/>
              </a:spcBef>
              <a:spcAft>
                <a:spcPts val="0"/>
              </a:spcAft>
              <a:buClr>
                <a:schemeClr val="tx2"/>
              </a:buClr>
              <a:buFont typeface="Wingdings"/>
              <a:buChar char="§"/>
              <a:defRPr sz="1400">
                <a:solidFill>
                  <a:schemeClr val="tx1"/>
                </a:solidFill>
                <a:latin typeface="Arial"/>
                <a:ea typeface="+mn-ea"/>
                <a:cs typeface="Arial"/>
              </a:defRPr>
            </a:lvl5pPr>
            <a:lvl6pPr marL="1175985" indent="-177747" algn="l">
              <a:spcBef>
                <a:spcPts val="0"/>
              </a:spcBef>
              <a:spcAft>
                <a:spcPts val="0"/>
              </a:spcAft>
              <a:buClr>
                <a:schemeClr val="tx2"/>
              </a:buClr>
              <a:buFont typeface="Wingdings"/>
              <a:buChar char="§"/>
              <a:defRPr sz="1400">
                <a:solidFill>
                  <a:schemeClr val="tx1"/>
                </a:solidFill>
                <a:latin typeface="+mn-lt"/>
                <a:ea typeface="+mn-ea"/>
              </a:defRPr>
            </a:lvl6pPr>
            <a:lvl7pPr marL="1633048" indent="-177747" algn="l">
              <a:spcBef>
                <a:spcPts val="0"/>
              </a:spcBef>
              <a:spcAft>
                <a:spcPts val="0"/>
              </a:spcAft>
              <a:buClr>
                <a:schemeClr val="tx2"/>
              </a:buClr>
              <a:buFont typeface="Wingdings"/>
              <a:buChar char="§"/>
              <a:defRPr sz="1400">
                <a:solidFill>
                  <a:schemeClr val="tx1"/>
                </a:solidFill>
                <a:latin typeface="+mn-lt"/>
                <a:ea typeface="+mn-ea"/>
              </a:defRPr>
            </a:lvl7pPr>
            <a:lvl8pPr marL="2090111" indent="-177747" algn="l">
              <a:spcBef>
                <a:spcPts val="0"/>
              </a:spcBef>
              <a:spcAft>
                <a:spcPts val="0"/>
              </a:spcAft>
              <a:buClr>
                <a:schemeClr val="tx2"/>
              </a:buClr>
              <a:buFont typeface="Wingdings"/>
              <a:buChar char="§"/>
              <a:defRPr sz="1400">
                <a:solidFill>
                  <a:schemeClr val="tx1"/>
                </a:solidFill>
                <a:latin typeface="+mn-lt"/>
                <a:ea typeface="+mn-ea"/>
              </a:defRPr>
            </a:lvl8pPr>
            <a:lvl9pPr marL="2547174" indent="-177747" algn="l">
              <a:spcBef>
                <a:spcPts val="0"/>
              </a:spcBef>
              <a:spcAft>
                <a:spcPts val="0"/>
              </a:spcAft>
              <a:buClr>
                <a:schemeClr val="tx2"/>
              </a:buClr>
              <a:buFont typeface="Wingdings"/>
              <a:buChar char="§"/>
              <a:defRPr sz="1400">
                <a:solidFill>
                  <a:schemeClr val="tx1"/>
                </a:solidFill>
                <a:latin typeface="+mn-lt"/>
                <a:ea typeface="+mn-ea"/>
              </a:defRPr>
            </a:lvl9pPr>
          </a:lstStyle>
          <a:p>
            <a:pPr marL="0" lvl="0" indent="0">
              <a:lnSpc>
                <a:spcPct val="100000"/>
              </a:lnSpc>
              <a:spcBef>
                <a:spcPts val="0"/>
              </a:spcBef>
              <a:buClrTx/>
              <a:buNone/>
              <a:defRPr/>
            </a:pPr>
            <a:r>
              <a:rPr lang="de-DE" sz="2800" b="1" spc="-60">
                <a:solidFill>
                  <a:schemeClr val="tx2"/>
                </a:solidFill>
                <a:latin typeface="+mj-lt"/>
                <a:cs typeface="Arial"/>
              </a:rPr>
              <a:t>Was haben diese </a:t>
            </a:r>
            <a:endParaRPr lang="en-US" sz="1050">
              <a:solidFill>
                <a:sysClr val="windowText" lastClr="000000"/>
              </a:solidFill>
              <a:latin typeface="+mj-lt"/>
            </a:endParaRPr>
          </a:p>
        </p:txBody>
      </p:sp>
      <p:sp>
        <p:nvSpPr>
          <p:cNvPr id="12" name="Untertitel 3" hidden="0"/>
          <p:cNvSpPr txBox="1"/>
          <p:nvPr isPhoto="0" userDrawn="0"/>
        </p:nvSpPr>
        <p:spPr bwMode="gray">
          <a:xfrm>
            <a:off x="879476" y="1270687"/>
            <a:ext cx="4556620" cy="503590"/>
          </a:xfrm>
          <a:prstGeom prst="rect">
            <a:avLst/>
          </a:prstGeom>
          <a:solidFill>
            <a:schemeClr val="bg1"/>
          </a:solidFill>
          <a:ln>
            <a:noFill/>
          </a:ln>
          <a:effectLst/>
        </p:spPr>
        <p:txBody>
          <a:bodyPr vert="horz" wrap="square" lIns="108000" tIns="36000" rIns="108000" bIns="36000" numCol="1" anchor="t" anchorCtr="0" compatLnSpc="1">
            <a:prstTxWarp prst="textNoShape"/>
            <a:spAutoFit/>
          </a:bodyPr>
          <a:lstStyle>
            <a:lvl1pPr marL="133350" indent="-133350" algn="l">
              <a:spcBef>
                <a:spcPts val="0"/>
              </a:spcBef>
              <a:spcAft>
                <a:spcPts val="0"/>
              </a:spcAft>
              <a:buClr>
                <a:schemeClr val="tx2"/>
              </a:buClr>
              <a:buFont typeface="Wingdings"/>
              <a:buChar char="§"/>
              <a:defRPr sz="1400">
                <a:solidFill>
                  <a:schemeClr val="tx1"/>
                </a:solidFill>
                <a:latin typeface="Arial"/>
                <a:ea typeface="+mn-ea"/>
                <a:cs typeface="Arial"/>
              </a:defRPr>
            </a:lvl1pPr>
            <a:lvl2pPr marL="269875" indent="-130175" algn="l">
              <a:spcBef>
                <a:spcPts val="0"/>
              </a:spcBef>
              <a:spcAft>
                <a:spcPts val="0"/>
              </a:spcAft>
              <a:buClr>
                <a:schemeClr val="tx2"/>
              </a:buClr>
              <a:buFont typeface="Wingdings"/>
              <a:buChar char="§"/>
              <a:defRPr sz="1400">
                <a:solidFill>
                  <a:schemeClr val="tx1"/>
                </a:solidFill>
                <a:latin typeface="Arial"/>
                <a:ea typeface="+mn-ea"/>
                <a:cs typeface="Arial"/>
              </a:defRPr>
            </a:lvl2pPr>
            <a:lvl3pPr marL="396875" indent="-127000" algn="l">
              <a:spcBef>
                <a:spcPts val="0"/>
              </a:spcBef>
              <a:spcAft>
                <a:spcPts val="0"/>
              </a:spcAft>
              <a:buClr>
                <a:schemeClr val="tx2"/>
              </a:buClr>
              <a:buFont typeface="Wingdings"/>
              <a:buChar char="§"/>
              <a:defRPr sz="1400">
                <a:solidFill>
                  <a:schemeClr val="tx1"/>
                </a:solidFill>
                <a:latin typeface="Arial"/>
                <a:ea typeface="+mn-ea"/>
                <a:cs typeface="Arial"/>
              </a:defRPr>
            </a:lvl3pPr>
            <a:lvl4pPr marL="538163" indent="-147638" algn="l">
              <a:spcBef>
                <a:spcPts val="0"/>
              </a:spcBef>
              <a:spcAft>
                <a:spcPts val="0"/>
              </a:spcAft>
              <a:buClr>
                <a:schemeClr val="tx2"/>
              </a:buClr>
              <a:buFont typeface="Wingdings"/>
              <a:buChar char="§"/>
              <a:defRPr sz="1400">
                <a:solidFill>
                  <a:schemeClr val="tx1"/>
                </a:solidFill>
                <a:latin typeface="Arial"/>
                <a:ea typeface="+mn-ea"/>
                <a:cs typeface="Arial"/>
              </a:defRPr>
            </a:lvl4pPr>
            <a:lvl5pPr marL="673100" indent="-131763" algn="l">
              <a:spcBef>
                <a:spcPts val="0"/>
              </a:spcBef>
              <a:spcAft>
                <a:spcPts val="0"/>
              </a:spcAft>
              <a:buClr>
                <a:schemeClr val="tx2"/>
              </a:buClr>
              <a:buFont typeface="Wingdings"/>
              <a:buChar char="§"/>
              <a:defRPr sz="1400">
                <a:solidFill>
                  <a:schemeClr val="tx1"/>
                </a:solidFill>
                <a:latin typeface="Arial"/>
                <a:ea typeface="+mn-ea"/>
                <a:cs typeface="Arial"/>
              </a:defRPr>
            </a:lvl5pPr>
            <a:lvl6pPr marL="1175985" indent="-177747" algn="l">
              <a:spcBef>
                <a:spcPts val="0"/>
              </a:spcBef>
              <a:spcAft>
                <a:spcPts val="0"/>
              </a:spcAft>
              <a:buClr>
                <a:schemeClr val="tx2"/>
              </a:buClr>
              <a:buFont typeface="Wingdings"/>
              <a:buChar char="§"/>
              <a:defRPr sz="1400">
                <a:solidFill>
                  <a:schemeClr val="tx1"/>
                </a:solidFill>
                <a:latin typeface="+mn-lt"/>
                <a:ea typeface="+mn-ea"/>
              </a:defRPr>
            </a:lvl6pPr>
            <a:lvl7pPr marL="1633048" indent="-177747" algn="l">
              <a:spcBef>
                <a:spcPts val="0"/>
              </a:spcBef>
              <a:spcAft>
                <a:spcPts val="0"/>
              </a:spcAft>
              <a:buClr>
                <a:schemeClr val="tx2"/>
              </a:buClr>
              <a:buFont typeface="Wingdings"/>
              <a:buChar char="§"/>
              <a:defRPr sz="1400">
                <a:solidFill>
                  <a:schemeClr val="tx1"/>
                </a:solidFill>
                <a:latin typeface="+mn-lt"/>
                <a:ea typeface="+mn-ea"/>
              </a:defRPr>
            </a:lvl7pPr>
            <a:lvl8pPr marL="2090111" indent="-177747" algn="l">
              <a:spcBef>
                <a:spcPts val="0"/>
              </a:spcBef>
              <a:spcAft>
                <a:spcPts val="0"/>
              </a:spcAft>
              <a:buClr>
                <a:schemeClr val="tx2"/>
              </a:buClr>
              <a:buFont typeface="Wingdings"/>
              <a:buChar char="§"/>
              <a:defRPr sz="1400">
                <a:solidFill>
                  <a:schemeClr val="tx1"/>
                </a:solidFill>
                <a:latin typeface="+mn-lt"/>
                <a:ea typeface="+mn-ea"/>
              </a:defRPr>
            </a:lvl8pPr>
            <a:lvl9pPr marL="2547174" indent="-177747" algn="l">
              <a:spcBef>
                <a:spcPts val="0"/>
              </a:spcBef>
              <a:spcAft>
                <a:spcPts val="0"/>
              </a:spcAft>
              <a:buClr>
                <a:schemeClr val="tx2"/>
              </a:buClr>
              <a:buFont typeface="Wingdings"/>
              <a:buChar char="§"/>
              <a:defRPr sz="1400">
                <a:solidFill>
                  <a:schemeClr val="tx1"/>
                </a:solidFill>
                <a:latin typeface="+mn-lt"/>
                <a:ea typeface="+mn-ea"/>
              </a:defRPr>
            </a:lvl9pPr>
          </a:lstStyle>
          <a:p>
            <a:pPr marL="0" indent="0">
              <a:lnSpc>
                <a:spcPct val="100000"/>
              </a:lnSpc>
              <a:buNone/>
              <a:defRPr/>
            </a:pPr>
            <a:r>
              <a:rPr lang="de-DE" sz="2800" b="1" spc="-60">
                <a:solidFill>
                  <a:schemeClr val="tx2"/>
                </a:solidFill>
                <a:cs typeface="Arial"/>
              </a:rPr>
              <a:t>Lebensmittel gemeinsam?</a:t>
            </a:r>
            <a:endParaRPr lang="en-US" sz="1050">
              <a:solidFill>
                <a:sysClr val="windowText" lastClr="000000"/>
              </a:solidFill>
            </a:endParaRPr>
          </a:p>
        </p:txBody>
      </p:sp>
      <p:sp>
        <p:nvSpPr>
          <p:cNvPr id="13" name="Textplatzhalter 12" hidden="0"/>
          <p:cNvSpPr>
            <a:spLocks noGrp="1"/>
          </p:cNvSpPr>
          <p:nvPr isPhoto="0" userDrawn="0">
            <p:ph type="body" sz="quarter" idx="10" hasCustomPrompt="0"/>
          </p:nvPr>
        </p:nvSpPr>
        <p:spPr bwMode="auto"/>
        <p:txBody>
          <a:bodyPr/>
          <a:lstStyle/>
          <a:p>
            <a:pPr>
              <a:defRPr/>
            </a:pPr>
            <a:endParaRPr lang="de-DE"/>
          </a:p>
        </p:txBody>
      </p:sp>
      <p:sp>
        <p:nvSpPr>
          <p:cNvPr id="22" name="Rechteck 21" hidden="0"/>
          <p:cNvSpPr/>
          <p:nvPr isPhoto="0" userDrawn="0"/>
        </p:nvSpPr>
        <p:spPr bwMode="auto">
          <a:xfrm rot="16199998">
            <a:off x="7221740" y="1915784"/>
            <a:ext cx="3667161" cy="177356"/>
          </a:xfrm>
          <a:prstGeom prst="rect">
            <a:avLst/>
          </a:prstGeom>
        </p:spPr>
        <p:txBody>
          <a:bodyPr wrap="square">
            <a:spAutoFit/>
          </a:bodyPr>
          <a:lstStyle/>
          <a:p>
            <a:pPr algn="r">
              <a:defRPr/>
            </a:pPr>
            <a:r>
              <a:rPr lang="de-DE" sz="600">
                <a:solidFill>
                  <a:schemeClr val="bg1"/>
                </a:solidFill>
                <a:latin typeface="Arial"/>
                <a:cs typeface="Arial"/>
              </a:rPr>
              <a:t>Foto: Philipp Marten</a:t>
            </a:r>
            <a:endParaRPr lang="de-DE" sz="800">
              <a:solidFill>
                <a:schemeClr val="bg1"/>
              </a:solidFill>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861188" name="Rectangle 4" hidden="0"/>
          <p:cNvSpPr>
            <a:spLocks noChangeArrowheads="1" noGrp="1"/>
          </p:cNvSpPr>
          <p:nvPr isPhoto="0" userDrawn="0">
            <p:ph type="title" hasCustomPrompt="0"/>
          </p:nvPr>
        </p:nvSpPr>
        <p:spPr bwMode="auto"/>
        <p:txBody>
          <a:bodyPr/>
          <a:lstStyle/>
          <a:p>
            <a:pPr>
              <a:defRPr/>
            </a:pPr>
            <a:r>
              <a:rPr lang="de-DE"/>
              <a:t>Kurze Vorstellung</a:t>
            </a:r>
            <a:endParaRPr lang="de-DE"/>
          </a:p>
        </p:txBody>
      </p:sp>
      <p:sp>
        <p:nvSpPr>
          <p:cNvPr id="861189" name="Rectangle 5" hidden="0"/>
          <p:cNvSpPr>
            <a:spLocks noChangeArrowheads="1" noGrp="1"/>
          </p:cNvSpPr>
          <p:nvPr isPhoto="0" userDrawn="0">
            <p:ph idx="1" hasCustomPrompt="0"/>
          </p:nvPr>
        </p:nvSpPr>
        <p:spPr bwMode="auto"/>
        <p:txBody>
          <a:bodyPr/>
          <a:lstStyle/>
          <a:p>
            <a:pPr marL="0" indent="0">
              <a:buNone/>
              <a:defRPr/>
            </a:pPr>
            <a:r>
              <a:rPr lang="de-DE" b="1"/>
              <a:t>Name der Moderation</a:t>
            </a:r>
            <a:endParaRPr/>
          </a:p>
          <a:p>
            <a:pPr marL="0" indent="0">
              <a:buNone/>
              <a:defRPr/>
            </a:pPr>
            <a:endParaRPr lang="de-DE" b="1"/>
          </a:p>
          <a:p>
            <a:pPr marL="0" indent="0">
              <a:buNone/>
              <a:defRPr/>
            </a:pPr>
            <a:r>
              <a:rPr lang="de-DE" b="1"/>
              <a:t>Funktion / Organisation </a:t>
            </a:r>
            <a:endParaRPr lang="de-DE"/>
          </a:p>
          <a:p>
            <a:pPr marL="0" indent="0">
              <a:buNone/>
              <a:defRPr/>
            </a:pPr>
            <a:endParaRPr lang="de-DE"/>
          </a:p>
          <a:p>
            <a:pPr marL="0" indent="0">
              <a:buNone/>
              <a:defRPr/>
            </a:pPr>
            <a:r>
              <a:rPr lang="de-DE"/>
              <a:t>Weitere relevante Informationen </a:t>
            </a:r>
            <a:endParaRPr/>
          </a:p>
          <a:p>
            <a:pPr marL="0" indent="0">
              <a:buNone/>
              <a:defRPr/>
            </a:pPr>
            <a:endParaRPr lang="de-DE"/>
          </a:p>
          <a:p>
            <a:pPr marL="0" indent="0">
              <a:buNone/>
              <a:defRPr/>
            </a:pPr>
            <a:endParaRPr lang="de-DE"/>
          </a:p>
          <a:p>
            <a:pPr marL="0" indent="0">
              <a:buNone/>
              <a:defRPr/>
            </a:pPr>
            <a:endParaRPr lang="de-DE"/>
          </a:p>
        </p:txBody>
      </p:sp>
      <p:sp>
        <p:nvSpPr>
          <p:cNvPr id="2" name="Bildplatzhalter 1" hidden="0"/>
          <p:cNvSpPr>
            <a:spLocks noGrp="1"/>
          </p:cNvSpPr>
          <p:nvPr isPhoto="0" userDrawn="0">
            <p:ph type="pic" sz="quarter" idx="10" hasCustomPrompt="0"/>
          </p:nvPr>
        </p:nvSpPr>
        <p:spPr bwMode="auto"/>
      </p:sp>
      <p:pic>
        <p:nvPicPr>
          <p:cNvPr id="6" name="Grafik 5" hidden="0"/>
          <p:cNvPicPr>
            <a:picLocks noChangeAspect="1"/>
          </p:cNvPicPr>
          <p:nvPr isPhoto="0" userDrawn="0"/>
        </p:nvPicPr>
        <p:blipFill>
          <a:blip r:embed="rId3"/>
          <a:stretch/>
        </p:blipFill>
        <p:spPr bwMode="auto">
          <a:xfrm>
            <a:off x="7566682" y="4613054"/>
            <a:ext cx="1583668" cy="536002"/>
          </a:xfrm>
          <a:prstGeom prst="rect">
            <a:avLst/>
          </a:prstGeom>
        </p:spPr>
      </p:pic>
      <p:pic>
        <p:nvPicPr>
          <p:cNvPr id="8" name="Grafik 7" hidden="0"/>
          <p:cNvPicPr>
            <a:picLocks noChangeAspect="1"/>
          </p:cNvPicPr>
          <p:nvPr isPhoto="0" userDrawn="0"/>
        </p:nvPicPr>
        <p:blipFill>
          <a:blip r:embed="rId4"/>
          <a:stretch/>
        </p:blipFill>
        <p:spPr bwMode="auto">
          <a:xfrm>
            <a:off x="147566" y="4516438"/>
            <a:ext cx="503584" cy="50358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Oval 13" hidden="0"/>
          <p:cNvSpPr/>
          <p:nvPr isPhoto="0" userDrawn="0"/>
        </p:nvSpPr>
        <p:spPr bwMode="auto">
          <a:xfrm rot="10800000" flipV="1">
            <a:off x="7888985" y="726127"/>
            <a:ext cx="801495" cy="801495"/>
          </a:xfrm>
          <a:prstGeom prst="ellipse">
            <a:avLst/>
          </a:prstGeom>
          <a:ln w="28575">
            <a:solidFill>
              <a:schemeClr val="accent2"/>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0" tIns="46800" rIns="0" bIns="46800" numCol="1" rtlCol="0" anchor="ctr" anchorCtr="0" compatLnSpc="1">
            <a:prstTxWarp prst="textNoShape"/>
          </a:bodyPr>
          <a:lstStyle/>
          <a:p>
            <a:pPr marL="0" marR="0" indent="0" algn="ctr" defTabSz="914400">
              <a:lnSpc>
                <a:spcPct val="100000"/>
              </a:lnSpc>
              <a:spcBef>
                <a:spcPts val="0"/>
              </a:spcBef>
              <a:spcAft>
                <a:spcPts val="0"/>
              </a:spcAft>
              <a:buClr>
                <a:srgbClr val="4A5E74"/>
              </a:buClr>
              <a:buSzTx/>
              <a:buFont typeface="Wingdings"/>
              <a:buNone/>
              <a:defRPr/>
            </a:pPr>
            <a:r>
              <a:rPr lang="de-DE" sz="1200" b="1">
                <a:latin typeface="Arial"/>
                <a:cs typeface="Arial"/>
              </a:rPr>
              <a:t>WOLLEN</a:t>
            </a:r>
            <a:endParaRPr lang="de-DE" sz="1200" b="0" i="0" u="none" strike="noStrike" cap="none">
              <a:ln w="76200">
                <a:solidFill>
                  <a:schemeClr val="tx1"/>
                </a:solidFill>
              </a:ln>
              <a:solidFill>
                <a:srgbClr val="000000"/>
              </a:solidFill>
              <a:latin typeface="+mn-lt"/>
              <a:ea typeface="ヒラギノ角ゴ Pro W3"/>
            </a:endParaRPr>
          </a:p>
        </p:txBody>
      </p:sp>
      <p:sp>
        <p:nvSpPr>
          <p:cNvPr id="2" name="Titel 1" hidden="0"/>
          <p:cNvSpPr>
            <a:spLocks noGrp="1"/>
          </p:cNvSpPr>
          <p:nvPr isPhoto="0" userDrawn="0">
            <p:ph type="title" hasCustomPrompt="0"/>
          </p:nvPr>
        </p:nvSpPr>
        <p:spPr bwMode="auto"/>
        <p:txBody>
          <a:bodyPr/>
          <a:lstStyle/>
          <a:p>
            <a:pPr>
              <a:defRPr/>
            </a:pPr>
            <a:r>
              <a:rPr lang="de-DE"/>
              <a:t>Wie erkenne ich </a:t>
            </a:r>
            <a:br>
              <a:rPr lang="de-DE"/>
            </a:br>
            <a:r>
              <a:rPr lang="de-DE"/>
              <a:t>vertrauenswürdige Quellen? </a:t>
            </a:r>
            <a:endParaRPr/>
          </a:p>
        </p:txBody>
      </p:sp>
      <p:sp>
        <p:nvSpPr>
          <p:cNvPr id="3" name="Oval 6" hidden="0"/>
          <p:cNvSpPr/>
          <p:nvPr isPhoto="0" userDrawn="0"/>
        </p:nvSpPr>
        <p:spPr bwMode="auto">
          <a:xfrm rot="10800000" flipV="1">
            <a:off x="7087490" y="726127"/>
            <a:ext cx="801495" cy="801495"/>
          </a:xfrm>
          <a:prstGeom prst="ellipse">
            <a:avLst/>
          </a:prstGeom>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0" tIns="46800" rIns="0" bIns="46800" numCol="1" rtlCol="0" anchor="ctr" anchorCtr="0" compatLnSpc="1">
            <a:prstTxWarp prst="textNoShape"/>
          </a:bodyPr>
          <a:lstStyle/>
          <a:p>
            <a:pPr marL="0" marR="0" indent="0" algn="ctr" defTabSz="914400">
              <a:lnSpc>
                <a:spcPct val="100000"/>
              </a:lnSpc>
              <a:spcBef>
                <a:spcPts val="0"/>
              </a:spcBef>
              <a:spcAft>
                <a:spcPts val="0"/>
              </a:spcAft>
              <a:buClr>
                <a:srgbClr val="4A5E74"/>
              </a:buClr>
              <a:buSzTx/>
              <a:buFont typeface="Wingdings"/>
              <a:buNone/>
              <a:defRPr/>
            </a:pPr>
            <a:r>
              <a:rPr lang="de-DE" sz="1200" b="1">
                <a:latin typeface="Arial"/>
                <a:cs typeface="Arial"/>
              </a:rPr>
              <a:t>KÖNNEN</a:t>
            </a:r>
            <a:endParaRPr lang="de-DE" sz="1200" b="0" i="0" u="none" strike="noStrike" cap="none">
              <a:ln w="76200">
                <a:solidFill>
                  <a:schemeClr val="tx1"/>
                </a:solidFill>
              </a:ln>
              <a:solidFill>
                <a:srgbClr val="000000"/>
              </a:solidFill>
              <a:latin typeface="+mn-lt"/>
              <a:ea typeface="ヒラギノ角ゴ Pro W3"/>
            </a:endParaRPr>
          </a:p>
        </p:txBody>
      </p:sp>
      <p:pic>
        <p:nvPicPr>
          <p:cNvPr id="5" name="Grafik 4" hidden="0"/>
          <p:cNvPicPr>
            <a:picLocks noChangeAspect="1"/>
          </p:cNvPicPr>
          <p:nvPr isPhoto="0" userDrawn="0"/>
        </p:nvPicPr>
        <p:blipFill>
          <a:blip r:embed="rId3"/>
          <a:stretch/>
        </p:blipFill>
        <p:spPr bwMode="auto">
          <a:xfrm>
            <a:off x="61315" y="1671638"/>
            <a:ext cx="2969999" cy="2563744"/>
          </a:xfrm>
          <a:prstGeom prst="rect">
            <a:avLst/>
          </a:prstGeom>
        </p:spPr>
      </p:pic>
      <p:pic>
        <p:nvPicPr>
          <p:cNvPr id="7" name="Grafik 6" hidden="0"/>
          <p:cNvPicPr>
            <a:picLocks noChangeAspect="1"/>
          </p:cNvPicPr>
          <p:nvPr isPhoto="0" userDrawn="0"/>
        </p:nvPicPr>
        <p:blipFill>
          <a:blip r:embed="rId4"/>
          <a:stretch/>
        </p:blipFill>
        <p:spPr bwMode="auto">
          <a:xfrm>
            <a:off x="6096567" y="1671638"/>
            <a:ext cx="2969997" cy="2563745"/>
          </a:xfrm>
          <a:prstGeom prst="rect">
            <a:avLst/>
          </a:prstGeom>
        </p:spPr>
      </p:pic>
      <p:pic>
        <p:nvPicPr>
          <p:cNvPr id="8" name="Grafik 7" hidden="0"/>
          <p:cNvPicPr>
            <a:picLocks noChangeAspect="1"/>
          </p:cNvPicPr>
          <p:nvPr isPhoto="0" userDrawn="0"/>
        </p:nvPicPr>
        <p:blipFill>
          <a:blip r:embed="rId5"/>
          <a:stretch/>
        </p:blipFill>
        <p:spPr bwMode="auto">
          <a:xfrm>
            <a:off x="147566" y="4516438"/>
            <a:ext cx="503584" cy="503584"/>
          </a:xfrm>
          <a:prstGeom prst="rect">
            <a:avLst/>
          </a:prstGeom>
        </p:spPr>
      </p:pic>
      <p:pic>
        <p:nvPicPr>
          <p:cNvPr id="9" name="Grafik 8" hidden="0"/>
          <p:cNvPicPr>
            <a:picLocks noChangeAspect="1"/>
          </p:cNvPicPr>
          <p:nvPr isPhoto="0" userDrawn="0"/>
        </p:nvPicPr>
        <p:blipFill>
          <a:blip r:embed="rId6"/>
          <a:stretch/>
        </p:blipFill>
        <p:spPr bwMode="auto">
          <a:xfrm>
            <a:off x="3097348" y="1671638"/>
            <a:ext cx="2933184" cy="253196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Oval 13" hidden="0"/>
          <p:cNvSpPr/>
          <p:nvPr isPhoto="0" userDrawn="0"/>
        </p:nvSpPr>
        <p:spPr bwMode="auto">
          <a:xfrm rot="10800000" flipV="1">
            <a:off x="7888985" y="726127"/>
            <a:ext cx="801495" cy="801495"/>
          </a:xfrm>
          <a:prstGeom prst="ellipse">
            <a:avLst/>
          </a:prstGeom>
          <a:ln w="28575">
            <a:solidFill>
              <a:schemeClr val="accent2"/>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0" tIns="46800" rIns="0" bIns="46800" numCol="1" rtlCol="0" anchor="ctr" anchorCtr="0" compatLnSpc="1">
            <a:prstTxWarp prst="textNoShape"/>
          </a:bodyPr>
          <a:lstStyle/>
          <a:p>
            <a:pPr marL="0" marR="0" indent="0" algn="ctr" defTabSz="914400">
              <a:lnSpc>
                <a:spcPct val="100000"/>
              </a:lnSpc>
              <a:spcBef>
                <a:spcPts val="0"/>
              </a:spcBef>
              <a:spcAft>
                <a:spcPts val="0"/>
              </a:spcAft>
              <a:buClr>
                <a:srgbClr val="4A5E74"/>
              </a:buClr>
              <a:buSzTx/>
              <a:buFont typeface="Wingdings"/>
              <a:buNone/>
              <a:defRPr/>
            </a:pPr>
            <a:r>
              <a:rPr lang="de-DE" sz="1200" b="1">
                <a:latin typeface="Arial"/>
                <a:cs typeface="Arial"/>
              </a:rPr>
              <a:t>WOLLEN</a:t>
            </a:r>
            <a:endParaRPr lang="de-DE" sz="1200" b="0" i="0" u="none" strike="noStrike" cap="none">
              <a:ln w="76200">
                <a:solidFill>
                  <a:schemeClr val="tx1"/>
                </a:solidFill>
              </a:ln>
              <a:solidFill>
                <a:srgbClr val="000000"/>
              </a:solidFill>
              <a:latin typeface="+mn-lt"/>
              <a:ea typeface="ヒラギノ角ゴ Pro W3"/>
            </a:endParaRPr>
          </a:p>
        </p:txBody>
      </p:sp>
      <p:sp>
        <p:nvSpPr>
          <p:cNvPr id="2" name="Titel 1" hidden="0"/>
          <p:cNvSpPr>
            <a:spLocks noGrp="1"/>
          </p:cNvSpPr>
          <p:nvPr isPhoto="0" userDrawn="0">
            <p:ph type="title" hasCustomPrompt="0"/>
          </p:nvPr>
        </p:nvSpPr>
        <p:spPr bwMode="auto"/>
        <p:txBody>
          <a:bodyPr/>
          <a:lstStyle/>
          <a:p>
            <a:pPr>
              <a:defRPr/>
            </a:pPr>
            <a:r>
              <a:rPr lang="de-DE"/>
              <a:t>Wie erkenne ich </a:t>
            </a:r>
            <a:br>
              <a:rPr lang="de-DE"/>
            </a:br>
            <a:r>
              <a:rPr lang="de-DE"/>
              <a:t>vertrauenswürdige Quellen? </a:t>
            </a:r>
            <a:endParaRPr/>
          </a:p>
        </p:txBody>
      </p:sp>
      <p:sp>
        <p:nvSpPr>
          <p:cNvPr id="3" name="Oval 6" hidden="0"/>
          <p:cNvSpPr/>
          <p:nvPr isPhoto="0" userDrawn="0"/>
        </p:nvSpPr>
        <p:spPr bwMode="auto">
          <a:xfrm rot="10800000" flipV="1">
            <a:off x="7087490" y="726127"/>
            <a:ext cx="801495" cy="801495"/>
          </a:xfrm>
          <a:prstGeom prst="ellipse">
            <a:avLst/>
          </a:prstGeom>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0" tIns="46800" rIns="0" bIns="46800" numCol="1" rtlCol="0" anchor="ctr" anchorCtr="0" compatLnSpc="1">
            <a:prstTxWarp prst="textNoShape"/>
          </a:bodyPr>
          <a:lstStyle/>
          <a:p>
            <a:pPr marL="0" marR="0" indent="0" algn="ctr" defTabSz="914400">
              <a:lnSpc>
                <a:spcPct val="100000"/>
              </a:lnSpc>
              <a:spcBef>
                <a:spcPts val="0"/>
              </a:spcBef>
              <a:spcAft>
                <a:spcPts val="0"/>
              </a:spcAft>
              <a:buClr>
                <a:srgbClr val="4A5E74"/>
              </a:buClr>
              <a:buSzTx/>
              <a:buFont typeface="Wingdings"/>
              <a:buNone/>
              <a:defRPr/>
            </a:pPr>
            <a:r>
              <a:rPr lang="de-DE" sz="1200" b="1">
                <a:latin typeface="Arial"/>
                <a:cs typeface="Arial"/>
              </a:rPr>
              <a:t>KÖNNEN</a:t>
            </a:r>
            <a:endParaRPr lang="de-DE" sz="1200" b="0" i="0" u="none" strike="noStrike" cap="none">
              <a:ln w="76200">
                <a:solidFill>
                  <a:schemeClr val="tx1"/>
                </a:solidFill>
              </a:ln>
              <a:solidFill>
                <a:srgbClr val="000000"/>
              </a:solidFill>
              <a:latin typeface="+mn-lt"/>
              <a:ea typeface="ヒラギノ角ゴ Pro W3"/>
            </a:endParaRPr>
          </a:p>
        </p:txBody>
      </p:sp>
      <p:pic>
        <p:nvPicPr>
          <p:cNvPr id="5" name="Grafik 4" hidden="0"/>
          <p:cNvPicPr>
            <a:picLocks noChangeAspect="1"/>
          </p:cNvPicPr>
          <p:nvPr isPhoto="0" userDrawn="0"/>
        </p:nvPicPr>
        <p:blipFill>
          <a:blip r:embed="rId3"/>
          <a:stretch/>
        </p:blipFill>
        <p:spPr bwMode="auto">
          <a:xfrm>
            <a:off x="863599" y="1671639"/>
            <a:ext cx="3753414" cy="3239997"/>
          </a:xfrm>
          <a:prstGeom prst="rect">
            <a:avLst/>
          </a:prstGeom>
        </p:spPr>
      </p:pic>
      <p:sp>
        <p:nvSpPr>
          <p:cNvPr id="8" name="Textfeld 7" hidden="0"/>
          <p:cNvSpPr txBox="1"/>
          <p:nvPr isPhoto="0" userDrawn="0"/>
        </p:nvSpPr>
        <p:spPr bwMode="auto">
          <a:xfrm>
            <a:off x="5436096" y="1671638"/>
            <a:ext cx="3096344" cy="861774"/>
          </a:xfrm>
          <a:prstGeom prst="rect">
            <a:avLst/>
          </a:prstGeom>
          <a:noFill/>
        </p:spPr>
        <p:txBody>
          <a:bodyPr wrap="square" lIns="0" tIns="0" rIns="0" bIns="0" rtlCol="0">
            <a:spAutoFit/>
          </a:bodyPr>
          <a:lstStyle/>
          <a:p>
            <a:pPr>
              <a:lnSpc>
                <a:spcPct val="100000"/>
              </a:lnSpc>
              <a:defRPr/>
            </a:pPr>
            <a:r>
              <a:rPr lang="de-DE" sz="1400" b="1">
                <a:latin typeface="+mn-lt"/>
              </a:rPr>
              <a:t>Eine Person liest das Profil </a:t>
            </a:r>
            <a:endParaRPr/>
          </a:p>
          <a:p>
            <a:pPr>
              <a:lnSpc>
                <a:spcPct val="100000"/>
              </a:lnSpc>
              <a:defRPr/>
            </a:pPr>
            <a:r>
              <a:rPr lang="de-DE" sz="1400" b="1">
                <a:latin typeface="+mn-lt"/>
              </a:rPr>
              <a:t>und den Tweet vor. </a:t>
            </a:r>
            <a:endParaRPr/>
          </a:p>
          <a:p>
            <a:pPr>
              <a:lnSpc>
                <a:spcPct val="100000"/>
              </a:lnSpc>
              <a:defRPr/>
            </a:pPr>
            <a:endParaRPr lang="de-DE" sz="1400" b="1">
              <a:latin typeface="+mn-lt"/>
            </a:endParaRPr>
          </a:p>
          <a:p>
            <a:pPr>
              <a:lnSpc>
                <a:spcPct val="100000"/>
              </a:lnSpc>
              <a:defRPr/>
            </a:pPr>
            <a:r>
              <a:rPr lang="de-DE" sz="1400" b="1">
                <a:latin typeface="+mn-lt"/>
              </a:rPr>
              <a:t>Welche Begriffe kennt ihr nicht?</a:t>
            </a:r>
            <a:endParaRPr/>
          </a:p>
        </p:txBody>
      </p:sp>
      <p:pic>
        <p:nvPicPr>
          <p:cNvPr id="17" name="Grafik 16" hidden="0"/>
          <p:cNvPicPr>
            <a:picLocks noChangeAspect="1"/>
          </p:cNvPicPr>
          <p:nvPr isPhoto="0" userDrawn="0"/>
        </p:nvPicPr>
        <p:blipFill>
          <a:blip r:embed="rId4"/>
          <a:stretch/>
        </p:blipFill>
        <p:spPr bwMode="auto">
          <a:xfrm>
            <a:off x="147566" y="4516438"/>
            <a:ext cx="503584" cy="50358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30" name="Grafik 29" hidden="0"/>
          <p:cNvPicPr>
            <a:picLocks noChangeAspect="1"/>
          </p:cNvPicPr>
          <p:nvPr isPhoto="0" userDrawn="0"/>
        </p:nvPicPr>
        <p:blipFill>
          <a:blip r:embed="rId3"/>
          <a:stretch/>
        </p:blipFill>
        <p:spPr bwMode="auto">
          <a:xfrm>
            <a:off x="863599" y="1671638"/>
            <a:ext cx="3754197" cy="3240675"/>
          </a:xfrm>
          <a:prstGeom prst="rect">
            <a:avLst/>
          </a:prstGeom>
        </p:spPr>
      </p:pic>
      <p:sp>
        <p:nvSpPr>
          <p:cNvPr id="4" name="Oval 13" hidden="0"/>
          <p:cNvSpPr/>
          <p:nvPr isPhoto="0" userDrawn="0"/>
        </p:nvSpPr>
        <p:spPr bwMode="auto">
          <a:xfrm rot="10800000" flipV="1">
            <a:off x="7888985" y="726127"/>
            <a:ext cx="801495" cy="801495"/>
          </a:xfrm>
          <a:prstGeom prst="ellipse">
            <a:avLst/>
          </a:prstGeom>
          <a:ln w="28575">
            <a:solidFill>
              <a:schemeClr val="accent2"/>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0" tIns="46800" rIns="0" bIns="46800" numCol="1" rtlCol="0" anchor="ctr" anchorCtr="0" compatLnSpc="1">
            <a:prstTxWarp prst="textNoShape"/>
          </a:bodyPr>
          <a:lstStyle/>
          <a:p>
            <a:pPr marL="0" marR="0" indent="0" algn="ctr" defTabSz="914400">
              <a:lnSpc>
                <a:spcPct val="100000"/>
              </a:lnSpc>
              <a:spcBef>
                <a:spcPts val="0"/>
              </a:spcBef>
              <a:spcAft>
                <a:spcPts val="0"/>
              </a:spcAft>
              <a:buClr>
                <a:srgbClr val="4A5E74"/>
              </a:buClr>
              <a:buSzTx/>
              <a:buFont typeface="Wingdings"/>
              <a:buNone/>
              <a:defRPr/>
            </a:pPr>
            <a:r>
              <a:rPr lang="de-DE" sz="1200" b="1">
                <a:latin typeface="Arial"/>
                <a:cs typeface="Arial"/>
              </a:rPr>
              <a:t>WOLLEN</a:t>
            </a:r>
            <a:endParaRPr lang="de-DE" sz="1200" b="0" i="0" u="none" strike="noStrike" cap="none">
              <a:ln w="76200">
                <a:solidFill>
                  <a:schemeClr val="tx1"/>
                </a:solidFill>
              </a:ln>
              <a:solidFill>
                <a:srgbClr val="000000"/>
              </a:solidFill>
              <a:latin typeface="+mn-lt"/>
              <a:ea typeface="ヒラギノ角ゴ Pro W3"/>
            </a:endParaRPr>
          </a:p>
        </p:txBody>
      </p:sp>
      <p:sp>
        <p:nvSpPr>
          <p:cNvPr id="2" name="Titel 1" hidden="0"/>
          <p:cNvSpPr>
            <a:spLocks noGrp="1"/>
          </p:cNvSpPr>
          <p:nvPr isPhoto="0" userDrawn="0">
            <p:ph type="title" hasCustomPrompt="0"/>
          </p:nvPr>
        </p:nvSpPr>
        <p:spPr bwMode="auto"/>
        <p:txBody>
          <a:bodyPr/>
          <a:lstStyle/>
          <a:p>
            <a:pPr>
              <a:defRPr/>
            </a:pPr>
            <a:r>
              <a:rPr lang="de-DE"/>
              <a:t>Wie erkenne ich </a:t>
            </a:r>
            <a:br>
              <a:rPr lang="de-DE"/>
            </a:br>
            <a:r>
              <a:rPr lang="de-DE"/>
              <a:t>vertrauenswürdige Quellen? </a:t>
            </a:r>
            <a:endParaRPr/>
          </a:p>
        </p:txBody>
      </p:sp>
      <p:sp>
        <p:nvSpPr>
          <p:cNvPr id="3" name="Oval 6" hidden="0"/>
          <p:cNvSpPr/>
          <p:nvPr isPhoto="0" userDrawn="0"/>
        </p:nvSpPr>
        <p:spPr bwMode="auto">
          <a:xfrm rot="10800000" flipV="1">
            <a:off x="7087490" y="726127"/>
            <a:ext cx="801495" cy="801495"/>
          </a:xfrm>
          <a:prstGeom prst="ellipse">
            <a:avLst/>
          </a:prstGeom>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0" tIns="46800" rIns="0" bIns="46800" numCol="1" rtlCol="0" anchor="ctr" anchorCtr="0" compatLnSpc="1">
            <a:prstTxWarp prst="textNoShape"/>
          </a:bodyPr>
          <a:lstStyle/>
          <a:p>
            <a:pPr marL="0" marR="0" indent="0" algn="ctr" defTabSz="914400">
              <a:lnSpc>
                <a:spcPct val="100000"/>
              </a:lnSpc>
              <a:spcBef>
                <a:spcPts val="0"/>
              </a:spcBef>
              <a:spcAft>
                <a:spcPts val="0"/>
              </a:spcAft>
              <a:buClr>
                <a:srgbClr val="4A5E74"/>
              </a:buClr>
              <a:buSzTx/>
              <a:buFont typeface="Wingdings"/>
              <a:buNone/>
              <a:defRPr/>
            </a:pPr>
            <a:r>
              <a:rPr lang="de-DE" sz="1200" b="1">
                <a:latin typeface="Arial"/>
                <a:cs typeface="Arial"/>
              </a:rPr>
              <a:t>KÖNNEN</a:t>
            </a:r>
            <a:endParaRPr lang="de-DE" sz="1200" b="0" i="0" u="none" strike="noStrike" cap="none">
              <a:ln w="76200">
                <a:solidFill>
                  <a:schemeClr val="tx1"/>
                </a:solidFill>
              </a:ln>
              <a:solidFill>
                <a:srgbClr val="000000"/>
              </a:solidFill>
              <a:latin typeface="+mn-lt"/>
              <a:ea typeface="ヒラギノ角ゴ Pro W3"/>
            </a:endParaRPr>
          </a:p>
        </p:txBody>
      </p:sp>
      <p:sp>
        <p:nvSpPr>
          <p:cNvPr id="19" name="Rechteck 18" hidden="0"/>
          <p:cNvSpPr/>
          <p:nvPr isPhoto="0" userDrawn="0"/>
        </p:nvSpPr>
        <p:spPr bwMode="auto">
          <a:xfrm>
            <a:off x="2699792" y="4151229"/>
            <a:ext cx="447774" cy="168670"/>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200"/>
          </a:p>
        </p:txBody>
      </p:sp>
      <p:grpSp>
        <p:nvGrpSpPr>
          <p:cNvPr id="20" name="Gruppieren 19" hidden="0"/>
          <p:cNvGrpSpPr/>
          <p:nvPr isPhoto="0" userDrawn="0"/>
        </p:nvGrpSpPr>
        <p:grpSpPr bwMode="auto">
          <a:xfrm>
            <a:off x="2901752" y="2978680"/>
            <a:ext cx="4185738" cy="661407"/>
            <a:chOff x="3480649" y="3543157"/>
            <a:chExt cx="5580983" cy="881876"/>
          </a:xfrm>
        </p:grpSpPr>
        <p:sp>
          <p:nvSpPr>
            <p:cNvPr id="21" name="Textfeld 20" hidden="0"/>
            <p:cNvSpPr txBox="1"/>
            <p:nvPr isPhoto="0" userDrawn="0"/>
          </p:nvSpPr>
          <p:spPr bwMode="auto">
            <a:xfrm>
              <a:off x="6268918" y="3637126"/>
              <a:ext cx="2792714" cy="787907"/>
            </a:xfrm>
            <a:prstGeom prst="rect">
              <a:avLst/>
            </a:prstGeom>
            <a:solidFill>
              <a:schemeClr val="bg1"/>
            </a:solidFill>
            <a:ln w="28575">
              <a:solidFill>
                <a:schemeClr val="accent3"/>
              </a:solidFill>
            </a:ln>
          </p:spPr>
          <p:txBody>
            <a:bodyPr wrap="square" rtlCol="0">
              <a:spAutoFit/>
            </a:bodyPr>
            <a:lstStyle/>
            <a:p>
              <a:pPr algn="l">
                <a:defRPr/>
              </a:pPr>
              <a:r>
                <a:rPr lang="de-DE" sz="1200">
                  <a:latin typeface="+mn-lt"/>
                </a:rPr>
                <a:t>Ein Zusammenschluss von Eltern, die etwas verändern möchten.</a:t>
              </a:r>
              <a:endParaRPr/>
            </a:p>
          </p:txBody>
        </p:sp>
        <p:cxnSp>
          <p:nvCxnSpPr>
            <p:cNvPr id="22" name="Gerader Verbinder 21" hidden="0"/>
            <p:cNvCxnSpPr>
              <a:cxnSpLocks/>
              <a:stCxn id="21" idx="1"/>
              <a:endCxn id="29" idx="3"/>
            </p:cNvCxnSpPr>
            <p:nvPr isPhoto="0" userDrawn="0"/>
          </p:nvCxnSpPr>
          <p:spPr bwMode="auto">
            <a:xfrm flipH="1" flipV="1">
              <a:off x="3480649" y="3543157"/>
              <a:ext cx="2788269" cy="487922"/>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3" name="Gruppieren 22" hidden="0"/>
          <p:cNvGrpSpPr/>
          <p:nvPr isPhoto="0" userDrawn="0"/>
        </p:nvGrpSpPr>
        <p:grpSpPr bwMode="auto">
          <a:xfrm>
            <a:off x="3147565" y="3952539"/>
            <a:ext cx="3236331" cy="283025"/>
            <a:chOff x="5339931" y="3197543"/>
            <a:chExt cx="4315108" cy="377367"/>
          </a:xfrm>
        </p:grpSpPr>
        <p:cxnSp>
          <p:nvCxnSpPr>
            <p:cNvPr id="24" name="Gerader Verbinder 23" hidden="0"/>
            <p:cNvCxnSpPr>
              <a:cxnSpLocks/>
              <a:stCxn id="25" idx="1"/>
              <a:endCxn id="19" idx="3"/>
            </p:cNvCxnSpPr>
            <p:nvPr isPhoto="0" userDrawn="0"/>
          </p:nvCxnSpPr>
          <p:spPr bwMode="auto">
            <a:xfrm flipH="1">
              <a:off x="5339931" y="3369898"/>
              <a:ext cx="2381084" cy="205012"/>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5" name="Textfeld 24" hidden="0"/>
            <p:cNvSpPr txBox="1"/>
            <p:nvPr isPhoto="0" userDrawn="0"/>
          </p:nvSpPr>
          <p:spPr bwMode="auto">
            <a:xfrm>
              <a:off x="7721015" y="3197543"/>
              <a:ext cx="1934024" cy="344710"/>
            </a:xfrm>
            <a:prstGeom prst="rect">
              <a:avLst/>
            </a:prstGeom>
            <a:solidFill>
              <a:schemeClr val="bg1"/>
            </a:solidFill>
            <a:ln w="28575">
              <a:solidFill>
                <a:schemeClr val="accent3"/>
              </a:solidFill>
            </a:ln>
          </p:spPr>
          <p:txBody>
            <a:bodyPr wrap="square" rtlCol="0">
              <a:spAutoFit/>
            </a:bodyPr>
            <a:lstStyle/>
            <a:p>
              <a:pPr algn="l">
                <a:defRPr/>
              </a:pPr>
              <a:r>
                <a:rPr lang="de-DE" sz="1200">
                  <a:latin typeface="+mn-lt"/>
                </a:rPr>
                <a:t>Verbrauch/Verzehr</a:t>
              </a:r>
              <a:endParaRPr sz="1200">
                <a:latin typeface="+mn-lt"/>
              </a:endParaRPr>
            </a:p>
          </p:txBody>
        </p:sp>
      </p:grpSp>
      <p:sp>
        <p:nvSpPr>
          <p:cNvPr id="29" name="Rechteck 28" hidden="0"/>
          <p:cNvSpPr/>
          <p:nvPr isPhoto="0" userDrawn="0"/>
        </p:nvSpPr>
        <p:spPr bwMode="auto">
          <a:xfrm>
            <a:off x="2195736" y="2894346"/>
            <a:ext cx="706016" cy="168670"/>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200"/>
          </a:p>
        </p:txBody>
      </p:sp>
      <p:pic>
        <p:nvPicPr>
          <p:cNvPr id="46" name="Grafik 45" hidden="0"/>
          <p:cNvPicPr>
            <a:picLocks noChangeAspect="1"/>
          </p:cNvPicPr>
          <p:nvPr isPhoto="0" userDrawn="0"/>
        </p:nvPicPr>
        <p:blipFill>
          <a:blip r:embed="rId4"/>
          <a:stretch/>
        </p:blipFill>
        <p:spPr bwMode="auto">
          <a:xfrm>
            <a:off x="147566" y="4516438"/>
            <a:ext cx="503584" cy="503584"/>
          </a:xfrm>
          <a:prstGeom prst="rect">
            <a:avLst/>
          </a:prstGeom>
        </p:spPr>
      </p:pic>
      <p:sp>
        <p:nvSpPr>
          <p:cNvPr id="16" name="Textfeld 15" hidden="0"/>
          <p:cNvSpPr txBox="1"/>
          <p:nvPr isPhoto="0" userDrawn="0"/>
        </p:nvSpPr>
        <p:spPr bwMode="auto">
          <a:xfrm>
            <a:off x="5436096" y="1671638"/>
            <a:ext cx="3096344" cy="861774"/>
          </a:xfrm>
          <a:prstGeom prst="rect">
            <a:avLst/>
          </a:prstGeom>
          <a:noFill/>
        </p:spPr>
        <p:txBody>
          <a:bodyPr wrap="square" lIns="0" tIns="0" rIns="0" bIns="0" rtlCol="0">
            <a:spAutoFit/>
          </a:bodyPr>
          <a:lstStyle/>
          <a:p>
            <a:pPr>
              <a:lnSpc>
                <a:spcPct val="100000"/>
              </a:lnSpc>
              <a:defRPr/>
            </a:pPr>
            <a:r>
              <a:rPr lang="de-DE" sz="1400" b="1">
                <a:latin typeface="+mn-lt"/>
              </a:rPr>
              <a:t>Eine Person liest das Profil </a:t>
            </a:r>
            <a:endParaRPr/>
          </a:p>
          <a:p>
            <a:pPr>
              <a:lnSpc>
                <a:spcPct val="100000"/>
              </a:lnSpc>
              <a:defRPr/>
            </a:pPr>
            <a:r>
              <a:rPr lang="de-DE" sz="1400" b="1">
                <a:latin typeface="+mn-lt"/>
              </a:rPr>
              <a:t>und den Tweet vor. </a:t>
            </a:r>
            <a:endParaRPr/>
          </a:p>
          <a:p>
            <a:pPr>
              <a:lnSpc>
                <a:spcPct val="100000"/>
              </a:lnSpc>
              <a:defRPr/>
            </a:pPr>
            <a:endParaRPr lang="de-DE" sz="1400" b="1">
              <a:latin typeface="+mn-lt"/>
            </a:endParaRPr>
          </a:p>
          <a:p>
            <a:pPr>
              <a:lnSpc>
                <a:spcPct val="100000"/>
              </a:lnSpc>
              <a:defRPr/>
            </a:pPr>
            <a:r>
              <a:rPr lang="de-DE" sz="1400" b="1">
                <a:latin typeface="+mn-lt"/>
              </a:rPr>
              <a:t>Welche Begriffe kennt ihr nicht?</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Oval 13" hidden="0"/>
          <p:cNvSpPr/>
          <p:nvPr isPhoto="0" userDrawn="0"/>
        </p:nvSpPr>
        <p:spPr bwMode="auto">
          <a:xfrm rot="10800000" flipV="1">
            <a:off x="7888985" y="726127"/>
            <a:ext cx="801495" cy="801495"/>
          </a:xfrm>
          <a:prstGeom prst="ellipse">
            <a:avLst/>
          </a:prstGeom>
          <a:ln w="28575">
            <a:solidFill>
              <a:schemeClr val="accent2"/>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0" tIns="46800" rIns="0" bIns="46800" numCol="1" rtlCol="0" anchor="ctr" anchorCtr="0" compatLnSpc="1">
            <a:prstTxWarp prst="textNoShape"/>
          </a:bodyPr>
          <a:lstStyle/>
          <a:p>
            <a:pPr marL="0" marR="0" indent="0" algn="ctr" defTabSz="914400">
              <a:lnSpc>
                <a:spcPct val="100000"/>
              </a:lnSpc>
              <a:spcBef>
                <a:spcPts val="0"/>
              </a:spcBef>
              <a:spcAft>
                <a:spcPts val="0"/>
              </a:spcAft>
              <a:buClr>
                <a:srgbClr val="4A5E74"/>
              </a:buClr>
              <a:buSzTx/>
              <a:buFont typeface="Wingdings"/>
              <a:buNone/>
              <a:defRPr/>
            </a:pPr>
            <a:r>
              <a:rPr lang="de-DE" sz="1200" b="1">
                <a:latin typeface="Arial"/>
                <a:cs typeface="Arial"/>
              </a:rPr>
              <a:t>WOLLEN</a:t>
            </a:r>
            <a:endParaRPr lang="de-DE" sz="1200" b="0" i="0" u="none" strike="noStrike" cap="none">
              <a:ln w="76200">
                <a:solidFill>
                  <a:schemeClr val="tx1"/>
                </a:solidFill>
              </a:ln>
              <a:solidFill>
                <a:srgbClr val="000000"/>
              </a:solidFill>
              <a:latin typeface="+mn-lt"/>
              <a:ea typeface="ヒラギノ角ゴ Pro W3"/>
            </a:endParaRPr>
          </a:p>
        </p:txBody>
      </p:sp>
      <p:sp>
        <p:nvSpPr>
          <p:cNvPr id="2" name="Titel 1" hidden="0"/>
          <p:cNvSpPr>
            <a:spLocks noGrp="1"/>
          </p:cNvSpPr>
          <p:nvPr isPhoto="0" userDrawn="0">
            <p:ph type="title" hasCustomPrompt="0"/>
          </p:nvPr>
        </p:nvSpPr>
        <p:spPr bwMode="auto"/>
        <p:txBody>
          <a:bodyPr/>
          <a:lstStyle/>
          <a:p>
            <a:pPr>
              <a:defRPr/>
            </a:pPr>
            <a:r>
              <a:rPr lang="de-DE"/>
              <a:t>Wie erkenne ich </a:t>
            </a:r>
            <a:br>
              <a:rPr lang="de-DE"/>
            </a:br>
            <a:r>
              <a:rPr lang="de-DE"/>
              <a:t>vertrauenswürdige Quellen? </a:t>
            </a:r>
            <a:endParaRPr/>
          </a:p>
        </p:txBody>
      </p:sp>
      <p:sp>
        <p:nvSpPr>
          <p:cNvPr id="3" name="Oval 6" hidden="0"/>
          <p:cNvSpPr/>
          <p:nvPr isPhoto="0" userDrawn="0"/>
        </p:nvSpPr>
        <p:spPr bwMode="auto">
          <a:xfrm rot="10800000" flipV="1">
            <a:off x="7087490" y="726127"/>
            <a:ext cx="801495" cy="801495"/>
          </a:xfrm>
          <a:prstGeom prst="ellipse">
            <a:avLst/>
          </a:prstGeom>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0" tIns="46800" rIns="0" bIns="46800" numCol="1" rtlCol="0" anchor="ctr" anchorCtr="0" compatLnSpc="1">
            <a:prstTxWarp prst="textNoShape"/>
          </a:bodyPr>
          <a:lstStyle/>
          <a:p>
            <a:pPr marL="0" marR="0" indent="0" algn="ctr" defTabSz="914400">
              <a:lnSpc>
                <a:spcPct val="100000"/>
              </a:lnSpc>
              <a:spcBef>
                <a:spcPts val="0"/>
              </a:spcBef>
              <a:spcAft>
                <a:spcPts val="0"/>
              </a:spcAft>
              <a:buClr>
                <a:srgbClr val="4A5E74"/>
              </a:buClr>
              <a:buSzTx/>
              <a:buFont typeface="Wingdings"/>
              <a:buNone/>
              <a:defRPr/>
            </a:pPr>
            <a:r>
              <a:rPr lang="de-DE" sz="1200" b="1">
                <a:latin typeface="Arial"/>
                <a:cs typeface="Arial"/>
              </a:rPr>
              <a:t>KÖNNEN</a:t>
            </a:r>
            <a:endParaRPr lang="de-DE" sz="1200" b="0" i="0" u="none" strike="noStrike" cap="none">
              <a:ln w="76200">
                <a:solidFill>
                  <a:schemeClr val="tx1"/>
                </a:solidFill>
              </a:ln>
              <a:solidFill>
                <a:srgbClr val="000000"/>
              </a:solidFill>
              <a:latin typeface="+mn-lt"/>
              <a:ea typeface="ヒラギノ角ゴ Pro W3"/>
            </a:endParaRPr>
          </a:p>
        </p:txBody>
      </p:sp>
      <p:pic>
        <p:nvPicPr>
          <p:cNvPr id="7" name="Grafik 6" hidden="0"/>
          <p:cNvPicPr>
            <a:picLocks noChangeAspect="1"/>
          </p:cNvPicPr>
          <p:nvPr isPhoto="0" userDrawn="0"/>
        </p:nvPicPr>
        <p:blipFill>
          <a:blip r:embed="rId3"/>
          <a:stretch/>
        </p:blipFill>
        <p:spPr bwMode="auto">
          <a:xfrm>
            <a:off x="863599" y="1671638"/>
            <a:ext cx="3753413" cy="3240000"/>
          </a:xfrm>
          <a:prstGeom prst="rect">
            <a:avLst/>
          </a:prstGeom>
        </p:spPr>
      </p:pic>
      <p:sp>
        <p:nvSpPr>
          <p:cNvPr id="9" name="Rechteck 8" hidden="0"/>
          <p:cNvSpPr/>
          <p:nvPr isPhoto="0" userDrawn="0"/>
        </p:nvSpPr>
        <p:spPr bwMode="auto">
          <a:xfrm>
            <a:off x="1143922" y="3046596"/>
            <a:ext cx="451304" cy="166463"/>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00000"/>
              </a:lnSpc>
              <a:defRPr/>
            </a:pPr>
            <a:endParaRPr lang="de-DE" sz="1200"/>
          </a:p>
        </p:txBody>
      </p:sp>
      <p:grpSp>
        <p:nvGrpSpPr>
          <p:cNvPr id="10" name="Gruppieren 9" hidden="0"/>
          <p:cNvGrpSpPr/>
          <p:nvPr isPhoto="0" userDrawn="0"/>
        </p:nvGrpSpPr>
        <p:grpSpPr bwMode="auto">
          <a:xfrm>
            <a:off x="1369574" y="3213059"/>
            <a:ext cx="6077823" cy="893074"/>
            <a:chOff x="1082837" y="813725"/>
            <a:chExt cx="8103763" cy="1190763"/>
          </a:xfrm>
        </p:grpSpPr>
        <p:sp>
          <p:nvSpPr>
            <p:cNvPr id="11" name="Textfeld 10" hidden="0"/>
            <p:cNvSpPr txBox="1"/>
            <p:nvPr isPhoto="0" userDrawn="0"/>
          </p:nvSpPr>
          <p:spPr bwMode="auto">
            <a:xfrm>
              <a:off x="5832791" y="1388935"/>
              <a:ext cx="3353809" cy="615553"/>
            </a:xfrm>
            <a:prstGeom prst="rect">
              <a:avLst/>
            </a:prstGeom>
            <a:solidFill>
              <a:schemeClr val="bg1"/>
            </a:solidFill>
            <a:ln w="28575">
              <a:solidFill>
                <a:schemeClr val="accent3"/>
              </a:solidFill>
            </a:ln>
          </p:spPr>
          <p:txBody>
            <a:bodyPr wrap="square" rtlCol="0" anchor="ctr">
              <a:spAutoFit/>
            </a:bodyPr>
            <a:lstStyle/>
            <a:p>
              <a:pPr algn="l">
                <a:lnSpc>
                  <a:spcPct val="100000"/>
                </a:lnSpc>
                <a:defRPr/>
              </a:pPr>
              <a:r>
                <a:rPr lang="de-DE" sz="1200">
                  <a:latin typeface="+mn-lt"/>
                </a:rPr>
                <a:t>Bundesministerium für Ernährung und Landwirtschaft</a:t>
              </a:r>
              <a:endParaRPr sz="1200">
                <a:latin typeface="+mn-lt"/>
              </a:endParaRPr>
            </a:p>
          </p:txBody>
        </p:sp>
        <p:cxnSp>
          <p:nvCxnSpPr>
            <p:cNvPr id="12" name="Gerader Verbinder 11" hidden="0"/>
            <p:cNvCxnSpPr>
              <a:cxnSpLocks/>
              <a:stCxn id="11" idx="1"/>
              <a:endCxn id="9" idx="2"/>
            </p:cNvCxnSpPr>
            <p:nvPr isPhoto="0" userDrawn="0"/>
          </p:nvCxnSpPr>
          <p:spPr bwMode="auto">
            <a:xfrm flipH="1" flipV="1">
              <a:off x="1082837" y="813725"/>
              <a:ext cx="4749954" cy="882987"/>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3" name="Rechteck 12" hidden="0"/>
          <p:cNvSpPr/>
          <p:nvPr isPhoto="0" userDrawn="0"/>
        </p:nvSpPr>
        <p:spPr bwMode="auto">
          <a:xfrm>
            <a:off x="1771705" y="3041658"/>
            <a:ext cx="1379102" cy="176335"/>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00000"/>
              </a:lnSpc>
              <a:defRPr/>
            </a:pPr>
            <a:endParaRPr lang="de-DE" sz="1200"/>
          </a:p>
        </p:txBody>
      </p:sp>
      <p:grpSp>
        <p:nvGrpSpPr>
          <p:cNvPr id="14" name="Gruppieren 13" hidden="0"/>
          <p:cNvGrpSpPr/>
          <p:nvPr isPhoto="0" userDrawn="0"/>
        </p:nvGrpSpPr>
        <p:grpSpPr bwMode="auto">
          <a:xfrm>
            <a:off x="3150807" y="2573414"/>
            <a:ext cx="4589545" cy="830997"/>
            <a:chOff x="2243110" y="2027877"/>
            <a:chExt cx="6119393" cy="1107998"/>
          </a:xfrm>
        </p:grpSpPr>
        <p:sp>
          <p:nvSpPr>
            <p:cNvPr id="15" name="Textfeld 14" hidden="0"/>
            <p:cNvSpPr txBox="1"/>
            <p:nvPr isPhoto="0" userDrawn="0"/>
          </p:nvSpPr>
          <p:spPr bwMode="auto">
            <a:xfrm>
              <a:off x="4618087" y="2027877"/>
              <a:ext cx="3744416" cy="1107998"/>
            </a:xfrm>
            <a:prstGeom prst="rect">
              <a:avLst/>
            </a:prstGeom>
            <a:solidFill>
              <a:schemeClr val="bg1"/>
            </a:solidFill>
            <a:ln w="28575">
              <a:solidFill>
                <a:schemeClr val="accent3"/>
              </a:solidFill>
            </a:ln>
          </p:spPr>
          <p:txBody>
            <a:bodyPr wrap="square" rtlCol="0" anchor="ctr">
              <a:spAutoFit/>
            </a:bodyPr>
            <a:lstStyle/>
            <a:p>
              <a:pPr algn="l">
                <a:lnSpc>
                  <a:spcPct val="100000"/>
                </a:lnSpc>
                <a:defRPr/>
              </a:pPr>
              <a:r>
                <a:rPr lang="de-DE" sz="1200">
                  <a:latin typeface="+mn-lt"/>
                </a:rPr>
                <a:t>Initiative zur Vorbeugung von falscher Ernährung, Bewegungsmangel, Übergewicht und damit zusammen-hängenden Krankheiten</a:t>
              </a:r>
              <a:endParaRPr sz="1200">
                <a:latin typeface="+mn-lt"/>
              </a:endParaRPr>
            </a:p>
          </p:txBody>
        </p:sp>
        <p:cxnSp>
          <p:nvCxnSpPr>
            <p:cNvPr id="16" name="Gerader Verbinder 15" hidden="0"/>
            <p:cNvCxnSpPr>
              <a:cxnSpLocks/>
              <a:stCxn id="15" idx="1"/>
              <a:endCxn id="13" idx="3"/>
            </p:cNvCxnSpPr>
            <p:nvPr isPhoto="0" userDrawn="0"/>
          </p:nvCxnSpPr>
          <p:spPr bwMode="auto">
            <a:xfrm flipH="1">
              <a:off x="2243110" y="2581877"/>
              <a:ext cx="2374977" cy="187886"/>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25" name="Grafik 24" hidden="0"/>
          <p:cNvPicPr>
            <a:picLocks noChangeAspect="1"/>
          </p:cNvPicPr>
          <p:nvPr isPhoto="0" userDrawn="0"/>
        </p:nvPicPr>
        <p:blipFill>
          <a:blip r:embed="rId4"/>
          <a:stretch/>
        </p:blipFill>
        <p:spPr bwMode="auto">
          <a:xfrm>
            <a:off x="147566" y="4516438"/>
            <a:ext cx="503584" cy="503584"/>
          </a:xfrm>
          <a:prstGeom prst="rect">
            <a:avLst/>
          </a:prstGeom>
        </p:spPr>
      </p:pic>
      <p:sp>
        <p:nvSpPr>
          <p:cNvPr id="17" name="Textfeld 16" hidden="0"/>
          <p:cNvSpPr txBox="1"/>
          <p:nvPr isPhoto="0" userDrawn="0"/>
        </p:nvSpPr>
        <p:spPr bwMode="auto">
          <a:xfrm>
            <a:off x="5436096" y="1671638"/>
            <a:ext cx="3096344" cy="861774"/>
          </a:xfrm>
          <a:prstGeom prst="rect">
            <a:avLst/>
          </a:prstGeom>
          <a:noFill/>
        </p:spPr>
        <p:txBody>
          <a:bodyPr wrap="square" lIns="0" tIns="0" rIns="0" bIns="0" rtlCol="0">
            <a:spAutoFit/>
          </a:bodyPr>
          <a:lstStyle/>
          <a:p>
            <a:pPr>
              <a:lnSpc>
                <a:spcPct val="100000"/>
              </a:lnSpc>
              <a:defRPr/>
            </a:pPr>
            <a:r>
              <a:rPr lang="de-DE" sz="1400" b="1">
                <a:latin typeface="+mn-lt"/>
              </a:rPr>
              <a:t>Eine Person liest das Profil </a:t>
            </a:r>
            <a:endParaRPr/>
          </a:p>
          <a:p>
            <a:pPr>
              <a:lnSpc>
                <a:spcPct val="100000"/>
              </a:lnSpc>
              <a:defRPr/>
            </a:pPr>
            <a:r>
              <a:rPr lang="de-DE" sz="1400" b="1">
                <a:latin typeface="+mn-lt"/>
              </a:rPr>
              <a:t>und den Tweet vor. </a:t>
            </a:r>
            <a:endParaRPr/>
          </a:p>
          <a:p>
            <a:pPr>
              <a:lnSpc>
                <a:spcPct val="100000"/>
              </a:lnSpc>
              <a:defRPr/>
            </a:pPr>
            <a:endParaRPr lang="de-DE" sz="1400" b="1">
              <a:latin typeface="+mn-lt"/>
            </a:endParaRPr>
          </a:p>
          <a:p>
            <a:pPr>
              <a:lnSpc>
                <a:spcPct val="100000"/>
              </a:lnSpc>
              <a:defRPr/>
            </a:pPr>
            <a:r>
              <a:rPr lang="de-DE" sz="1400" b="1">
                <a:latin typeface="+mn-lt"/>
              </a:rPr>
              <a:t>Welche Begriffe kennt ihr nicht?</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Oval 13" hidden="0"/>
          <p:cNvSpPr/>
          <p:nvPr isPhoto="0" userDrawn="0"/>
        </p:nvSpPr>
        <p:spPr bwMode="auto">
          <a:xfrm rot="10800000" flipV="1">
            <a:off x="7888985" y="726127"/>
            <a:ext cx="801495" cy="801495"/>
          </a:xfrm>
          <a:prstGeom prst="ellipse">
            <a:avLst/>
          </a:prstGeom>
          <a:ln w="28575">
            <a:solidFill>
              <a:schemeClr val="accent2"/>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0" tIns="46800" rIns="0" bIns="46800" numCol="1" rtlCol="0" anchor="ctr" anchorCtr="0" compatLnSpc="1">
            <a:prstTxWarp prst="textNoShape"/>
          </a:bodyPr>
          <a:lstStyle/>
          <a:p>
            <a:pPr marL="0" marR="0" indent="0" algn="ctr" defTabSz="914400">
              <a:lnSpc>
                <a:spcPct val="100000"/>
              </a:lnSpc>
              <a:spcBef>
                <a:spcPts val="0"/>
              </a:spcBef>
              <a:spcAft>
                <a:spcPts val="0"/>
              </a:spcAft>
              <a:buClr>
                <a:srgbClr val="4A5E74"/>
              </a:buClr>
              <a:buSzTx/>
              <a:buFont typeface="Wingdings"/>
              <a:buNone/>
              <a:defRPr/>
            </a:pPr>
            <a:r>
              <a:rPr lang="de-DE" sz="1200" b="1">
                <a:latin typeface="Arial"/>
                <a:cs typeface="Arial"/>
              </a:rPr>
              <a:t>WOLLEN</a:t>
            </a:r>
            <a:endParaRPr lang="de-DE" sz="1200" b="0" i="0" u="none" strike="noStrike" cap="none">
              <a:ln w="76200">
                <a:solidFill>
                  <a:schemeClr val="tx1"/>
                </a:solidFill>
              </a:ln>
              <a:solidFill>
                <a:srgbClr val="000000"/>
              </a:solidFill>
              <a:latin typeface="+mn-lt"/>
              <a:ea typeface="ヒラギノ角ゴ Pro W3"/>
            </a:endParaRPr>
          </a:p>
        </p:txBody>
      </p:sp>
      <p:sp>
        <p:nvSpPr>
          <p:cNvPr id="2" name="Titel 1" hidden="0"/>
          <p:cNvSpPr>
            <a:spLocks noGrp="1"/>
          </p:cNvSpPr>
          <p:nvPr isPhoto="0" userDrawn="0">
            <p:ph type="title" hasCustomPrompt="0"/>
          </p:nvPr>
        </p:nvSpPr>
        <p:spPr bwMode="auto"/>
        <p:txBody>
          <a:bodyPr/>
          <a:lstStyle/>
          <a:p>
            <a:pPr>
              <a:defRPr/>
            </a:pPr>
            <a:r>
              <a:rPr lang="de-DE"/>
              <a:t>Wie erkenne ich </a:t>
            </a:r>
            <a:br>
              <a:rPr lang="de-DE"/>
            </a:br>
            <a:r>
              <a:rPr lang="de-DE"/>
              <a:t>vertrauenswürdige Quellen? </a:t>
            </a:r>
            <a:endParaRPr/>
          </a:p>
        </p:txBody>
      </p:sp>
      <p:sp>
        <p:nvSpPr>
          <p:cNvPr id="3" name="Oval 6" hidden="0"/>
          <p:cNvSpPr/>
          <p:nvPr isPhoto="0" userDrawn="0"/>
        </p:nvSpPr>
        <p:spPr bwMode="auto">
          <a:xfrm rot="10800000" flipV="1">
            <a:off x="7087490" y="726127"/>
            <a:ext cx="801495" cy="801495"/>
          </a:xfrm>
          <a:prstGeom prst="ellipse">
            <a:avLst/>
          </a:prstGeom>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0" tIns="46800" rIns="0" bIns="46800" numCol="1" rtlCol="0" anchor="ctr" anchorCtr="0" compatLnSpc="1">
            <a:prstTxWarp prst="textNoShape"/>
          </a:bodyPr>
          <a:lstStyle/>
          <a:p>
            <a:pPr marL="0" marR="0" indent="0" algn="ctr" defTabSz="914400">
              <a:lnSpc>
                <a:spcPct val="100000"/>
              </a:lnSpc>
              <a:spcBef>
                <a:spcPts val="0"/>
              </a:spcBef>
              <a:spcAft>
                <a:spcPts val="0"/>
              </a:spcAft>
              <a:buClr>
                <a:srgbClr val="4A5E74"/>
              </a:buClr>
              <a:buSzTx/>
              <a:buFont typeface="Wingdings"/>
              <a:buNone/>
              <a:defRPr/>
            </a:pPr>
            <a:r>
              <a:rPr lang="de-DE" sz="1200" b="1">
                <a:latin typeface="Arial"/>
                <a:cs typeface="Arial"/>
              </a:rPr>
              <a:t>KÖNNEN</a:t>
            </a:r>
            <a:endParaRPr lang="de-DE" sz="1200" b="0" i="0" u="none" strike="noStrike" cap="none">
              <a:ln w="76200">
                <a:solidFill>
                  <a:schemeClr val="tx1"/>
                </a:solidFill>
              </a:ln>
              <a:solidFill>
                <a:srgbClr val="000000"/>
              </a:solidFill>
              <a:latin typeface="+mn-lt"/>
              <a:ea typeface="ヒラギノ角ゴ Pro W3"/>
            </a:endParaRPr>
          </a:p>
        </p:txBody>
      </p:sp>
      <p:pic>
        <p:nvPicPr>
          <p:cNvPr id="5" name="Grafik 4" hidden="0"/>
          <p:cNvPicPr>
            <a:picLocks noChangeAspect="1"/>
          </p:cNvPicPr>
          <p:nvPr isPhoto="0" userDrawn="0"/>
        </p:nvPicPr>
        <p:blipFill>
          <a:blip r:embed="rId3"/>
          <a:stretch/>
        </p:blipFill>
        <p:spPr bwMode="auto">
          <a:xfrm>
            <a:off x="61315" y="1671638"/>
            <a:ext cx="2969999" cy="2563744"/>
          </a:xfrm>
          <a:prstGeom prst="rect">
            <a:avLst/>
          </a:prstGeom>
        </p:spPr>
      </p:pic>
      <p:pic>
        <p:nvPicPr>
          <p:cNvPr id="6" name="Grafik 5" hidden="0"/>
          <p:cNvPicPr>
            <a:picLocks noChangeAspect="1"/>
          </p:cNvPicPr>
          <p:nvPr isPhoto="0" userDrawn="0"/>
        </p:nvPicPr>
        <p:blipFill>
          <a:blip r:embed="rId4"/>
          <a:stretch/>
        </p:blipFill>
        <p:spPr bwMode="auto">
          <a:xfrm>
            <a:off x="3078940" y="1671639"/>
            <a:ext cx="2969997" cy="2563743"/>
          </a:xfrm>
          <a:prstGeom prst="rect">
            <a:avLst/>
          </a:prstGeom>
        </p:spPr>
      </p:pic>
      <p:pic>
        <p:nvPicPr>
          <p:cNvPr id="7" name="Grafik 6" hidden="0"/>
          <p:cNvPicPr>
            <a:picLocks noChangeAspect="1"/>
          </p:cNvPicPr>
          <p:nvPr isPhoto="0" userDrawn="0"/>
        </p:nvPicPr>
        <p:blipFill>
          <a:blip r:embed="rId5"/>
          <a:stretch/>
        </p:blipFill>
        <p:spPr bwMode="auto">
          <a:xfrm>
            <a:off x="6096567" y="1671638"/>
            <a:ext cx="2969997" cy="2563745"/>
          </a:xfrm>
          <a:prstGeom prst="rect">
            <a:avLst/>
          </a:prstGeom>
        </p:spPr>
      </p:pic>
      <p:pic>
        <p:nvPicPr>
          <p:cNvPr id="9" name="Grafik 8" hidden="0"/>
          <p:cNvPicPr>
            <a:picLocks noChangeAspect="1"/>
          </p:cNvPicPr>
          <p:nvPr isPhoto="0" userDrawn="0"/>
        </p:nvPicPr>
        <p:blipFill>
          <a:blip r:embed="rId6"/>
          <a:stretch/>
        </p:blipFill>
        <p:spPr bwMode="auto">
          <a:xfrm>
            <a:off x="147566" y="4516438"/>
            <a:ext cx="503584" cy="50358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6" name="Grafik 5" hidden="0"/>
          <p:cNvPicPr>
            <a:picLocks noChangeAspect="1"/>
          </p:cNvPicPr>
          <p:nvPr isPhoto="0" userDrawn="0"/>
        </p:nvPicPr>
        <p:blipFill>
          <a:blip r:embed="rId3"/>
          <a:srcRect l="16079" t="2" r="6584" b="22664"/>
          <a:stretch/>
        </p:blipFill>
        <p:spPr bwMode="auto">
          <a:xfrm>
            <a:off x="4967230" y="215655"/>
            <a:ext cx="4176770" cy="4383639"/>
          </a:xfrm>
          <a:prstGeom prst="rect">
            <a:avLst/>
          </a:prstGeom>
        </p:spPr>
      </p:pic>
      <p:sp>
        <p:nvSpPr>
          <p:cNvPr id="2" name="Titel 1" hidden="0"/>
          <p:cNvSpPr>
            <a:spLocks noGrp="1"/>
          </p:cNvSpPr>
          <p:nvPr isPhoto="0" userDrawn="0">
            <p:ph type="title" hasCustomPrompt="0"/>
          </p:nvPr>
        </p:nvSpPr>
        <p:spPr bwMode="auto">
          <a:xfrm>
            <a:off x="728174" y="726128"/>
            <a:ext cx="6624638" cy="900000"/>
          </a:xfrm>
        </p:spPr>
        <p:txBody>
          <a:bodyPr/>
          <a:lstStyle/>
          <a:p>
            <a:pPr>
              <a:defRPr/>
            </a:pPr>
            <a:r>
              <a:rPr lang="de-DE"/>
              <a:t>Welche Quelle ist vertrauenswürdig?</a:t>
            </a:r>
            <a:endParaRPr/>
          </a:p>
        </p:txBody>
      </p:sp>
      <p:sp>
        <p:nvSpPr>
          <p:cNvPr id="3" name="Inhaltsplatzhalter 2" hidden="0"/>
          <p:cNvSpPr>
            <a:spLocks noGrp="1"/>
          </p:cNvSpPr>
          <p:nvPr isPhoto="0" userDrawn="0">
            <p:ph idx="1" hasCustomPrompt="0"/>
          </p:nvPr>
        </p:nvSpPr>
        <p:spPr bwMode="auto">
          <a:xfrm>
            <a:off x="611560" y="1754495"/>
            <a:ext cx="3680997" cy="2844800"/>
          </a:xfrm>
        </p:spPr>
        <p:txBody>
          <a:bodyPr/>
          <a:lstStyle/>
          <a:p>
            <a:pPr>
              <a:defRPr/>
            </a:pPr>
            <a:endParaRPr lang="de-DE"/>
          </a:p>
          <a:p>
            <a:pPr>
              <a:defRPr/>
            </a:pPr>
            <a:endParaRPr lang="de-DE"/>
          </a:p>
          <a:p>
            <a:pPr>
              <a:defRPr/>
            </a:pPr>
            <a:endParaRPr lang="de-DE"/>
          </a:p>
          <a:p>
            <a:pPr>
              <a:defRPr/>
            </a:pPr>
            <a:endParaRPr lang="de-DE"/>
          </a:p>
          <a:p>
            <a:pPr marL="268288" indent="-268288">
              <a:buFont typeface="+mj-lt"/>
              <a:buAutoNum type="arabicPeriod"/>
              <a:defRPr/>
            </a:pPr>
            <a:r>
              <a:rPr lang="de-DE"/>
              <a:t>Ihr erhaltet ein Arbeitsblatt und bewertet </a:t>
            </a:r>
            <a:br>
              <a:rPr lang="de-DE"/>
            </a:br>
            <a:r>
              <a:rPr lang="de-DE"/>
              <a:t>die einzelnen Ergebnisse anhand der </a:t>
            </a:r>
            <a:br>
              <a:rPr lang="de-DE"/>
            </a:br>
            <a:r>
              <a:rPr lang="de-DE"/>
              <a:t>Merkmale „Können“ und „Wollen“ (10 Min).</a:t>
            </a:r>
            <a:endParaRPr/>
          </a:p>
          <a:p>
            <a:pPr marL="268288" indent="-268288">
              <a:buFont typeface="+mj-lt"/>
              <a:buAutoNum type="arabicPeriod"/>
              <a:defRPr/>
            </a:pPr>
            <a:r>
              <a:rPr lang="de-DE"/>
              <a:t>Anschließend tauscht ihr eure </a:t>
            </a:r>
            <a:br>
              <a:rPr lang="de-DE"/>
            </a:br>
            <a:r>
              <a:rPr lang="de-DE"/>
              <a:t>Einschätzungen mit der Person neben </a:t>
            </a:r>
            <a:br>
              <a:rPr lang="de-DE"/>
            </a:br>
            <a:r>
              <a:rPr lang="de-DE"/>
              <a:t>euch aus (5 Min).</a:t>
            </a:r>
            <a:endParaRPr/>
          </a:p>
          <a:p>
            <a:pPr marL="268288" indent="-268288">
              <a:buFont typeface="+mj-lt"/>
              <a:buAutoNum type="arabicPeriod"/>
              <a:defRPr/>
            </a:pPr>
            <a:r>
              <a:rPr lang="de-DE"/>
              <a:t>Wir spielen ein Menti-Quiz mit euren Einschätzungen.</a:t>
            </a:r>
            <a:endParaRPr/>
          </a:p>
        </p:txBody>
      </p:sp>
      <p:sp>
        <p:nvSpPr>
          <p:cNvPr id="4" name="Oval 13" hidden="0"/>
          <p:cNvSpPr/>
          <p:nvPr isPhoto="0" userDrawn="0"/>
        </p:nvSpPr>
        <p:spPr bwMode="auto">
          <a:xfrm rot="10800000" flipV="1">
            <a:off x="1628262" y="1698247"/>
            <a:ext cx="801495" cy="801495"/>
          </a:xfrm>
          <a:prstGeom prst="ellipse">
            <a:avLst/>
          </a:prstGeom>
          <a:ln w="28575">
            <a:solidFill>
              <a:schemeClr val="accent2"/>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0" tIns="46800" rIns="0" bIns="46800" numCol="1" rtlCol="0" anchor="ctr" anchorCtr="0" compatLnSpc="1">
            <a:prstTxWarp prst="textNoShape"/>
          </a:bodyPr>
          <a:lstStyle/>
          <a:p>
            <a:pPr marL="0" marR="0" indent="0" algn="ctr" defTabSz="914400">
              <a:lnSpc>
                <a:spcPct val="100000"/>
              </a:lnSpc>
              <a:spcBef>
                <a:spcPts val="0"/>
              </a:spcBef>
              <a:spcAft>
                <a:spcPts val="0"/>
              </a:spcAft>
              <a:buClr>
                <a:srgbClr val="4A5E74"/>
              </a:buClr>
              <a:buSzTx/>
              <a:buFont typeface="Wingdings"/>
              <a:buNone/>
              <a:defRPr/>
            </a:pPr>
            <a:r>
              <a:rPr lang="de-DE" sz="1200" b="1">
                <a:latin typeface="Arial"/>
                <a:cs typeface="Arial"/>
              </a:rPr>
              <a:t>WOLLEN</a:t>
            </a:r>
            <a:endParaRPr lang="de-DE" sz="1200" b="0" i="0" u="none" strike="noStrike" cap="none">
              <a:ln w="76200">
                <a:solidFill>
                  <a:schemeClr val="tx1"/>
                </a:solidFill>
              </a:ln>
              <a:solidFill>
                <a:srgbClr val="000000"/>
              </a:solidFill>
              <a:latin typeface="+mn-lt"/>
              <a:ea typeface="ヒラギノ角ゴ Pro W3"/>
            </a:endParaRPr>
          </a:p>
        </p:txBody>
      </p:sp>
      <p:sp>
        <p:nvSpPr>
          <p:cNvPr id="5" name="Oval 6" hidden="0"/>
          <p:cNvSpPr/>
          <p:nvPr isPhoto="0" userDrawn="0"/>
        </p:nvSpPr>
        <p:spPr bwMode="auto">
          <a:xfrm rot="10800000" flipV="1">
            <a:off x="728174" y="1698247"/>
            <a:ext cx="801495" cy="801495"/>
          </a:xfrm>
          <a:prstGeom prst="ellipse">
            <a:avLst/>
          </a:prstGeom>
          <a:ln w="28575">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0" tIns="46800" rIns="0" bIns="46800" numCol="1" rtlCol="0" anchor="ctr" anchorCtr="0" compatLnSpc="1">
            <a:prstTxWarp prst="textNoShape"/>
          </a:bodyPr>
          <a:lstStyle/>
          <a:p>
            <a:pPr marL="0" marR="0" indent="0" algn="ctr" defTabSz="914400">
              <a:lnSpc>
                <a:spcPct val="100000"/>
              </a:lnSpc>
              <a:spcBef>
                <a:spcPts val="0"/>
              </a:spcBef>
              <a:spcAft>
                <a:spcPts val="0"/>
              </a:spcAft>
              <a:buClr>
                <a:srgbClr val="4A5E74"/>
              </a:buClr>
              <a:buSzTx/>
              <a:buFont typeface="Wingdings"/>
              <a:buNone/>
              <a:defRPr/>
            </a:pPr>
            <a:r>
              <a:rPr lang="de-DE" sz="1200" b="1">
                <a:latin typeface="Arial"/>
                <a:cs typeface="Arial"/>
              </a:rPr>
              <a:t>KÖNNEN</a:t>
            </a:r>
            <a:endParaRPr lang="de-DE" sz="1200" b="0" i="0" u="none" strike="noStrike" cap="none">
              <a:ln w="76200">
                <a:solidFill>
                  <a:schemeClr val="tx1"/>
                </a:solidFill>
              </a:ln>
              <a:solidFill>
                <a:srgbClr val="000000"/>
              </a:solidFill>
              <a:latin typeface="+mn-lt"/>
              <a:ea typeface="ヒラギノ角ゴ Pro W3"/>
            </a:endParaRPr>
          </a:p>
        </p:txBody>
      </p:sp>
      <p:sp>
        <p:nvSpPr>
          <p:cNvPr id="7" name="Ellipse 6" hidden="0"/>
          <p:cNvSpPr/>
          <p:nvPr isPhoto="0" userDrawn="0"/>
        </p:nvSpPr>
        <p:spPr bwMode="auto">
          <a:xfrm>
            <a:off x="4644008" y="1203598"/>
            <a:ext cx="323222" cy="323222"/>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500" b="1">
                <a:solidFill>
                  <a:schemeClr val="tx1"/>
                </a:solidFill>
              </a:rPr>
              <a:t>1</a:t>
            </a:r>
            <a:endParaRPr sz="1000"/>
          </a:p>
        </p:txBody>
      </p:sp>
      <p:sp>
        <p:nvSpPr>
          <p:cNvPr id="8" name="Ellipse 7" hidden="0"/>
          <p:cNvSpPr/>
          <p:nvPr isPhoto="0" userDrawn="0"/>
        </p:nvSpPr>
        <p:spPr bwMode="auto">
          <a:xfrm>
            <a:off x="4644008" y="1974989"/>
            <a:ext cx="323222" cy="323222"/>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500" b="1">
                <a:solidFill>
                  <a:schemeClr val="tx1"/>
                </a:solidFill>
              </a:rPr>
              <a:t>2</a:t>
            </a:r>
            <a:endParaRPr sz="1000"/>
          </a:p>
        </p:txBody>
      </p:sp>
      <p:sp>
        <p:nvSpPr>
          <p:cNvPr id="9" name="Ellipse 8" hidden="0"/>
          <p:cNvSpPr/>
          <p:nvPr isPhoto="0" userDrawn="0"/>
        </p:nvSpPr>
        <p:spPr bwMode="auto">
          <a:xfrm>
            <a:off x="4644008" y="2640916"/>
            <a:ext cx="323222" cy="323222"/>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500" b="1">
                <a:solidFill>
                  <a:schemeClr val="tx1"/>
                </a:solidFill>
              </a:rPr>
              <a:t>3</a:t>
            </a:r>
            <a:endParaRPr sz="1000"/>
          </a:p>
        </p:txBody>
      </p:sp>
      <p:sp>
        <p:nvSpPr>
          <p:cNvPr id="10" name="Ellipse 9" hidden="0"/>
          <p:cNvSpPr/>
          <p:nvPr isPhoto="0" userDrawn="0"/>
        </p:nvSpPr>
        <p:spPr bwMode="auto">
          <a:xfrm>
            <a:off x="4644008" y="3306843"/>
            <a:ext cx="323222" cy="323222"/>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500" b="1">
                <a:solidFill>
                  <a:schemeClr val="tx1"/>
                </a:solidFill>
              </a:rPr>
              <a:t>4</a:t>
            </a:r>
            <a:endParaRPr sz="1000"/>
          </a:p>
        </p:txBody>
      </p:sp>
      <p:sp>
        <p:nvSpPr>
          <p:cNvPr id="11" name="Ellipse 10" hidden="0"/>
          <p:cNvSpPr/>
          <p:nvPr isPhoto="0" userDrawn="0"/>
        </p:nvSpPr>
        <p:spPr bwMode="auto">
          <a:xfrm>
            <a:off x="4644008" y="3972770"/>
            <a:ext cx="323222" cy="323222"/>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500" b="1">
                <a:solidFill>
                  <a:schemeClr val="tx1"/>
                </a:solidFill>
              </a:rPr>
              <a:t>5</a:t>
            </a:r>
            <a:endParaRPr sz="1000"/>
          </a:p>
        </p:txBody>
      </p:sp>
      <p:pic>
        <p:nvPicPr>
          <p:cNvPr id="15" name="Grafik 14" hidden="0"/>
          <p:cNvPicPr>
            <a:picLocks noChangeAspect="1"/>
          </p:cNvPicPr>
          <p:nvPr isPhoto="0" userDrawn="0"/>
        </p:nvPicPr>
        <p:blipFill>
          <a:blip r:embed="rId4"/>
          <a:stretch/>
        </p:blipFill>
        <p:spPr bwMode="auto">
          <a:xfrm>
            <a:off x="147566" y="4516438"/>
            <a:ext cx="503584" cy="50358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grpId="0" nodeType="withEffect">
                                  <p:stCondLst>
                                    <p:cond delay="5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grpId="0" nodeType="withEffect">
                                  <p:stCondLst>
                                    <p:cond delay="50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12" name="Bildplatzhalter 9" hidden="0"/>
          <p:cNvPicPr>
            <a:picLocks noChangeAspect="1"/>
          </p:cNvPicPr>
          <p:nvPr isPhoto="0" userDrawn="0"/>
        </p:nvPicPr>
        <p:blipFill>
          <a:blip r:embed="rId3"/>
          <a:stretch/>
        </p:blipFill>
        <p:spPr bwMode="auto">
          <a:xfrm>
            <a:off x="0" y="2335"/>
            <a:ext cx="9144000" cy="5143500"/>
          </a:xfrm>
          <a:prstGeom prst="rect">
            <a:avLst/>
          </a:prstGeom>
        </p:spPr>
      </p:pic>
      <p:pic>
        <p:nvPicPr>
          <p:cNvPr id="4" name="Grafik 3" hidden="0"/>
          <p:cNvPicPr>
            <a:picLocks noChangeAspect="1"/>
          </p:cNvPicPr>
          <p:nvPr isPhoto="0" userDrawn="0"/>
        </p:nvPicPr>
        <p:blipFill>
          <a:blip r:embed="rId4"/>
          <a:stretch/>
        </p:blipFill>
        <p:spPr bwMode="auto">
          <a:xfrm>
            <a:off x="147566" y="4516438"/>
            <a:ext cx="503584" cy="503584"/>
          </a:xfrm>
          <a:prstGeom prst="rect">
            <a:avLst/>
          </a:prstGeom>
        </p:spPr>
      </p:pic>
      <p:pic>
        <p:nvPicPr>
          <p:cNvPr id="5" name="Grafik 4" hidden="0"/>
          <p:cNvPicPr>
            <a:picLocks noChangeAspect="1"/>
          </p:cNvPicPr>
          <p:nvPr isPhoto="0" userDrawn="0"/>
        </p:nvPicPr>
        <p:blipFill>
          <a:blip r:embed="rId5"/>
          <a:stretch/>
        </p:blipFill>
        <p:spPr bwMode="auto">
          <a:xfrm>
            <a:off x="7566682" y="4613054"/>
            <a:ext cx="1583668" cy="536002"/>
          </a:xfrm>
          <a:prstGeom prst="rect">
            <a:avLst/>
          </a:prstGeom>
        </p:spPr>
      </p:pic>
      <p:sp>
        <p:nvSpPr>
          <p:cNvPr id="8" name="Untertitel 3" hidden="0"/>
          <p:cNvSpPr txBox="1"/>
          <p:nvPr isPhoto="0" userDrawn="0"/>
        </p:nvSpPr>
        <p:spPr bwMode="gray">
          <a:xfrm>
            <a:off x="869989" y="3075806"/>
            <a:ext cx="2015076" cy="503590"/>
          </a:xfrm>
          <a:prstGeom prst="rect">
            <a:avLst/>
          </a:prstGeom>
          <a:solidFill>
            <a:schemeClr val="bg1"/>
          </a:solidFill>
          <a:ln>
            <a:noFill/>
          </a:ln>
          <a:effectLst/>
        </p:spPr>
        <p:txBody>
          <a:bodyPr vert="horz" wrap="square" lIns="108000" tIns="36000" rIns="108000" bIns="36000" numCol="1" anchor="t" anchorCtr="0" compatLnSpc="1">
            <a:prstTxWarp prst="textNoShape"/>
            <a:spAutoFit/>
          </a:bodyPr>
          <a:lstStyle>
            <a:lvl1pPr marL="133350" indent="-133350" algn="l">
              <a:spcBef>
                <a:spcPts val="0"/>
              </a:spcBef>
              <a:spcAft>
                <a:spcPts val="0"/>
              </a:spcAft>
              <a:buClr>
                <a:schemeClr val="tx2"/>
              </a:buClr>
              <a:buFont typeface="Wingdings"/>
              <a:buChar char="§"/>
              <a:defRPr sz="1400">
                <a:solidFill>
                  <a:schemeClr val="tx1"/>
                </a:solidFill>
                <a:latin typeface="Arial"/>
                <a:ea typeface="+mn-ea"/>
                <a:cs typeface="Arial"/>
              </a:defRPr>
            </a:lvl1pPr>
            <a:lvl2pPr marL="269875" indent="-130175" algn="l">
              <a:spcBef>
                <a:spcPts val="0"/>
              </a:spcBef>
              <a:spcAft>
                <a:spcPts val="0"/>
              </a:spcAft>
              <a:buClr>
                <a:schemeClr val="tx2"/>
              </a:buClr>
              <a:buFont typeface="Wingdings"/>
              <a:buChar char="§"/>
              <a:defRPr sz="1400">
                <a:solidFill>
                  <a:schemeClr val="tx1"/>
                </a:solidFill>
                <a:latin typeface="Arial"/>
                <a:ea typeface="+mn-ea"/>
                <a:cs typeface="Arial"/>
              </a:defRPr>
            </a:lvl2pPr>
            <a:lvl3pPr marL="396875" indent="-127000" algn="l">
              <a:spcBef>
                <a:spcPts val="0"/>
              </a:spcBef>
              <a:spcAft>
                <a:spcPts val="0"/>
              </a:spcAft>
              <a:buClr>
                <a:schemeClr val="tx2"/>
              </a:buClr>
              <a:buFont typeface="Wingdings"/>
              <a:buChar char="§"/>
              <a:defRPr sz="1400">
                <a:solidFill>
                  <a:schemeClr val="tx1"/>
                </a:solidFill>
                <a:latin typeface="Arial"/>
                <a:ea typeface="+mn-ea"/>
                <a:cs typeface="Arial"/>
              </a:defRPr>
            </a:lvl3pPr>
            <a:lvl4pPr marL="538163" indent="-147638" algn="l">
              <a:spcBef>
                <a:spcPts val="0"/>
              </a:spcBef>
              <a:spcAft>
                <a:spcPts val="0"/>
              </a:spcAft>
              <a:buClr>
                <a:schemeClr val="tx2"/>
              </a:buClr>
              <a:buFont typeface="Wingdings"/>
              <a:buChar char="§"/>
              <a:defRPr sz="1400">
                <a:solidFill>
                  <a:schemeClr val="tx1"/>
                </a:solidFill>
                <a:latin typeface="Arial"/>
                <a:ea typeface="+mn-ea"/>
                <a:cs typeface="Arial"/>
              </a:defRPr>
            </a:lvl4pPr>
            <a:lvl5pPr marL="673100" indent="-131763" algn="l">
              <a:spcBef>
                <a:spcPts val="0"/>
              </a:spcBef>
              <a:spcAft>
                <a:spcPts val="0"/>
              </a:spcAft>
              <a:buClr>
                <a:schemeClr val="tx2"/>
              </a:buClr>
              <a:buFont typeface="Wingdings"/>
              <a:buChar char="§"/>
              <a:defRPr sz="1400">
                <a:solidFill>
                  <a:schemeClr val="tx1"/>
                </a:solidFill>
                <a:latin typeface="Arial"/>
                <a:ea typeface="+mn-ea"/>
                <a:cs typeface="Arial"/>
              </a:defRPr>
            </a:lvl5pPr>
            <a:lvl6pPr marL="1175985" indent="-177747" algn="l">
              <a:spcBef>
                <a:spcPts val="0"/>
              </a:spcBef>
              <a:spcAft>
                <a:spcPts val="0"/>
              </a:spcAft>
              <a:buClr>
                <a:schemeClr val="tx2"/>
              </a:buClr>
              <a:buFont typeface="Wingdings"/>
              <a:buChar char="§"/>
              <a:defRPr sz="1400">
                <a:solidFill>
                  <a:schemeClr val="tx1"/>
                </a:solidFill>
                <a:latin typeface="+mn-lt"/>
                <a:ea typeface="+mn-ea"/>
              </a:defRPr>
            </a:lvl6pPr>
            <a:lvl7pPr marL="1633048" indent="-177747" algn="l">
              <a:spcBef>
                <a:spcPts val="0"/>
              </a:spcBef>
              <a:spcAft>
                <a:spcPts val="0"/>
              </a:spcAft>
              <a:buClr>
                <a:schemeClr val="tx2"/>
              </a:buClr>
              <a:buFont typeface="Wingdings"/>
              <a:buChar char="§"/>
              <a:defRPr sz="1400">
                <a:solidFill>
                  <a:schemeClr val="tx1"/>
                </a:solidFill>
                <a:latin typeface="+mn-lt"/>
                <a:ea typeface="+mn-ea"/>
              </a:defRPr>
            </a:lvl7pPr>
            <a:lvl8pPr marL="2090111" indent="-177747" algn="l">
              <a:spcBef>
                <a:spcPts val="0"/>
              </a:spcBef>
              <a:spcAft>
                <a:spcPts val="0"/>
              </a:spcAft>
              <a:buClr>
                <a:schemeClr val="tx2"/>
              </a:buClr>
              <a:buFont typeface="Wingdings"/>
              <a:buChar char="§"/>
              <a:defRPr sz="1400">
                <a:solidFill>
                  <a:schemeClr val="tx1"/>
                </a:solidFill>
                <a:latin typeface="+mn-lt"/>
                <a:ea typeface="+mn-ea"/>
              </a:defRPr>
            </a:lvl8pPr>
            <a:lvl9pPr marL="2547174" indent="-177747" algn="l">
              <a:spcBef>
                <a:spcPts val="0"/>
              </a:spcBef>
              <a:spcAft>
                <a:spcPts val="0"/>
              </a:spcAft>
              <a:buClr>
                <a:schemeClr val="tx2"/>
              </a:buClr>
              <a:buFont typeface="Wingdings"/>
              <a:buChar char="§"/>
              <a:defRPr sz="1400">
                <a:solidFill>
                  <a:schemeClr val="tx1"/>
                </a:solidFill>
                <a:latin typeface="+mn-lt"/>
                <a:ea typeface="+mn-ea"/>
              </a:defRPr>
            </a:lvl9pPr>
          </a:lstStyle>
          <a:p>
            <a:pPr marL="0" indent="0">
              <a:lnSpc>
                <a:spcPct val="100000"/>
              </a:lnSpc>
              <a:buNone/>
              <a:defRPr/>
            </a:pPr>
            <a:r>
              <a:rPr lang="de-DE" sz="2800" b="1">
                <a:solidFill>
                  <a:schemeClr val="tx2"/>
                </a:solidFill>
              </a:rPr>
              <a:t>menti.com</a:t>
            </a:r>
            <a:endParaRPr lang="de-DE" sz="2800" b="1">
              <a:solidFill>
                <a:schemeClr val="tx2"/>
              </a:solidFill>
            </a:endParaRPr>
          </a:p>
        </p:txBody>
      </p:sp>
      <p:sp>
        <p:nvSpPr>
          <p:cNvPr id="9" name="Untertitel 3" hidden="0"/>
          <p:cNvSpPr txBox="1"/>
          <p:nvPr isPhoto="0" userDrawn="0"/>
        </p:nvSpPr>
        <p:spPr bwMode="gray">
          <a:xfrm>
            <a:off x="869988" y="3651870"/>
            <a:ext cx="3125947" cy="503590"/>
          </a:xfrm>
          <a:prstGeom prst="rect">
            <a:avLst/>
          </a:prstGeom>
          <a:solidFill>
            <a:schemeClr val="bg1"/>
          </a:solidFill>
          <a:ln>
            <a:noFill/>
          </a:ln>
          <a:effectLst/>
        </p:spPr>
        <p:txBody>
          <a:bodyPr vert="horz" wrap="square" lIns="108000" tIns="36000" rIns="108000" bIns="36000" numCol="1" anchor="t" anchorCtr="0" compatLnSpc="1">
            <a:prstTxWarp prst="textNoShape"/>
            <a:spAutoFit/>
          </a:bodyPr>
          <a:lstStyle>
            <a:lvl1pPr marL="133350" indent="-133350" algn="l">
              <a:spcBef>
                <a:spcPts val="0"/>
              </a:spcBef>
              <a:spcAft>
                <a:spcPts val="0"/>
              </a:spcAft>
              <a:buClr>
                <a:schemeClr val="tx2"/>
              </a:buClr>
              <a:buFont typeface="Wingdings"/>
              <a:buChar char="§"/>
              <a:defRPr sz="1400">
                <a:solidFill>
                  <a:schemeClr val="tx1"/>
                </a:solidFill>
                <a:latin typeface="Arial"/>
                <a:ea typeface="+mn-ea"/>
                <a:cs typeface="Arial"/>
              </a:defRPr>
            </a:lvl1pPr>
            <a:lvl2pPr marL="269875" indent="-130175" algn="l">
              <a:spcBef>
                <a:spcPts val="0"/>
              </a:spcBef>
              <a:spcAft>
                <a:spcPts val="0"/>
              </a:spcAft>
              <a:buClr>
                <a:schemeClr val="tx2"/>
              </a:buClr>
              <a:buFont typeface="Wingdings"/>
              <a:buChar char="§"/>
              <a:defRPr sz="1400">
                <a:solidFill>
                  <a:schemeClr val="tx1"/>
                </a:solidFill>
                <a:latin typeface="Arial"/>
                <a:ea typeface="+mn-ea"/>
                <a:cs typeface="Arial"/>
              </a:defRPr>
            </a:lvl2pPr>
            <a:lvl3pPr marL="396875" indent="-127000" algn="l">
              <a:spcBef>
                <a:spcPts val="0"/>
              </a:spcBef>
              <a:spcAft>
                <a:spcPts val="0"/>
              </a:spcAft>
              <a:buClr>
                <a:schemeClr val="tx2"/>
              </a:buClr>
              <a:buFont typeface="Wingdings"/>
              <a:buChar char="§"/>
              <a:defRPr sz="1400">
                <a:solidFill>
                  <a:schemeClr val="tx1"/>
                </a:solidFill>
                <a:latin typeface="Arial"/>
                <a:ea typeface="+mn-ea"/>
                <a:cs typeface="Arial"/>
              </a:defRPr>
            </a:lvl3pPr>
            <a:lvl4pPr marL="538163" indent="-147638" algn="l">
              <a:spcBef>
                <a:spcPts val="0"/>
              </a:spcBef>
              <a:spcAft>
                <a:spcPts val="0"/>
              </a:spcAft>
              <a:buClr>
                <a:schemeClr val="tx2"/>
              </a:buClr>
              <a:buFont typeface="Wingdings"/>
              <a:buChar char="§"/>
              <a:defRPr sz="1400">
                <a:solidFill>
                  <a:schemeClr val="tx1"/>
                </a:solidFill>
                <a:latin typeface="Arial"/>
                <a:ea typeface="+mn-ea"/>
                <a:cs typeface="Arial"/>
              </a:defRPr>
            </a:lvl4pPr>
            <a:lvl5pPr marL="673100" indent="-131763" algn="l">
              <a:spcBef>
                <a:spcPts val="0"/>
              </a:spcBef>
              <a:spcAft>
                <a:spcPts val="0"/>
              </a:spcAft>
              <a:buClr>
                <a:schemeClr val="tx2"/>
              </a:buClr>
              <a:buFont typeface="Wingdings"/>
              <a:buChar char="§"/>
              <a:defRPr sz="1400">
                <a:solidFill>
                  <a:schemeClr val="tx1"/>
                </a:solidFill>
                <a:latin typeface="Arial"/>
                <a:ea typeface="+mn-ea"/>
                <a:cs typeface="Arial"/>
              </a:defRPr>
            </a:lvl5pPr>
            <a:lvl6pPr marL="1175985" indent="-177747" algn="l">
              <a:spcBef>
                <a:spcPts val="0"/>
              </a:spcBef>
              <a:spcAft>
                <a:spcPts val="0"/>
              </a:spcAft>
              <a:buClr>
                <a:schemeClr val="tx2"/>
              </a:buClr>
              <a:buFont typeface="Wingdings"/>
              <a:buChar char="§"/>
              <a:defRPr sz="1400">
                <a:solidFill>
                  <a:schemeClr val="tx1"/>
                </a:solidFill>
                <a:latin typeface="+mn-lt"/>
                <a:ea typeface="+mn-ea"/>
              </a:defRPr>
            </a:lvl6pPr>
            <a:lvl7pPr marL="1633048" indent="-177747" algn="l">
              <a:spcBef>
                <a:spcPts val="0"/>
              </a:spcBef>
              <a:spcAft>
                <a:spcPts val="0"/>
              </a:spcAft>
              <a:buClr>
                <a:schemeClr val="tx2"/>
              </a:buClr>
              <a:buFont typeface="Wingdings"/>
              <a:buChar char="§"/>
              <a:defRPr sz="1400">
                <a:solidFill>
                  <a:schemeClr val="tx1"/>
                </a:solidFill>
                <a:latin typeface="+mn-lt"/>
                <a:ea typeface="+mn-ea"/>
              </a:defRPr>
            </a:lvl7pPr>
            <a:lvl8pPr marL="2090111" indent="-177747" algn="l">
              <a:spcBef>
                <a:spcPts val="0"/>
              </a:spcBef>
              <a:spcAft>
                <a:spcPts val="0"/>
              </a:spcAft>
              <a:buClr>
                <a:schemeClr val="tx2"/>
              </a:buClr>
              <a:buFont typeface="Wingdings"/>
              <a:buChar char="§"/>
              <a:defRPr sz="1400">
                <a:solidFill>
                  <a:schemeClr val="tx1"/>
                </a:solidFill>
                <a:latin typeface="+mn-lt"/>
                <a:ea typeface="+mn-ea"/>
              </a:defRPr>
            </a:lvl8pPr>
            <a:lvl9pPr marL="2547174" indent="-177747" algn="l">
              <a:spcBef>
                <a:spcPts val="0"/>
              </a:spcBef>
              <a:spcAft>
                <a:spcPts val="0"/>
              </a:spcAft>
              <a:buClr>
                <a:schemeClr val="tx2"/>
              </a:buClr>
              <a:buFont typeface="Wingdings"/>
              <a:buChar char="§"/>
              <a:defRPr sz="1400">
                <a:solidFill>
                  <a:schemeClr val="tx1"/>
                </a:solidFill>
                <a:latin typeface="+mn-lt"/>
                <a:ea typeface="+mn-ea"/>
              </a:defRPr>
            </a:lvl9pPr>
          </a:lstStyle>
          <a:p>
            <a:pPr marL="0" indent="0">
              <a:lnSpc>
                <a:spcPct val="100000"/>
              </a:lnSpc>
              <a:buNone/>
              <a:defRPr/>
            </a:pPr>
            <a:r>
              <a:rPr lang="de-DE" sz="2800" b="1">
                <a:solidFill>
                  <a:schemeClr val="tx2"/>
                </a:solidFill>
              </a:rPr>
              <a:t>Code: </a:t>
            </a:r>
            <a:endParaRPr/>
          </a:p>
        </p:txBody>
      </p:sp>
      <p:sp>
        <p:nvSpPr>
          <p:cNvPr id="11" name="Rechteck 10" hidden="0"/>
          <p:cNvSpPr/>
          <p:nvPr isPhoto="0" userDrawn="0"/>
        </p:nvSpPr>
        <p:spPr bwMode="auto">
          <a:xfrm>
            <a:off x="0" y="0"/>
            <a:ext cx="9144000" cy="170881"/>
          </a:xfrm>
          <a:prstGeom prst="rect">
            <a:avLst/>
          </a:prstGeom>
          <a:solidFill>
            <a:schemeClr val="accent2"/>
          </a:solidFill>
          <a:ln w="6350" cap="flat" cmpd="sng" algn="ctr">
            <a:noFill/>
            <a:prstDash val="solid"/>
            <a:round/>
            <a:headEnd type="none" w="med" len="med"/>
            <a:tailEnd type="none" w="med" len="med"/>
          </a:ln>
          <a:effectLst/>
        </p:spPr>
        <p:txBody>
          <a:bodyPr vert="horz" wrap="none" lIns="0" tIns="46800" rIns="0" bIns="46800" numCol="1" rtlCol="0" anchor="ctr" anchorCtr="0" compatLnSpc="1">
            <a:prstTxWarp prst="textNoShape"/>
          </a:bodyPr>
          <a:lstStyle/>
          <a:p>
            <a:pPr marL="0" marR="0" indent="0" algn="ctr" defTabSz="914400">
              <a:lnSpc>
                <a:spcPct val="90000"/>
              </a:lnSpc>
              <a:spcBef>
                <a:spcPts val="0"/>
              </a:spcBef>
              <a:spcAft>
                <a:spcPts val="0"/>
              </a:spcAft>
              <a:buClr>
                <a:srgbClr val="4A5E74"/>
              </a:buClr>
              <a:buSzTx/>
              <a:buFont typeface="Wingdings"/>
              <a:buNone/>
              <a:defRPr/>
            </a:pPr>
            <a:endParaRPr lang="de-DE" sz="1400" b="0" i="0" u="none" strike="noStrike" cap="none">
              <a:ln>
                <a:noFill/>
              </a:ln>
              <a:solidFill>
                <a:srgbClr val="000000"/>
              </a:solidFill>
              <a:latin typeface="+mn-lt"/>
              <a:ea typeface="ヒラギノ角ゴ Pro W3"/>
            </a:endParaRPr>
          </a:p>
        </p:txBody>
      </p:sp>
      <p:sp>
        <p:nvSpPr>
          <p:cNvPr id="10" name="Rechteck 9" hidden="0"/>
          <p:cNvSpPr/>
          <p:nvPr isPhoto="0" userDrawn="0"/>
        </p:nvSpPr>
        <p:spPr bwMode="auto">
          <a:xfrm rot="16199998">
            <a:off x="7221740" y="1915784"/>
            <a:ext cx="3667161" cy="177356"/>
          </a:xfrm>
          <a:prstGeom prst="rect">
            <a:avLst/>
          </a:prstGeom>
        </p:spPr>
        <p:txBody>
          <a:bodyPr wrap="square">
            <a:spAutoFit/>
          </a:bodyPr>
          <a:lstStyle/>
          <a:p>
            <a:pPr algn="r">
              <a:defRPr/>
            </a:pPr>
            <a:r>
              <a:rPr lang="de-DE" sz="600">
                <a:latin typeface="Arial"/>
                <a:cs typeface="Arial"/>
              </a:rPr>
              <a:t>Foto: Philipp Marten</a:t>
            </a:r>
            <a:endParaRPr lang="de-DE" sz="800">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hidden="0"/>
        <p:cNvGrpSpPr/>
        <p:nvPr isPhoto="0" userDrawn="0"/>
      </p:nvGrpSpPr>
      <p:grpSpPr bwMode="auto">
        <a:xfrm>
          <a:off x="0" y="0"/>
          <a:ext cx="0" cy="0"/>
          <a:chOff x="0" y="0"/>
          <a:chExt cx="0" cy="0"/>
        </a:xfrm>
      </p:grpSpPr>
      <p:pic>
        <p:nvPicPr>
          <p:cNvPr id="5" name="Inhaltsplatzhalter 4" hidden="0"/>
          <p:cNvPicPr>
            <a:picLocks noChangeAspect="1" noGrp="1"/>
          </p:cNvPicPr>
          <p:nvPr isPhoto="0" userDrawn="0">
            <p:ph idx="1" hasCustomPrompt="0"/>
          </p:nvPr>
        </p:nvPicPr>
        <p:blipFill>
          <a:blip r:embed="rId3"/>
          <a:stretch/>
        </p:blipFill>
        <p:spPr bwMode="auto">
          <a:xfrm>
            <a:off x="972000" y="2024482"/>
            <a:ext cx="7200000" cy="109453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hidden="0"/>
        <p:cNvGrpSpPr/>
        <p:nvPr isPhoto="0" userDrawn="0"/>
      </p:nvGrpSpPr>
      <p:grpSpPr bwMode="auto">
        <a:xfrm>
          <a:off x="0" y="0"/>
          <a:ext cx="0" cy="0"/>
          <a:chOff x="0" y="0"/>
          <a:chExt cx="0" cy="0"/>
        </a:xfrm>
      </p:grpSpPr>
      <p:pic>
        <p:nvPicPr>
          <p:cNvPr id="5" name="Inhaltsplatzhalter 4" hidden="0"/>
          <p:cNvPicPr>
            <a:picLocks noChangeAspect="1" noGrp="1"/>
          </p:cNvPicPr>
          <p:nvPr isPhoto="0" userDrawn="0">
            <p:ph idx="1" hasCustomPrompt="0"/>
          </p:nvPr>
        </p:nvPicPr>
        <p:blipFill>
          <a:blip r:embed="rId3"/>
          <a:stretch/>
        </p:blipFill>
        <p:spPr bwMode="auto">
          <a:xfrm>
            <a:off x="972000" y="2080647"/>
            <a:ext cx="7200000" cy="98220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hidden="0"/>
        <p:cNvGrpSpPr/>
        <p:nvPr isPhoto="0" userDrawn="0"/>
      </p:nvGrpSpPr>
      <p:grpSpPr bwMode="auto">
        <a:xfrm>
          <a:off x="0" y="0"/>
          <a:ext cx="0" cy="0"/>
          <a:chOff x="0" y="0"/>
          <a:chExt cx="0" cy="0"/>
        </a:xfrm>
      </p:grpSpPr>
      <p:pic>
        <p:nvPicPr>
          <p:cNvPr id="5" name="Inhaltsplatzhalter 4" hidden="0"/>
          <p:cNvPicPr>
            <a:picLocks noChangeAspect="1" noGrp="1"/>
          </p:cNvPicPr>
          <p:nvPr isPhoto="0" userDrawn="0">
            <p:ph idx="1" hasCustomPrompt="0"/>
          </p:nvPr>
        </p:nvPicPr>
        <p:blipFill>
          <a:blip r:embed="rId3"/>
          <a:stretch/>
        </p:blipFill>
        <p:spPr bwMode="auto">
          <a:xfrm>
            <a:off x="972000" y="2078716"/>
            <a:ext cx="7200000" cy="98606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0"/>
          </p:nvPr>
        </p:nvSpPr>
        <p:spPr bwMode="auto">
          <a:xfrm>
            <a:off x="4680522" y="726128"/>
            <a:ext cx="4067942" cy="900000"/>
          </a:xfrm>
        </p:spPr>
        <p:txBody>
          <a:bodyPr/>
          <a:lstStyle/>
          <a:p>
            <a:pPr>
              <a:defRPr/>
            </a:pPr>
            <a:r>
              <a:rPr lang="de-DE"/>
              <a:t>Spielregeln &amp;</a:t>
            </a:r>
            <a:br>
              <a:rPr lang="de-DE"/>
            </a:br>
            <a:r>
              <a:rPr lang="de-DE"/>
              <a:t>Hinweise</a:t>
            </a:r>
            <a:endParaRPr/>
          </a:p>
        </p:txBody>
      </p:sp>
      <p:sp>
        <p:nvSpPr>
          <p:cNvPr id="3" name="Inhaltsplatzhalter 2" hidden="0"/>
          <p:cNvSpPr>
            <a:spLocks noGrp="1"/>
          </p:cNvSpPr>
          <p:nvPr isPhoto="0" userDrawn="0">
            <p:ph idx="1" hasCustomPrompt="0"/>
          </p:nvPr>
        </p:nvSpPr>
        <p:spPr bwMode="auto">
          <a:xfrm>
            <a:off x="4680522" y="1671638"/>
            <a:ext cx="4067942" cy="2844800"/>
          </a:xfrm>
        </p:spPr>
        <p:txBody>
          <a:bodyPr/>
          <a:lstStyle/>
          <a:p>
            <a:pPr>
              <a:defRPr/>
            </a:pPr>
            <a:r>
              <a:rPr lang="de-DE"/>
              <a:t>Dies ist ein Workshop: Wir brauchen eure </a:t>
            </a:r>
            <a:br>
              <a:rPr lang="de-DE"/>
            </a:br>
            <a:r>
              <a:rPr lang="de-DE"/>
              <a:t>Ideen &amp; Mitwirkung!</a:t>
            </a:r>
            <a:endParaRPr/>
          </a:p>
          <a:p>
            <a:pPr>
              <a:defRPr/>
            </a:pPr>
            <a:endParaRPr lang="de-DE" sz="700"/>
          </a:p>
          <a:p>
            <a:pPr>
              <a:defRPr/>
            </a:pPr>
            <a:r>
              <a:rPr lang="de-DE"/>
              <a:t>Wenn wir nicht mit dem Laptop arbeiten, </a:t>
            </a:r>
            <a:br>
              <a:rPr lang="de-DE"/>
            </a:br>
            <a:r>
              <a:rPr lang="de-DE"/>
              <a:t>lasst diesen bitte geschlossen.</a:t>
            </a:r>
            <a:endParaRPr/>
          </a:p>
          <a:p>
            <a:pPr>
              <a:defRPr/>
            </a:pPr>
            <a:endParaRPr lang="de-DE" sz="800"/>
          </a:p>
          <a:p>
            <a:pPr>
              <a:defRPr/>
            </a:pPr>
            <a:r>
              <a:rPr lang="de-DE"/>
              <a:t>Meldet euch bitte bei Fragen, Wortmeldungen </a:t>
            </a:r>
            <a:br>
              <a:rPr lang="de-DE"/>
            </a:br>
            <a:r>
              <a:rPr lang="de-DE"/>
              <a:t>oder technischen Schwierigkeiten.</a:t>
            </a:r>
            <a:endParaRPr/>
          </a:p>
          <a:p>
            <a:pPr marL="0" indent="0">
              <a:buNone/>
              <a:defRPr/>
            </a:pPr>
            <a:endParaRPr lang="de-DE" sz="800"/>
          </a:p>
          <a:p>
            <a:pPr>
              <a:defRPr/>
            </a:pPr>
            <a:r>
              <a:rPr lang="de-DE"/>
              <a:t>Warnhinweis: Wir beschäftigen uns heute mit Fake News &amp; falschen Informationen: Unsere Beispiele beinhalten deshalb auch Lügen und Unwahrheiten. </a:t>
            </a:r>
            <a:endParaRPr/>
          </a:p>
          <a:p>
            <a:pPr marL="0" indent="0">
              <a:buNone/>
              <a:defRPr/>
            </a:pPr>
            <a:endParaRPr lang="de-DE"/>
          </a:p>
        </p:txBody>
      </p:sp>
      <p:pic>
        <p:nvPicPr>
          <p:cNvPr id="6" name="Bildplatzhalter 9" hidden="0"/>
          <p:cNvPicPr>
            <a:picLocks noChangeAspect="1"/>
          </p:cNvPicPr>
          <p:nvPr isPhoto="0" userDrawn="0"/>
        </p:nvPicPr>
        <p:blipFill>
          <a:blip r:embed="rId3"/>
          <a:stretch/>
        </p:blipFill>
        <p:spPr bwMode="auto">
          <a:xfrm>
            <a:off x="0" y="1"/>
            <a:ext cx="4463480" cy="5149592"/>
          </a:xfrm>
          <a:custGeom>
            <a:avLst/>
            <a:gdLst>
              <a:gd name="connsiteX0" fmla="*/ 0 w 6095999"/>
              <a:gd name="connsiteY0" fmla="*/ 0 h 6858000"/>
              <a:gd name="connsiteX1" fmla="*/ 3541889 w 6095999"/>
              <a:gd name="connsiteY1" fmla="*/ 0 h 6858000"/>
              <a:gd name="connsiteX2" fmla="*/ 4327407 w 6095999"/>
              <a:gd name="connsiteY2" fmla="*/ 0 h 6858000"/>
              <a:gd name="connsiteX3" fmla="*/ 6095999 w 6095999"/>
              <a:gd name="connsiteY3" fmla="*/ 0 h 6858000"/>
              <a:gd name="connsiteX4" fmla="*/ 5244630 w 6095999"/>
              <a:gd name="connsiteY4" fmla="*/ 6858000 h 6858000"/>
              <a:gd name="connsiteX5" fmla="*/ 4327407 w 6095999"/>
              <a:gd name="connsiteY5" fmla="*/ 6858000 h 6858000"/>
              <a:gd name="connsiteX6" fmla="*/ 2690518 w 6095999"/>
              <a:gd name="connsiteY6" fmla="*/ 6858000 h 6858000"/>
              <a:gd name="connsiteX7" fmla="*/ 0 w 60959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9" h="6858000" fill="norm" stroke="1" extrusionOk="0">
                <a:moveTo>
                  <a:pt x="0" y="0"/>
                </a:moveTo>
                <a:lnTo>
                  <a:pt x="3541889" y="0"/>
                </a:lnTo>
                <a:lnTo>
                  <a:pt x="4327407" y="0"/>
                </a:lnTo>
                <a:lnTo>
                  <a:pt x="6095999" y="0"/>
                </a:lnTo>
                <a:lnTo>
                  <a:pt x="5244630" y="6858000"/>
                </a:lnTo>
                <a:lnTo>
                  <a:pt x="4327407" y="6858000"/>
                </a:lnTo>
                <a:lnTo>
                  <a:pt x="2690518" y="6858000"/>
                </a:lnTo>
                <a:lnTo>
                  <a:pt x="0" y="6858000"/>
                </a:lnTo>
                <a:close/>
              </a:path>
            </a:pathLst>
          </a:custGeom>
        </p:spPr>
      </p:pic>
      <p:pic>
        <p:nvPicPr>
          <p:cNvPr id="7" name="Grafik 6" hidden="0"/>
          <p:cNvPicPr>
            <a:picLocks noChangeAspect="1"/>
          </p:cNvPicPr>
          <p:nvPr isPhoto="0" userDrawn="0"/>
        </p:nvPicPr>
        <p:blipFill>
          <a:blip r:embed="rId4"/>
          <a:stretch/>
        </p:blipFill>
        <p:spPr bwMode="auto">
          <a:xfrm>
            <a:off x="147566" y="4516438"/>
            <a:ext cx="503584" cy="503584"/>
          </a:xfrm>
          <a:prstGeom prst="rect">
            <a:avLst/>
          </a:prstGeom>
        </p:spPr>
      </p:pic>
      <p:sp>
        <p:nvSpPr>
          <p:cNvPr id="8" name="Rechteck 7" hidden="0"/>
          <p:cNvSpPr/>
          <p:nvPr isPhoto="0" userDrawn="0"/>
        </p:nvSpPr>
        <p:spPr bwMode="auto">
          <a:xfrm>
            <a:off x="0" y="0"/>
            <a:ext cx="9144000" cy="170881"/>
          </a:xfrm>
          <a:prstGeom prst="rect">
            <a:avLst/>
          </a:prstGeom>
          <a:solidFill>
            <a:schemeClr val="accent2"/>
          </a:solidFill>
          <a:ln w="6350" cap="flat" cmpd="sng" algn="ctr">
            <a:noFill/>
            <a:prstDash val="solid"/>
            <a:round/>
            <a:headEnd type="none" w="med" len="med"/>
            <a:tailEnd type="none" w="med" len="med"/>
          </a:ln>
          <a:effectLst/>
        </p:spPr>
        <p:txBody>
          <a:bodyPr vert="horz" wrap="none" lIns="0" tIns="46800" rIns="0" bIns="46800" numCol="1" rtlCol="0" anchor="ctr" anchorCtr="0" compatLnSpc="1">
            <a:prstTxWarp prst="textNoShape"/>
          </a:bodyPr>
          <a:lstStyle/>
          <a:p>
            <a:pPr marL="0" marR="0" indent="0" algn="ctr" defTabSz="914400">
              <a:lnSpc>
                <a:spcPct val="90000"/>
              </a:lnSpc>
              <a:spcBef>
                <a:spcPts val="0"/>
              </a:spcBef>
              <a:spcAft>
                <a:spcPts val="0"/>
              </a:spcAft>
              <a:buClr>
                <a:srgbClr val="4A5E74"/>
              </a:buClr>
              <a:buSzTx/>
              <a:buFont typeface="Wingdings"/>
              <a:buNone/>
              <a:defRPr/>
            </a:pPr>
            <a:endParaRPr lang="de-DE" sz="1400" b="0" i="0" u="none" strike="noStrike" cap="none">
              <a:ln>
                <a:noFill/>
              </a:ln>
              <a:solidFill>
                <a:srgbClr val="000000"/>
              </a:solidFill>
              <a:latin typeface="+mn-lt"/>
              <a:ea typeface="ヒラギノ角ゴ Pro W3"/>
            </a:endParaRPr>
          </a:p>
        </p:txBody>
      </p:sp>
      <p:sp>
        <p:nvSpPr>
          <p:cNvPr id="10" name="Rechteck 9" hidden="0"/>
          <p:cNvSpPr/>
          <p:nvPr isPhoto="0" userDrawn="0"/>
        </p:nvSpPr>
        <p:spPr bwMode="auto">
          <a:xfrm rot="16199998">
            <a:off x="-1732436" y="1915784"/>
            <a:ext cx="3667161" cy="177356"/>
          </a:xfrm>
          <a:prstGeom prst="rect">
            <a:avLst/>
          </a:prstGeom>
        </p:spPr>
        <p:txBody>
          <a:bodyPr wrap="square">
            <a:spAutoFit/>
          </a:bodyPr>
          <a:lstStyle/>
          <a:p>
            <a:pPr algn="r">
              <a:defRPr/>
            </a:pPr>
            <a:r>
              <a:rPr lang="de-DE" sz="600">
                <a:solidFill>
                  <a:schemeClr val="bg1"/>
                </a:solidFill>
                <a:latin typeface="Arial"/>
                <a:cs typeface="Arial"/>
              </a:rPr>
              <a:t>unsplash.com</a:t>
            </a:r>
            <a:endParaRPr>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hidden="0"/>
        <p:cNvGrpSpPr/>
        <p:nvPr isPhoto="0" userDrawn="0"/>
      </p:nvGrpSpPr>
      <p:grpSpPr bwMode="auto">
        <a:xfrm>
          <a:off x="0" y="0"/>
          <a:ext cx="0" cy="0"/>
          <a:chOff x="0" y="0"/>
          <a:chExt cx="0" cy="0"/>
        </a:xfrm>
      </p:grpSpPr>
      <p:pic>
        <p:nvPicPr>
          <p:cNvPr id="5" name="Inhaltsplatzhalter 4" hidden="0"/>
          <p:cNvPicPr>
            <a:picLocks noChangeAspect="1" noGrp="1"/>
          </p:cNvPicPr>
          <p:nvPr isPhoto="0" userDrawn="0">
            <p:ph idx="1" hasCustomPrompt="0"/>
          </p:nvPr>
        </p:nvPicPr>
        <p:blipFill>
          <a:blip r:embed="rId3"/>
          <a:stretch/>
        </p:blipFill>
        <p:spPr bwMode="auto">
          <a:xfrm>
            <a:off x="972000" y="1994553"/>
            <a:ext cx="7200000" cy="115439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hidden="0"/>
        <p:cNvGrpSpPr/>
        <p:nvPr isPhoto="0" userDrawn="0"/>
      </p:nvGrpSpPr>
      <p:grpSpPr bwMode="auto">
        <a:xfrm>
          <a:off x="0" y="0"/>
          <a:ext cx="0" cy="0"/>
          <a:chOff x="0" y="0"/>
          <a:chExt cx="0" cy="0"/>
        </a:xfrm>
      </p:grpSpPr>
      <p:pic>
        <p:nvPicPr>
          <p:cNvPr id="5" name="Inhaltsplatzhalter 4" hidden="0"/>
          <p:cNvPicPr>
            <a:picLocks noChangeAspect="1" noGrp="1"/>
          </p:cNvPicPr>
          <p:nvPr isPhoto="0" userDrawn="0">
            <p:ph idx="1" hasCustomPrompt="0"/>
          </p:nvPr>
        </p:nvPicPr>
        <p:blipFill>
          <a:blip r:embed="rId3"/>
          <a:stretch/>
        </p:blipFill>
        <p:spPr bwMode="auto">
          <a:xfrm>
            <a:off x="972000" y="2081228"/>
            <a:ext cx="7200000" cy="98104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0"/>
          </p:nvPr>
        </p:nvSpPr>
        <p:spPr bwMode="auto">
          <a:xfrm>
            <a:off x="467544" y="701260"/>
            <a:ext cx="6624638" cy="900000"/>
          </a:xfrm>
        </p:spPr>
        <p:txBody>
          <a:bodyPr/>
          <a:lstStyle/>
          <a:p>
            <a:pPr>
              <a:defRPr/>
            </a:pPr>
            <a:r>
              <a:rPr lang="de-DE"/>
              <a:t>Methode: </a:t>
            </a:r>
            <a:br>
              <a:rPr lang="de-DE"/>
            </a:br>
            <a:r>
              <a:rPr lang="de-DE"/>
              <a:t>Finger stillhalten</a:t>
            </a:r>
            <a:endParaRPr/>
          </a:p>
        </p:txBody>
      </p:sp>
      <p:sp>
        <p:nvSpPr>
          <p:cNvPr id="3" name="Inhaltsplatzhalter 2" hidden="0"/>
          <p:cNvSpPr>
            <a:spLocks noGrp="1"/>
          </p:cNvSpPr>
          <p:nvPr isPhoto="0" userDrawn="0">
            <p:ph idx="1" hasCustomPrompt="0"/>
          </p:nvPr>
        </p:nvSpPr>
        <p:spPr bwMode="auto">
          <a:xfrm>
            <a:off x="467544" y="1671638"/>
            <a:ext cx="3624629" cy="2844800"/>
          </a:xfrm>
        </p:spPr>
        <p:txBody>
          <a:bodyPr/>
          <a:lstStyle/>
          <a:p>
            <a:pPr>
              <a:defRPr/>
            </a:pPr>
            <a:r>
              <a:rPr lang="de-DE" b="1"/>
              <a:t>Überblick verschaffen: </a:t>
            </a:r>
            <a:r>
              <a:rPr lang="de-DE"/>
              <a:t>Zunächst verschaffen wir uns einen Überblick über die Suchergebnisse</a:t>
            </a:r>
            <a:endParaRPr/>
          </a:p>
          <a:p>
            <a:pPr>
              <a:defRPr/>
            </a:pPr>
            <a:endParaRPr lang="de-DE"/>
          </a:p>
          <a:p>
            <a:pPr>
              <a:defRPr/>
            </a:pPr>
            <a:r>
              <a:rPr lang="de-DE" b="1"/>
              <a:t>Beachte:</a:t>
            </a:r>
            <a:r>
              <a:rPr lang="de-DE"/>
              <a:t> Suchmaschinen sortieren ihre Ergebnisse mit Hilfe eines ‚Algorithmus‘: </a:t>
            </a:r>
            <a:br>
              <a:rPr lang="de-DE"/>
            </a:br>
            <a:r>
              <a:rPr lang="de-DE"/>
              <a:t>Der erste Treffer muss nicht der beste sein.</a:t>
            </a:r>
            <a:endParaRPr/>
          </a:p>
          <a:p>
            <a:pPr>
              <a:defRPr/>
            </a:pPr>
            <a:endParaRPr lang="de-DE"/>
          </a:p>
          <a:p>
            <a:pPr>
              <a:defRPr/>
            </a:pPr>
            <a:r>
              <a:rPr lang="de-DE" b="1"/>
              <a:t>Vorgehen wie die Profis: </a:t>
            </a:r>
            <a:r>
              <a:rPr lang="de-DE"/>
              <a:t>Faktencheckerinnen</a:t>
            </a:r>
            <a:r>
              <a:rPr lang="de-DE"/>
              <a:t> und </a:t>
            </a:r>
            <a:r>
              <a:rPr lang="de-DE"/>
              <a:t>Faktenchecker</a:t>
            </a:r>
            <a:r>
              <a:rPr lang="de-DE"/>
              <a:t> gehen genauso vor</a:t>
            </a:r>
            <a:endParaRPr/>
          </a:p>
          <a:p>
            <a:pPr>
              <a:defRPr/>
            </a:pPr>
            <a:endParaRPr lang="de-DE"/>
          </a:p>
          <a:p>
            <a:pPr marL="0" indent="0">
              <a:buNone/>
              <a:defRPr/>
            </a:pPr>
            <a:r>
              <a:rPr lang="de-DE" sz="1000"/>
              <a:t>Wineburg</a:t>
            </a:r>
            <a:r>
              <a:rPr lang="de-DE" sz="1000"/>
              <a:t> &amp; </a:t>
            </a:r>
            <a:r>
              <a:rPr lang="de-DE" sz="1000"/>
              <a:t>McGrew</a:t>
            </a:r>
            <a:r>
              <a:rPr lang="de-DE" sz="1000"/>
              <a:t> (2019)</a:t>
            </a:r>
            <a:endParaRPr/>
          </a:p>
        </p:txBody>
      </p:sp>
      <p:sp>
        <p:nvSpPr>
          <p:cNvPr id="5" name="Ellipse 4" hidden="0"/>
          <p:cNvSpPr/>
          <p:nvPr isPhoto="0" userDrawn="0"/>
        </p:nvSpPr>
        <p:spPr bwMode="auto">
          <a:xfrm>
            <a:off x="4587858" y="1275606"/>
            <a:ext cx="323222" cy="323222"/>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500" b="1">
                <a:solidFill>
                  <a:schemeClr val="tx1"/>
                </a:solidFill>
              </a:rPr>
              <a:t>1</a:t>
            </a:r>
            <a:endParaRPr sz="1000"/>
          </a:p>
        </p:txBody>
      </p:sp>
      <p:sp>
        <p:nvSpPr>
          <p:cNvPr id="6" name="Ellipse 5" hidden="0"/>
          <p:cNvSpPr/>
          <p:nvPr isPhoto="0" userDrawn="0"/>
        </p:nvSpPr>
        <p:spPr bwMode="auto">
          <a:xfrm>
            <a:off x="4587858" y="1995159"/>
            <a:ext cx="323222" cy="323222"/>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500" b="1">
                <a:solidFill>
                  <a:schemeClr val="tx1"/>
                </a:solidFill>
              </a:rPr>
              <a:t>2</a:t>
            </a:r>
            <a:endParaRPr sz="1000"/>
          </a:p>
        </p:txBody>
      </p:sp>
      <p:sp>
        <p:nvSpPr>
          <p:cNvPr id="7" name="Ellipse 6" hidden="0"/>
          <p:cNvSpPr/>
          <p:nvPr isPhoto="0" userDrawn="0"/>
        </p:nvSpPr>
        <p:spPr bwMode="auto">
          <a:xfrm>
            <a:off x="4608818" y="2653748"/>
            <a:ext cx="323222" cy="323222"/>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500" b="1">
                <a:solidFill>
                  <a:schemeClr val="tx1"/>
                </a:solidFill>
              </a:rPr>
              <a:t>3</a:t>
            </a:r>
            <a:endParaRPr sz="1000"/>
          </a:p>
        </p:txBody>
      </p:sp>
      <p:sp>
        <p:nvSpPr>
          <p:cNvPr id="8" name="Ellipse 7" hidden="0"/>
          <p:cNvSpPr/>
          <p:nvPr isPhoto="0" userDrawn="0"/>
        </p:nvSpPr>
        <p:spPr bwMode="auto">
          <a:xfrm>
            <a:off x="4635193" y="3291829"/>
            <a:ext cx="323222" cy="323222"/>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500" b="1">
                <a:solidFill>
                  <a:schemeClr val="tx1"/>
                </a:solidFill>
              </a:rPr>
              <a:t>4</a:t>
            </a:r>
            <a:endParaRPr sz="1000"/>
          </a:p>
        </p:txBody>
      </p:sp>
      <p:sp>
        <p:nvSpPr>
          <p:cNvPr id="9" name="Ellipse 8" hidden="0"/>
          <p:cNvSpPr/>
          <p:nvPr isPhoto="0" userDrawn="0"/>
        </p:nvSpPr>
        <p:spPr bwMode="auto">
          <a:xfrm>
            <a:off x="4635193" y="4011944"/>
            <a:ext cx="323222" cy="323222"/>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500" b="1">
                <a:solidFill>
                  <a:schemeClr val="tx1"/>
                </a:solidFill>
              </a:rPr>
              <a:t>5</a:t>
            </a:r>
            <a:endParaRPr sz="1000"/>
          </a:p>
        </p:txBody>
      </p:sp>
      <p:cxnSp>
        <p:nvCxnSpPr>
          <p:cNvPr id="10" name="Gerader Verbinder 9" hidden="0"/>
          <p:cNvCxnSpPr>
            <a:cxnSpLocks/>
          </p:cNvCxnSpPr>
          <p:nvPr isPhoto="0" userDrawn="0"/>
        </p:nvCxnSpPr>
        <p:spPr bwMode="auto">
          <a:xfrm flipV="1">
            <a:off x="4682528" y="4059279"/>
            <a:ext cx="228552" cy="22855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Gerader Verbinder 10" hidden="0"/>
          <p:cNvCxnSpPr>
            <a:cxnSpLocks/>
          </p:cNvCxnSpPr>
          <p:nvPr isPhoto="0" userDrawn="0"/>
        </p:nvCxnSpPr>
        <p:spPr bwMode="auto">
          <a:xfrm flipV="1">
            <a:off x="4635193" y="2041498"/>
            <a:ext cx="228552" cy="22855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Gerader Verbinder 11" hidden="0"/>
          <p:cNvCxnSpPr>
            <a:cxnSpLocks/>
          </p:cNvCxnSpPr>
          <p:nvPr isPhoto="0" userDrawn="0"/>
        </p:nvCxnSpPr>
        <p:spPr bwMode="auto">
          <a:xfrm flipV="1">
            <a:off x="4656153" y="2701083"/>
            <a:ext cx="228552" cy="22855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Grafik 12" hidden="0"/>
          <p:cNvPicPr>
            <a:picLocks noChangeAspect="1"/>
          </p:cNvPicPr>
          <p:nvPr isPhoto="0" userDrawn="0"/>
        </p:nvPicPr>
        <p:blipFill>
          <a:blip r:embed="rId3"/>
          <a:stretch/>
        </p:blipFill>
        <p:spPr bwMode="auto">
          <a:xfrm>
            <a:off x="147566" y="4516438"/>
            <a:ext cx="503584" cy="503584"/>
          </a:xfrm>
          <a:prstGeom prst="rect">
            <a:avLst/>
          </a:prstGeom>
        </p:spPr>
      </p:pic>
      <p:pic>
        <p:nvPicPr>
          <p:cNvPr id="14" name="Grafik 13" hidden="0"/>
          <p:cNvPicPr>
            <a:picLocks noChangeAspect="1"/>
          </p:cNvPicPr>
          <p:nvPr isPhoto="0" userDrawn="0"/>
        </p:nvPicPr>
        <p:blipFill>
          <a:blip r:embed="rId4"/>
          <a:srcRect l="16079" t="2" r="6584" b="22664"/>
          <a:stretch/>
        </p:blipFill>
        <p:spPr bwMode="auto">
          <a:xfrm>
            <a:off x="4967230" y="215655"/>
            <a:ext cx="4176770" cy="438363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12" name="Bildplatzhalter 5" hidden="0"/>
          <p:cNvPicPr>
            <a:picLocks noChangeAspect="1"/>
          </p:cNvPicPr>
          <p:nvPr isPhoto="0" userDrawn="0"/>
        </p:nvPicPr>
        <p:blipFill>
          <a:blip r:embed="rId3"/>
          <a:stretch/>
        </p:blipFill>
        <p:spPr bwMode="auto">
          <a:xfrm>
            <a:off x="6350" y="0"/>
            <a:ext cx="9137650" cy="5143500"/>
          </a:xfrm>
          <a:prstGeom prst="rect">
            <a:avLst/>
          </a:prstGeom>
        </p:spPr>
      </p:pic>
      <p:pic>
        <p:nvPicPr>
          <p:cNvPr id="4" name="Grafik 3" hidden="0"/>
          <p:cNvPicPr>
            <a:picLocks noChangeAspect="1"/>
          </p:cNvPicPr>
          <p:nvPr isPhoto="0" userDrawn="0"/>
        </p:nvPicPr>
        <p:blipFill>
          <a:blip r:embed="rId4"/>
          <a:stretch/>
        </p:blipFill>
        <p:spPr bwMode="auto">
          <a:xfrm>
            <a:off x="147566" y="4516438"/>
            <a:ext cx="503584" cy="503584"/>
          </a:xfrm>
          <a:prstGeom prst="rect">
            <a:avLst/>
          </a:prstGeom>
        </p:spPr>
      </p:pic>
      <p:pic>
        <p:nvPicPr>
          <p:cNvPr id="5" name="Grafik 4" hidden="0"/>
          <p:cNvPicPr>
            <a:picLocks noChangeAspect="1"/>
          </p:cNvPicPr>
          <p:nvPr isPhoto="0" userDrawn="0"/>
        </p:nvPicPr>
        <p:blipFill>
          <a:blip r:embed="rId5"/>
          <a:stretch/>
        </p:blipFill>
        <p:spPr bwMode="auto">
          <a:xfrm>
            <a:off x="7566682" y="4613054"/>
            <a:ext cx="1583668" cy="536002"/>
          </a:xfrm>
          <a:prstGeom prst="rect">
            <a:avLst/>
          </a:prstGeom>
        </p:spPr>
      </p:pic>
      <p:sp>
        <p:nvSpPr>
          <p:cNvPr id="8" name="Untertitel 3" hidden="0"/>
          <p:cNvSpPr txBox="1"/>
          <p:nvPr isPhoto="0" userDrawn="0"/>
        </p:nvSpPr>
        <p:spPr bwMode="gray">
          <a:xfrm>
            <a:off x="869989" y="3075806"/>
            <a:ext cx="2518419" cy="503590"/>
          </a:xfrm>
          <a:prstGeom prst="rect">
            <a:avLst/>
          </a:prstGeom>
          <a:solidFill>
            <a:schemeClr val="bg1"/>
          </a:solidFill>
          <a:ln>
            <a:noFill/>
          </a:ln>
          <a:effectLst/>
        </p:spPr>
        <p:txBody>
          <a:bodyPr vert="horz" wrap="none" lIns="108000" tIns="36000" rIns="108000" bIns="36000" numCol="1" anchor="t" anchorCtr="0" compatLnSpc="1">
            <a:prstTxWarp prst="textNoShape"/>
            <a:spAutoFit/>
          </a:bodyPr>
          <a:lstStyle>
            <a:lvl1pPr marL="133350" indent="-133350" algn="l">
              <a:spcBef>
                <a:spcPts val="0"/>
              </a:spcBef>
              <a:spcAft>
                <a:spcPts val="0"/>
              </a:spcAft>
              <a:buClr>
                <a:schemeClr val="tx2"/>
              </a:buClr>
              <a:buFont typeface="Wingdings"/>
              <a:buChar char="§"/>
              <a:defRPr sz="1400">
                <a:solidFill>
                  <a:schemeClr val="tx1"/>
                </a:solidFill>
                <a:latin typeface="Arial"/>
                <a:ea typeface="+mn-ea"/>
                <a:cs typeface="Arial"/>
              </a:defRPr>
            </a:lvl1pPr>
            <a:lvl2pPr marL="269875" indent="-130175" algn="l">
              <a:spcBef>
                <a:spcPts val="0"/>
              </a:spcBef>
              <a:spcAft>
                <a:spcPts val="0"/>
              </a:spcAft>
              <a:buClr>
                <a:schemeClr val="tx2"/>
              </a:buClr>
              <a:buFont typeface="Wingdings"/>
              <a:buChar char="§"/>
              <a:defRPr sz="1400">
                <a:solidFill>
                  <a:schemeClr val="tx1"/>
                </a:solidFill>
                <a:latin typeface="Arial"/>
                <a:ea typeface="+mn-ea"/>
                <a:cs typeface="Arial"/>
              </a:defRPr>
            </a:lvl2pPr>
            <a:lvl3pPr marL="396875" indent="-127000" algn="l">
              <a:spcBef>
                <a:spcPts val="0"/>
              </a:spcBef>
              <a:spcAft>
                <a:spcPts val="0"/>
              </a:spcAft>
              <a:buClr>
                <a:schemeClr val="tx2"/>
              </a:buClr>
              <a:buFont typeface="Wingdings"/>
              <a:buChar char="§"/>
              <a:defRPr sz="1400">
                <a:solidFill>
                  <a:schemeClr val="tx1"/>
                </a:solidFill>
                <a:latin typeface="Arial"/>
                <a:ea typeface="+mn-ea"/>
                <a:cs typeface="Arial"/>
              </a:defRPr>
            </a:lvl3pPr>
            <a:lvl4pPr marL="538163" indent="-147638" algn="l">
              <a:spcBef>
                <a:spcPts val="0"/>
              </a:spcBef>
              <a:spcAft>
                <a:spcPts val="0"/>
              </a:spcAft>
              <a:buClr>
                <a:schemeClr val="tx2"/>
              </a:buClr>
              <a:buFont typeface="Wingdings"/>
              <a:buChar char="§"/>
              <a:defRPr sz="1400">
                <a:solidFill>
                  <a:schemeClr val="tx1"/>
                </a:solidFill>
                <a:latin typeface="Arial"/>
                <a:ea typeface="+mn-ea"/>
                <a:cs typeface="Arial"/>
              </a:defRPr>
            </a:lvl4pPr>
            <a:lvl5pPr marL="673100" indent="-131763" algn="l">
              <a:spcBef>
                <a:spcPts val="0"/>
              </a:spcBef>
              <a:spcAft>
                <a:spcPts val="0"/>
              </a:spcAft>
              <a:buClr>
                <a:schemeClr val="tx2"/>
              </a:buClr>
              <a:buFont typeface="Wingdings"/>
              <a:buChar char="§"/>
              <a:defRPr sz="1400">
                <a:solidFill>
                  <a:schemeClr val="tx1"/>
                </a:solidFill>
                <a:latin typeface="Arial"/>
                <a:ea typeface="+mn-ea"/>
                <a:cs typeface="Arial"/>
              </a:defRPr>
            </a:lvl5pPr>
            <a:lvl6pPr marL="1175985" indent="-177747" algn="l">
              <a:spcBef>
                <a:spcPts val="0"/>
              </a:spcBef>
              <a:spcAft>
                <a:spcPts val="0"/>
              </a:spcAft>
              <a:buClr>
                <a:schemeClr val="tx2"/>
              </a:buClr>
              <a:buFont typeface="Wingdings"/>
              <a:buChar char="§"/>
              <a:defRPr sz="1400">
                <a:solidFill>
                  <a:schemeClr val="tx1"/>
                </a:solidFill>
                <a:latin typeface="+mn-lt"/>
                <a:ea typeface="+mn-ea"/>
              </a:defRPr>
            </a:lvl6pPr>
            <a:lvl7pPr marL="1633048" indent="-177747" algn="l">
              <a:spcBef>
                <a:spcPts val="0"/>
              </a:spcBef>
              <a:spcAft>
                <a:spcPts val="0"/>
              </a:spcAft>
              <a:buClr>
                <a:schemeClr val="tx2"/>
              </a:buClr>
              <a:buFont typeface="Wingdings"/>
              <a:buChar char="§"/>
              <a:defRPr sz="1400">
                <a:solidFill>
                  <a:schemeClr val="tx1"/>
                </a:solidFill>
                <a:latin typeface="+mn-lt"/>
                <a:ea typeface="+mn-ea"/>
              </a:defRPr>
            </a:lvl7pPr>
            <a:lvl8pPr marL="2090111" indent="-177747" algn="l">
              <a:spcBef>
                <a:spcPts val="0"/>
              </a:spcBef>
              <a:spcAft>
                <a:spcPts val="0"/>
              </a:spcAft>
              <a:buClr>
                <a:schemeClr val="tx2"/>
              </a:buClr>
              <a:buFont typeface="Wingdings"/>
              <a:buChar char="§"/>
              <a:defRPr sz="1400">
                <a:solidFill>
                  <a:schemeClr val="tx1"/>
                </a:solidFill>
                <a:latin typeface="+mn-lt"/>
                <a:ea typeface="+mn-ea"/>
              </a:defRPr>
            </a:lvl8pPr>
            <a:lvl9pPr marL="2547174" indent="-177747" algn="l">
              <a:spcBef>
                <a:spcPts val="0"/>
              </a:spcBef>
              <a:spcAft>
                <a:spcPts val="0"/>
              </a:spcAft>
              <a:buClr>
                <a:schemeClr val="tx2"/>
              </a:buClr>
              <a:buFont typeface="Wingdings"/>
              <a:buChar char="§"/>
              <a:defRPr sz="1400">
                <a:solidFill>
                  <a:schemeClr val="tx1"/>
                </a:solidFill>
                <a:latin typeface="+mn-lt"/>
                <a:ea typeface="+mn-ea"/>
              </a:defRPr>
            </a:lvl9pPr>
          </a:lstStyle>
          <a:p>
            <a:pPr marL="0" indent="0">
              <a:lnSpc>
                <a:spcPct val="100000"/>
              </a:lnSpc>
              <a:buNone/>
              <a:defRPr/>
            </a:pPr>
            <a:r>
              <a:rPr lang="de-DE" sz="2800" b="1">
                <a:solidFill>
                  <a:schemeClr val="tx2"/>
                </a:solidFill>
              </a:rPr>
              <a:t>Mittagspause</a:t>
            </a:r>
            <a:endParaRPr/>
          </a:p>
        </p:txBody>
      </p:sp>
      <p:sp>
        <p:nvSpPr>
          <p:cNvPr id="11" name="Rechteck 10" hidden="0"/>
          <p:cNvSpPr/>
          <p:nvPr isPhoto="0" userDrawn="0"/>
        </p:nvSpPr>
        <p:spPr bwMode="auto">
          <a:xfrm>
            <a:off x="0" y="0"/>
            <a:ext cx="9144000" cy="170881"/>
          </a:xfrm>
          <a:prstGeom prst="rect">
            <a:avLst/>
          </a:prstGeom>
          <a:solidFill>
            <a:schemeClr val="accent2"/>
          </a:solidFill>
          <a:ln w="6350" cap="flat" cmpd="sng" algn="ctr">
            <a:noFill/>
            <a:prstDash val="solid"/>
            <a:round/>
            <a:headEnd type="none" w="med" len="med"/>
            <a:tailEnd type="none" w="med" len="med"/>
          </a:ln>
          <a:effectLst/>
        </p:spPr>
        <p:txBody>
          <a:bodyPr vert="horz" wrap="none" lIns="0" tIns="46800" rIns="0" bIns="46800" numCol="1" rtlCol="0" anchor="ctr" anchorCtr="0" compatLnSpc="1">
            <a:prstTxWarp prst="textNoShape"/>
          </a:bodyPr>
          <a:lstStyle/>
          <a:p>
            <a:pPr marL="0" marR="0" indent="0" algn="ctr" defTabSz="914400">
              <a:lnSpc>
                <a:spcPct val="90000"/>
              </a:lnSpc>
              <a:spcBef>
                <a:spcPts val="0"/>
              </a:spcBef>
              <a:spcAft>
                <a:spcPts val="0"/>
              </a:spcAft>
              <a:buClr>
                <a:srgbClr val="4A5E74"/>
              </a:buClr>
              <a:buSzTx/>
              <a:buFont typeface="Wingdings"/>
              <a:buNone/>
              <a:defRPr/>
            </a:pPr>
            <a:endParaRPr lang="de-DE" sz="1400" b="0" i="0" u="none" strike="noStrike" cap="none">
              <a:ln>
                <a:noFill/>
              </a:ln>
              <a:solidFill>
                <a:srgbClr val="000000"/>
              </a:solidFill>
              <a:latin typeface="+mn-lt"/>
              <a:ea typeface="ヒラギノ角ゴ Pro W3"/>
            </a:endParaRPr>
          </a:p>
        </p:txBody>
      </p:sp>
      <p:sp>
        <p:nvSpPr>
          <p:cNvPr id="9" name="Rechteck 8" hidden="0"/>
          <p:cNvSpPr/>
          <p:nvPr isPhoto="0" userDrawn="0"/>
        </p:nvSpPr>
        <p:spPr bwMode="auto">
          <a:xfrm rot="16199998">
            <a:off x="7200306" y="1942452"/>
            <a:ext cx="3667161" cy="177356"/>
          </a:xfrm>
          <a:prstGeom prst="rect">
            <a:avLst/>
          </a:prstGeom>
        </p:spPr>
        <p:txBody>
          <a:bodyPr wrap="square">
            <a:spAutoFit/>
          </a:bodyPr>
          <a:lstStyle/>
          <a:p>
            <a:pPr algn="r">
              <a:defRPr/>
            </a:pPr>
            <a:r>
              <a:rPr lang="de-DE" sz="600">
                <a:solidFill>
                  <a:schemeClr val="bg1"/>
                </a:solidFill>
                <a:latin typeface="Arial"/>
                <a:cs typeface="Arial"/>
              </a:rPr>
              <a:t>Foto: unsplash.com</a:t>
            </a:r>
            <a:endParaRPr>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2" name="Grafik 1" hidden="0"/>
          <p:cNvPicPr>
            <a:picLocks noChangeAspect="1"/>
          </p:cNvPicPr>
          <p:nvPr isPhoto="0" userDrawn="0"/>
        </p:nvPicPr>
        <p:blipFill>
          <a:blip r:embed="rId3"/>
          <a:stretch/>
        </p:blipFill>
        <p:spPr bwMode="auto">
          <a:xfrm>
            <a:off x="1874" y="0"/>
            <a:ext cx="9140252" cy="5143500"/>
          </a:xfrm>
          <a:prstGeom prst="rect">
            <a:avLst/>
          </a:prstGeom>
        </p:spPr>
      </p:pic>
      <p:pic>
        <p:nvPicPr>
          <p:cNvPr id="4" name="Grafik 3" hidden="0"/>
          <p:cNvPicPr>
            <a:picLocks noChangeAspect="1"/>
          </p:cNvPicPr>
          <p:nvPr isPhoto="0" userDrawn="0"/>
        </p:nvPicPr>
        <p:blipFill>
          <a:blip r:embed="rId4"/>
          <a:stretch/>
        </p:blipFill>
        <p:spPr bwMode="auto">
          <a:xfrm>
            <a:off x="147566" y="4516438"/>
            <a:ext cx="503584" cy="503584"/>
          </a:xfrm>
          <a:prstGeom prst="rect">
            <a:avLst/>
          </a:prstGeom>
        </p:spPr>
      </p:pic>
      <p:pic>
        <p:nvPicPr>
          <p:cNvPr id="5" name="Grafik 4" hidden="0"/>
          <p:cNvPicPr>
            <a:picLocks noChangeAspect="1"/>
          </p:cNvPicPr>
          <p:nvPr isPhoto="0" userDrawn="0"/>
        </p:nvPicPr>
        <p:blipFill>
          <a:blip r:embed="rId5"/>
          <a:stretch/>
        </p:blipFill>
        <p:spPr bwMode="auto">
          <a:xfrm>
            <a:off x="7566682" y="4613054"/>
            <a:ext cx="1583668" cy="536002"/>
          </a:xfrm>
          <a:prstGeom prst="rect">
            <a:avLst/>
          </a:prstGeom>
        </p:spPr>
      </p:pic>
      <p:sp>
        <p:nvSpPr>
          <p:cNvPr id="8" name="Rechteck 7" hidden="0"/>
          <p:cNvSpPr/>
          <p:nvPr isPhoto="0" userDrawn="0"/>
        </p:nvSpPr>
        <p:spPr bwMode="auto">
          <a:xfrm>
            <a:off x="0" y="0"/>
            <a:ext cx="9144000" cy="170881"/>
          </a:xfrm>
          <a:prstGeom prst="rect">
            <a:avLst/>
          </a:prstGeom>
          <a:solidFill>
            <a:schemeClr val="accent2"/>
          </a:solidFill>
          <a:ln w="6350" cap="flat" cmpd="sng" algn="ctr">
            <a:noFill/>
            <a:prstDash val="solid"/>
            <a:round/>
            <a:headEnd type="none" w="med" len="med"/>
            <a:tailEnd type="none" w="med" len="med"/>
          </a:ln>
          <a:effectLst/>
        </p:spPr>
        <p:txBody>
          <a:bodyPr vert="horz" wrap="none" lIns="0" tIns="46800" rIns="0" bIns="46800" numCol="1" rtlCol="0" anchor="ctr" anchorCtr="0" compatLnSpc="1">
            <a:prstTxWarp prst="textNoShape"/>
          </a:bodyPr>
          <a:lstStyle/>
          <a:p>
            <a:pPr marL="0" marR="0" indent="0" algn="ctr" defTabSz="914400">
              <a:lnSpc>
                <a:spcPct val="90000"/>
              </a:lnSpc>
              <a:spcBef>
                <a:spcPts val="0"/>
              </a:spcBef>
              <a:spcAft>
                <a:spcPts val="0"/>
              </a:spcAft>
              <a:buClr>
                <a:srgbClr val="4A5E74"/>
              </a:buClr>
              <a:buSzTx/>
              <a:buFont typeface="Wingdings"/>
              <a:buNone/>
              <a:defRPr/>
            </a:pPr>
            <a:endParaRPr lang="de-DE" sz="1400" b="0" i="0" u="none" strike="noStrike" cap="none">
              <a:ln>
                <a:noFill/>
              </a:ln>
              <a:solidFill>
                <a:srgbClr val="000000"/>
              </a:solidFill>
              <a:latin typeface="+mn-lt"/>
              <a:ea typeface="ヒラギノ角ゴ Pro W3"/>
            </a:endParaRPr>
          </a:p>
        </p:txBody>
      </p:sp>
      <p:sp>
        <p:nvSpPr>
          <p:cNvPr id="6" name="Rechteck 5" hidden="0"/>
          <p:cNvSpPr/>
          <p:nvPr isPhoto="0" userDrawn="0"/>
        </p:nvSpPr>
        <p:spPr bwMode="auto">
          <a:xfrm rot="16199998">
            <a:off x="7221740" y="1915784"/>
            <a:ext cx="3667161" cy="177356"/>
          </a:xfrm>
          <a:prstGeom prst="rect">
            <a:avLst/>
          </a:prstGeom>
        </p:spPr>
        <p:txBody>
          <a:bodyPr wrap="square">
            <a:spAutoFit/>
          </a:bodyPr>
          <a:lstStyle/>
          <a:p>
            <a:pPr algn="r">
              <a:defRPr/>
            </a:pPr>
            <a:r>
              <a:rPr lang="de-DE" sz="600">
                <a:solidFill>
                  <a:schemeClr val="bg1"/>
                </a:solidFill>
                <a:latin typeface="Arial"/>
                <a:cs typeface="Arial"/>
              </a:rPr>
              <a:t>Foto; unsplash.com</a:t>
            </a:r>
            <a:endParaRPr lang="de-DE" sz="800">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0"/>
          </p:nvPr>
        </p:nvSpPr>
        <p:spPr bwMode="auto"/>
        <p:txBody>
          <a:bodyPr/>
          <a:lstStyle/>
          <a:p>
            <a:pPr>
              <a:defRPr/>
            </a:pPr>
            <a:r>
              <a:rPr lang="de-DE"/>
              <a:t>Die Öffentlichkeit unter Schock!</a:t>
            </a:r>
            <a:endParaRPr/>
          </a:p>
        </p:txBody>
      </p:sp>
      <p:pic>
        <p:nvPicPr>
          <p:cNvPr id="4" name="Grafik 3" hidden="0"/>
          <p:cNvPicPr>
            <a:picLocks noChangeAspect="1"/>
          </p:cNvPicPr>
          <p:nvPr isPhoto="0" userDrawn="0"/>
        </p:nvPicPr>
        <p:blipFill>
          <a:blip r:embed="rId3"/>
          <a:stretch/>
        </p:blipFill>
        <p:spPr bwMode="auto">
          <a:xfrm>
            <a:off x="147566" y="4516438"/>
            <a:ext cx="503584" cy="503584"/>
          </a:xfrm>
          <a:prstGeom prst="rect">
            <a:avLst/>
          </a:prstGeom>
        </p:spPr>
      </p:pic>
      <p:sp>
        <p:nvSpPr>
          <p:cNvPr id="5" name="Textfeld 4" hidden="0"/>
          <p:cNvSpPr txBox="1"/>
          <p:nvPr isPhoto="0" userDrawn="0"/>
        </p:nvSpPr>
        <p:spPr bwMode="auto">
          <a:xfrm>
            <a:off x="3671191" y="2292129"/>
            <a:ext cx="4272936" cy="246221"/>
          </a:xfrm>
          <a:prstGeom prst="rect">
            <a:avLst/>
          </a:prstGeom>
          <a:noFill/>
        </p:spPr>
        <p:txBody>
          <a:bodyPr wrap="square" lIns="0" tIns="0" rIns="0" bIns="0" rtlCol="0">
            <a:spAutoFit/>
          </a:bodyPr>
          <a:lstStyle/>
          <a:p>
            <a:pPr algn="l">
              <a:lnSpc>
                <a:spcPct val="100000"/>
              </a:lnSpc>
              <a:defRPr/>
            </a:pPr>
            <a:r>
              <a:rPr lang="de-DE" sz="1600" b="1">
                <a:latin typeface="+mn-lt"/>
              </a:rPr>
              <a:t>Was ist auf dem Foto zu sehen?</a:t>
            </a:r>
            <a:endParaRPr sz="1600">
              <a:latin typeface="+mn-lt"/>
            </a:endParaRPr>
          </a:p>
        </p:txBody>
      </p:sp>
      <p:sp>
        <p:nvSpPr>
          <p:cNvPr id="6" name="Textfeld 5" hidden="0"/>
          <p:cNvSpPr txBox="1"/>
          <p:nvPr isPhoto="0" userDrawn="0"/>
        </p:nvSpPr>
        <p:spPr bwMode="auto">
          <a:xfrm>
            <a:off x="3662025" y="1668503"/>
            <a:ext cx="4272936" cy="246221"/>
          </a:xfrm>
          <a:prstGeom prst="rect">
            <a:avLst/>
          </a:prstGeom>
          <a:noFill/>
        </p:spPr>
        <p:txBody>
          <a:bodyPr wrap="square" lIns="0" tIns="0" rIns="0" bIns="0" rtlCol="0">
            <a:spAutoFit/>
          </a:bodyPr>
          <a:lstStyle/>
          <a:p>
            <a:pPr algn="l">
              <a:lnSpc>
                <a:spcPct val="100000"/>
              </a:lnSpc>
              <a:defRPr/>
            </a:pPr>
            <a:r>
              <a:rPr lang="de-DE" sz="1600" b="1">
                <a:latin typeface="+mn-lt"/>
              </a:rPr>
              <a:t>Welche Behauptung stellt der Post auf?</a:t>
            </a:r>
            <a:endParaRPr sz="1600">
              <a:latin typeface="+mn-lt"/>
            </a:endParaRPr>
          </a:p>
        </p:txBody>
      </p:sp>
      <p:sp>
        <p:nvSpPr>
          <p:cNvPr id="7" name="Textfeld 6" hidden="0"/>
          <p:cNvSpPr txBox="1"/>
          <p:nvPr isPhoto="0" userDrawn="0"/>
        </p:nvSpPr>
        <p:spPr bwMode="auto">
          <a:xfrm>
            <a:off x="3671190" y="2914454"/>
            <a:ext cx="4717232" cy="246221"/>
          </a:xfrm>
          <a:prstGeom prst="rect">
            <a:avLst/>
          </a:prstGeom>
          <a:noFill/>
        </p:spPr>
        <p:txBody>
          <a:bodyPr wrap="square" lIns="0" tIns="0" rIns="0" bIns="0" rtlCol="0">
            <a:spAutoFit/>
          </a:bodyPr>
          <a:lstStyle/>
          <a:p>
            <a:pPr algn="l">
              <a:lnSpc>
                <a:spcPct val="100000"/>
              </a:lnSpc>
              <a:defRPr/>
            </a:pPr>
            <a:r>
              <a:rPr lang="de-DE" sz="1600" b="1">
                <a:latin typeface="+mn-lt"/>
              </a:rPr>
              <a:t>Wie fühlt ihr euch, wenn ihr so einen Post seht?</a:t>
            </a:r>
            <a:endParaRPr sz="1600">
              <a:latin typeface="+mn-lt"/>
            </a:endParaRPr>
          </a:p>
        </p:txBody>
      </p:sp>
      <p:sp>
        <p:nvSpPr>
          <p:cNvPr id="8" name="Textfeld 7" hidden="0"/>
          <p:cNvSpPr txBox="1"/>
          <p:nvPr isPhoto="0" userDrawn="0"/>
        </p:nvSpPr>
        <p:spPr bwMode="auto">
          <a:xfrm>
            <a:off x="3683440" y="3508434"/>
            <a:ext cx="4272936" cy="246221"/>
          </a:xfrm>
          <a:prstGeom prst="rect">
            <a:avLst/>
          </a:prstGeom>
          <a:noFill/>
        </p:spPr>
        <p:txBody>
          <a:bodyPr wrap="square" lIns="0" tIns="0" rIns="0" bIns="0" rtlCol="0">
            <a:spAutoFit/>
          </a:bodyPr>
          <a:lstStyle/>
          <a:p>
            <a:pPr algn="l">
              <a:lnSpc>
                <a:spcPct val="100000"/>
              </a:lnSpc>
              <a:defRPr/>
            </a:pPr>
            <a:r>
              <a:rPr lang="de-DE" sz="1600" b="1">
                <a:latin typeface="+mn-lt"/>
              </a:rPr>
              <a:t>Wer oder was ist die Quelle?</a:t>
            </a:r>
            <a:endParaRPr sz="1600">
              <a:latin typeface="+mn-lt"/>
            </a:endParaRPr>
          </a:p>
        </p:txBody>
      </p:sp>
      <p:pic>
        <p:nvPicPr>
          <p:cNvPr id="9" name="Grafik 8" hidden="0"/>
          <p:cNvPicPr>
            <a:picLocks noChangeAspect="1"/>
          </p:cNvPicPr>
          <p:nvPr isPhoto="0" userDrawn="0"/>
        </p:nvPicPr>
        <p:blipFill>
          <a:blip r:embed="rId4"/>
          <a:srcRect l="20216" t="6220" r="22245" b="7137"/>
          <a:stretch/>
        </p:blipFill>
        <p:spPr bwMode="auto">
          <a:xfrm>
            <a:off x="755577" y="1131590"/>
            <a:ext cx="2664295" cy="4011910"/>
          </a:xfrm>
          <a:prstGeom prst="rect">
            <a:avLst/>
          </a:prstGeom>
          <a:effectLst>
            <a:outerShdw blurRad="50800" dist="38100" dir="5400000" rotWithShape="0" algn="t">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2" name="Grafik 1" hidden="0"/>
          <p:cNvPicPr>
            <a:picLocks noChangeAspect="1"/>
          </p:cNvPicPr>
          <p:nvPr isPhoto="0" userDrawn="0"/>
        </p:nvPicPr>
        <p:blipFill>
          <a:blip r:embed="rId3"/>
          <a:stretch/>
        </p:blipFill>
        <p:spPr bwMode="auto">
          <a:xfrm>
            <a:off x="0" y="720"/>
            <a:ext cx="9144000" cy="5142060"/>
          </a:xfrm>
          <a:prstGeom prst="rect">
            <a:avLst/>
          </a:prstGeom>
        </p:spPr>
      </p:pic>
      <p:pic>
        <p:nvPicPr>
          <p:cNvPr id="4" name="Grafik 3" hidden="0"/>
          <p:cNvPicPr>
            <a:picLocks noChangeAspect="1"/>
          </p:cNvPicPr>
          <p:nvPr isPhoto="0" userDrawn="0"/>
        </p:nvPicPr>
        <p:blipFill>
          <a:blip r:embed="rId4"/>
          <a:stretch/>
        </p:blipFill>
        <p:spPr bwMode="auto">
          <a:xfrm>
            <a:off x="147566" y="4516438"/>
            <a:ext cx="503584" cy="503584"/>
          </a:xfrm>
          <a:prstGeom prst="rect">
            <a:avLst/>
          </a:prstGeom>
        </p:spPr>
      </p:pic>
      <p:pic>
        <p:nvPicPr>
          <p:cNvPr id="5" name="Grafik 4" hidden="0"/>
          <p:cNvPicPr>
            <a:picLocks noChangeAspect="1"/>
          </p:cNvPicPr>
          <p:nvPr isPhoto="0" userDrawn="0"/>
        </p:nvPicPr>
        <p:blipFill>
          <a:blip r:embed="rId5"/>
          <a:stretch/>
        </p:blipFill>
        <p:spPr bwMode="auto">
          <a:xfrm>
            <a:off x="7566682" y="4613054"/>
            <a:ext cx="1583668" cy="536002"/>
          </a:xfrm>
          <a:prstGeom prst="rect">
            <a:avLst/>
          </a:prstGeom>
        </p:spPr>
      </p:pic>
      <p:sp>
        <p:nvSpPr>
          <p:cNvPr id="8" name="Untertitel 3" hidden="0"/>
          <p:cNvSpPr txBox="1"/>
          <p:nvPr isPhoto="0" userDrawn="0"/>
        </p:nvSpPr>
        <p:spPr bwMode="gray">
          <a:xfrm>
            <a:off x="179512" y="2715766"/>
            <a:ext cx="6768753" cy="503590"/>
          </a:xfrm>
          <a:prstGeom prst="rect">
            <a:avLst/>
          </a:prstGeom>
          <a:solidFill>
            <a:schemeClr val="bg1"/>
          </a:solidFill>
          <a:ln>
            <a:noFill/>
          </a:ln>
          <a:effectLst/>
        </p:spPr>
        <p:txBody>
          <a:bodyPr vert="horz" wrap="square" lIns="108000" tIns="36000" rIns="108000" bIns="36000" numCol="1" anchor="t" anchorCtr="0" compatLnSpc="1">
            <a:prstTxWarp prst="textNoShape"/>
            <a:spAutoFit/>
          </a:bodyPr>
          <a:lstStyle>
            <a:lvl1pPr marL="133350" indent="-133350" algn="l">
              <a:spcBef>
                <a:spcPts val="0"/>
              </a:spcBef>
              <a:spcAft>
                <a:spcPts val="0"/>
              </a:spcAft>
              <a:buClr>
                <a:schemeClr val="tx2"/>
              </a:buClr>
              <a:buFont typeface="Wingdings"/>
              <a:buChar char="§"/>
              <a:defRPr sz="1400">
                <a:solidFill>
                  <a:schemeClr val="tx1"/>
                </a:solidFill>
                <a:latin typeface="Arial"/>
                <a:ea typeface="+mn-ea"/>
                <a:cs typeface="Arial"/>
              </a:defRPr>
            </a:lvl1pPr>
            <a:lvl2pPr marL="269875" indent="-130175" algn="l">
              <a:spcBef>
                <a:spcPts val="0"/>
              </a:spcBef>
              <a:spcAft>
                <a:spcPts val="0"/>
              </a:spcAft>
              <a:buClr>
                <a:schemeClr val="tx2"/>
              </a:buClr>
              <a:buFont typeface="Wingdings"/>
              <a:buChar char="§"/>
              <a:defRPr sz="1400">
                <a:solidFill>
                  <a:schemeClr val="tx1"/>
                </a:solidFill>
                <a:latin typeface="Arial"/>
                <a:ea typeface="+mn-ea"/>
                <a:cs typeface="Arial"/>
              </a:defRPr>
            </a:lvl2pPr>
            <a:lvl3pPr marL="396875" indent="-127000" algn="l">
              <a:spcBef>
                <a:spcPts val="0"/>
              </a:spcBef>
              <a:spcAft>
                <a:spcPts val="0"/>
              </a:spcAft>
              <a:buClr>
                <a:schemeClr val="tx2"/>
              </a:buClr>
              <a:buFont typeface="Wingdings"/>
              <a:buChar char="§"/>
              <a:defRPr sz="1400">
                <a:solidFill>
                  <a:schemeClr val="tx1"/>
                </a:solidFill>
                <a:latin typeface="Arial"/>
                <a:ea typeface="+mn-ea"/>
                <a:cs typeface="Arial"/>
              </a:defRPr>
            </a:lvl3pPr>
            <a:lvl4pPr marL="538163" indent="-147638" algn="l">
              <a:spcBef>
                <a:spcPts val="0"/>
              </a:spcBef>
              <a:spcAft>
                <a:spcPts val="0"/>
              </a:spcAft>
              <a:buClr>
                <a:schemeClr val="tx2"/>
              </a:buClr>
              <a:buFont typeface="Wingdings"/>
              <a:buChar char="§"/>
              <a:defRPr sz="1400">
                <a:solidFill>
                  <a:schemeClr val="tx1"/>
                </a:solidFill>
                <a:latin typeface="Arial"/>
                <a:ea typeface="+mn-ea"/>
                <a:cs typeface="Arial"/>
              </a:defRPr>
            </a:lvl4pPr>
            <a:lvl5pPr marL="673100" indent="-131763" algn="l">
              <a:spcBef>
                <a:spcPts val="0"/>
              </a:spcBef>
              <a:spcAft>
                <a:spcPts val="0"/>
              </a:spcAft>
              <a:buClr>
                <a:schemeClr val="tx2"/>
              </a:buClr>
              <a:buFont typeface="Wingdings"/>
              <a:buChar char="§"/>
              <a:defRPr sz="1400">
                <a:solidFill>
                  <a:schemeClr val="tx1"/>
                </a:solidFill>
                <a:latin typeface="Arial"/>
                <a:ea typeface="+mn-ea"/>
                <a:cs typeface="Arial"/>
              </a:defRPr>
            </a:lvl5pPr>
            <a:lvl6pPr marL="1175985" indent="-177747" algn="l">
              <a:spcBef>
                <a:spcPts val="0"/>
              </a:spcBef>
              <a:spcAft>
                <a:spcPts val="0"/>
              </a:spcAft>
              <a:buClr>
                <a:schemeClr val="tx2"/>
              </a:buClr>
              <a:buFont typeface="Wingdings"/>
              <a:buChar char="§"/>
              <a:defRPr sz="1400">
                <a:solidFill>
                  <a:schemeClr val="tx1"/>
                </a:solidFill>
                <a:latin typeface="+mn-lt"/>
                <a:ea typeface="+mn-ea"/>
              </a:defRPr>
            </a:lvl6pPr>
            <a:lvl7pPr marL="1633048" indent="-177747" algn="l">
              <a:spcBef>
                <a:spcPts val="0"/>
              </a:spcBef>
              <a:spcAft>
                <a:spcPts val="0"/>
              </a:spcAft>
              <a:buClr>
                <a:schemeClr val="tx2"/>
              </a:buClr>
              <a:buFont typeface="Wingdings"/>
              <a:buChar char="§"/>
              <a:defRPr sz="1400">
                <a:solidFill>
                  <a:schemeClr val="tx1"/>
                </a:solidFill>
                <a:latin typeface="+mn-lt"/>
                <a:ea typeface="+mn-ea"/>
              </a:defRPr>
            </a:lvl7pPr>
            <a:lvl8pPr marL="2090111" indent="-177747" algn="l">
              <a:spcBef>
                <a:spcPts val="0"/>
              </a:spcBef>
              <a:spcAft>
                <a:spcPts val="0"/>
              </a:spcAft>
              <a:buClr>
                <a:schemeClr val="tx2"/>
              </a:buClr>
              <a:buFont typeface="Wingdings"/>
              <a:buChar char="§"/>
              <a:defRPr sz="1400">
                <a:solidFill>
                  <a:schemeClr val="tx1"/>
                </a:solidFill>
                <a:latin typeface="+mn-lt"/>
                <a:ea typeface="+mn-ea"/>
              </a:defRPr>
            </a:lvl8pPr>
            <a:lvl9pPr marL="2547174" indent="-177747" algn="l">
              <a:spcBef>
                <a:spcPts val="0"/>
              </a:spcBef>
              <a:spcAft>
                <a:spcPts val="0"/>
              </a:spcAft>
              <a:buClr>
                <a:schemeClr val="tx2"/>
              </a:buClr>
              <a:buFont typeface="Wingdings"/>
              <a:buChar char="§"/>
              <a:defRPr sz="1400">
                <a:solidFill>
                  <a:schemeClr val="tx1"/>
                </a:solidFill>
                <a:latin typeface="+mn-lt"/>
                <a:ea typeface="+mn-ea"/>
              </a:defRPr>
            </a:lvl9pPr>
          </a:lstStyle>
          <a:p>
            <a:pPr marL="0" indent="0">
              <a:lnSpc>
                <a:spcPct val="100000"/>
              </a:lnSpc>
              <a:buNone/>
              <a:defRPr/>
            </a:pPr>
            <a:r>
              <a:rPr lang="de-DE" sz="2800" b="1">
                <a:solidFill>
                  <a:schemeClr val="tx2"/>
                </a:solidFill>
              </a:rPr>
              <a:t>Wenn wir die Quelle einer Behauptung</a:t>
            </a:r>
            <a:endParaRPr/>
          </a:p>
        </p:txBody>
      </p:sp>
      <p:sp>
        <p:nvSpPr>
          <p:cNvPr id="11" name="Rechteck 10" hidden="0"/>
          <p:cNvSpPr/>
          <p:nvPr isPhoto="0" userDrawn="0"/>
        </p:nvSpPr>
        <p:spPr bwMode="auto">
          <a:xfrm>
            <a:off x="0" y="0"/>
            <a:ext cx="9144000" cy="170881"/>
          </a:xfrm>
          <a:prstGeom prst="rect">
            <a:avLst/>
          </a:prstGeom>
          <a:solidFill>
            <a:schemeClr val="accent2"/>
          </a:solidFill>
          <a:ln w="6350" cap="flat" cmpd="sng" algn="ctr">
            <a:noFill/>
            <a:prstDash val="solid"/>
            <a:round/>
            <a:headEnd type="none" w="med" len="med"/>
            <a:tailEnd type="none" w="med" len="med"/>
          </a:ln>
          <a:effectLst/>
        </p:spPr>
        <p:txBody>
          <a:bodyPr vert="horz" wrap="none" lIns="0" tIns="46800" rIns="0" bIns="46800" numCol="1" rtlCol="0" anchor="ctr" anchorCtr="0" compatLnSpc="1">
            <a:prstTxWarp prst="textNoShape"/>
          </a:bodyPr>
          <a:lstStyle/>
          <a:p>
            <a:pPr marL="0" marR="0" indent="0" algn="ctr" defTabSz="914400">
              <a:lnSpc>
                <a:spcPct val="90000"/>
              </a:lnSpc>
              <a:spcBef>
                <a:spcPts val="0"/>
              </a:spcBef>
              <a:spcAft>
                <a:spcPts val="0"/>
              </a:spcAft>
              <a:buClr>
                <a:srgbClr val="4A5E74"/>
              </a:buClr>
              <a:buSzTx/>
              <a:buFont typeface="Wingdings"/>
              <a:buNone/>
              <a:defRPr/>
            </a:pPr>
            <a:endParaRPr lang="de-DE" sz="1400" b="0" i="0" u="none" strike="noStrike" cap="none">
              <a:ln>
                <a:noFill/>
              </a:ln>
              <a:solidFill>
                <a:srgbClr val="000000"/>
              </a:solidFill>
              <a:latin typeface="+mn-lt"/>
              <a:ea typeface="ヒラギノ角ゴ Pro W3"/>
            </a:endParaRPr>
          </a:p>
        </p:txBody>
      </p:sp>
      <p:sp>
        <p:nvSpPr>
          <p:cNvPr id="7" name="Untertitel 3" hidden="0"/>
          <p:cNvSpPr txBox="1"/>
          <p:nvPr isPhoto="0" userDrawn="0"/>
        </p:nvSpPr>
        <p:spPr bwMode="gray">
          <a:xfrm>
            <a:off x="179513" y="3273240"/>
            <a:ext cx="7705737" cy="503590"/>
          </a:xfrm>
          <a:prstGeom prst="rect">
            <a:avLst/>
          </a:prstGeom>
          <a:solidFill>
            <a:schemeClr val="bg1"/>
          </a:solidFill>
          <a:ln>
            <a:noFill/>
          </a:ln>
          <a:effectLst/>
        </p:spPr>
        <p:txBody>
          <a:bodyPr vert="horz" wrap="none" lIns="108000" tIns="36000" rIns="108000" bIns="36000" numCol="1" anchor="t" anchorCtr="0" compatLnSpc="1">
            <a:prstTxWarp prst="textNoShape"/>
            <a:spAutoFit/>
          </a:bodyPr>
          <a:lstStyle>
            <a:lvl1pPr marL="133350" indent="-133350" algn="l">
              <a:spcBef>
                <a:spcPts val="0"/>
              </a:spcBef>
              <a:spcAft>
                <a:spcPts val="0"/>
              </a:spcAft>
              <a:buClr>
                <a:schemeClr val="tx2"/>
              </a:buClr>
              <a:buFont typeface="Wingdings"/>
              <a:buChar char="§"/>
              <a:defRPr sz="1400">
                <a:solidFill>
                  <a:schemeClr val="tx1"/>
                </a:solidFill>
                <a:latin typeface="Arial"/>
                <a:ea typeface="+mn-ea"/>
                <a:cs typeface="Arial"/>
              </a:defRPr>
            </a:lvl1pPr>
            <a:lvl2pPr marL="269875" indent="-130175" algn="l">
              <a:spcBef>
                <a:spcPts val="0"/>
              </a:spcBef>
              <a:spcAft>
                <a:spcPts val="0"/>
              </a:spcAft>
              <a:buClr>
                <a:schemeClr val="tx2"/>
              </a:buClr>
              <a:buFont typeface="Wingdings"/>
              <a:buChar char="§"/>
              <a:defRPr sz="1400">
                <a:solidFill>
                  <a:schemeClr val="tx1"/>
                </a:solidFill>
                <a:latin typeface="Arial"/>
                <a:ea typeface="+mn-ea"/>
                <a:cs typeface="Arial"/>
              </a:defRPr>
            </a:lvl2pPr>
            <a:lvl3pPr marL="396875" indent="-127000" algn="l">
              <a:spcBef>
                <a:spcPts val="0"/>
              </a:spcBef>
              <a:spcAft>
                <a:spcPts val="0"/>
              </a:spcAft>
              <a:buClr>
                <a:schemeClr val="tx2"/>
              </a:buClr>
              <a:buFont typeface="Wingdings"/>
              <a:buChar char="§"/>
              <a:defRPr sz="1400">
                <a:solidFill>
                  <a:schemeClr val="tx1"/>
                </a:solidFill>
                <a:latin typeface="Arial"/>
                <a:ea typeface="+mn-ea"/>
                <a:cs typeface="Arial"/>
              </a:defRPr>
            </a:lvl3pPr>
            <a:lvl4pPr marL="538163" indent="-147638" algn="l">
              <a:spcBef>
                <a:spcPts val="0"/>
              </a:spcBef>
              <a:spcAft>
                <a:spcPts val="0"/>
              </a:spcAft>
              <a:buClr>
                <a:schemeClr val="tx2"/>
              </a:buClr>
              <a:buFont typeface="Wingdings"/>
              <a:buChar char="§"/>
              <a:defRPr sz="1400">
                <a:solidFill>
                  <a:schemeClr val="tx1"/>
                </a:solidFill>
                <a:latin typeface="Arial"/>
                <a:ea typeface="+mn-ea"/>
                <a:cs typeface="Arial"/>
              </a:defRPr>
            </a:lvl4pPr>
            <a:lvl5pPr marL="673100" indent="-131763" algn="l">
              <a:spcBef>
                <a:spcPts val="0"/>
              </a:spcBef>
              <a:spcAft>
                <a:spcPts val="0"/>
              </a:spcAft>
              <a:buClr>
                <a:schemeClr val="tx2"/>
              </a:buClr>
              <a:buFont typeface="Wingdings"/>
              <a:buChar char="§"/>
              <a:defRPr sz="1400">
                <a:solidFill>
                  <a:schemeClr val="tx1"/>
                </a:solidFill>
                <a:latin typeface="Arial"/>
                <a:ea typeface="+mn-ea"/>
                <a:cs typeface="Arial"/>
              </a:defRPr>
            </a:lvl5pPr>
            <a:lvl6pPr marL="1175985" indent="-177747" algn="l">
              <a:spcBef>
                <a:spcPts val="0"/>
              </a:spcBef>
              <a:spcAft>
                <a:spcPts val="0"/>
              </a:spcAft>
              <a:buClr>
                <a:schemeClr val="tx2"/>
              </a:buClr>
              <a:buFont typeface="Wingdings"/>
              <a:buChar char="§"/>
              <a:defRPr sz="1400">
                <a:solidFill>
                  <a:schemeClr val="tx1"/>
                </a:solidFill>
                <a:latin typeface="+mn-lt"/>
                <a:ea typeface="+mn-ea"/>
              </a:defRPr>
            </a:lvl6pPr>
            <a:lvl7pPr marL="1633048" indent="-177747" algn="l">
              <a:spcBef>
                <a:spcPts val="0"/>
              </a:spcBef>
              <a:spcAft>
                <a:spcPts val="0"/>
              </a:spcAft>
              <a:buClr>
                <a:schemeClr val="tx2"/>
              </a:buClr>
              <a:buFont typeface="Wingdings"/>
              <a:buChar char="§"/>
              <a:defRPr sz="1400">
                <a:solidFill>
                  <a:schemeClr val="tx1"/>
                </a:solidFill>
                <a:latin typeface="+mn-lt"/>
                <a:ea typeface="+mn-ea"/>
              </a:defRPr>
            </a:lvl7pPr>
            <a:lvl8pPr marL="2090111" indent="-177747" algn="l">
              <a:spcBef>
                <a:spcPts val="0"/>
              </a:spcBef>
              <a:spcAft>
                <a:spcPts val="0"/>
              </a:spcAft>
              <a:buClr>
                <a:schemeClr val="tx2"/>
              </a:buClr>
              <a:buFont typeface="Wingdings"/>
              <a:buChar char="§"/>
              <a:defRPr sz="1400">
                <a:solidFill>
                  <a:schemeClr val="tx1"/>
                </a:solidFill>
                <a:latin typeface="+mn-lt"/>
                <a:ea typeface="+mn-ea"/>
              </a:defRPr>
            </a:lvl8pPr>
            <a:lvl9pPr marL="2547174" indent="-177747" algn="l">
              <a:spcBef>
                <a:spcPts val="0"/>
              </a:spcBef>
              <a:spcAft>
                <a:spcPts val="0"/>
              </a:spcAft>
              <a:buClr>
                <a:schemeClr val="tx2"/>
              </a:buClr>
              <a:buFont typeface="Wingdings"/>
              <a:buChar char="§"/>
              <a:defRPr sz="1400">
                <a:solidFill>
                  <a:schemeClr val="tx1"/>
                </a:solidFill>
                <a:latin typeface="+mn-lt"/>
                <a:ea typeface="+mn-ea"/>
              </a:defRPr>
            </a:lvl9pPr>
          </a:lstStyle>
          <a:p>
            <a:pPr marL="0" indent="0">
              <a:lnSpc>
                <a:spcPct val="100000"/>
              </a:lnSpc>
              <a:buNone/>
              <a:defRPr/>
            </a:pPr>
            <a:r>
              <a:rPr lang="de-DE" sz="2800" b="1">
                <a:solidFill>
                  <a:schemeClr val="tx2"/>
                </a:solidFill>
              </a:rPr>
              <a:t>nicht kennen, prüfen wir, ob andere Quellen</a:t>
            </a:r>
            <a:endParaRPr/>
          </a:p>
        </p:txBody>
      </p:sp>
      <p:sp>
        <p:nvSpPr>
          <p:cNvPr id="9" name="Rechteck 8" hidden="0"/>
          <p:cNvSpPr/>
          <p:nvPr isPhoto="0" userDrawn="0"/>
        </p:nvSpPr>
        <p:spPr bwMode="auto">
          <a:xfrm rot="16199998">
            <a:off x="7221740" y="1915784"/>
            <a:ext cx="3667161" cy="177356"/>
          </a:xfrm>
          <a:prstGeom prst="rect">
            <a:avLst/>
          </a:prstGeom>
        </p:spPr>
        <p:txBody>
          <a:bodyPr wrap="square">
            <a:spAutoFit/>
          </a:bodyPr>
          <a:lstStyle/>
          <a:p>
            <a:pPr algn="r">
              <a:defRPr/>
            </a:pPr>
            <a:r>
              <a:rPr lang="de-DE" sz="600">
                <a:latin typeface="Arial"/>
                <a:cs typeface="Arial"/>
              </a:rPr>
              <a:t>Foto: unsplash.com</a:t>
            </a:r>
            <a:endParaRPr lang="de-DE" sz="800">
              <a:latin typeface="Arial"/>
              <a:cs typeface="Arial"/>
            </a:endParaRPr>
          </a:p>
        </p:txBody>
      </p:sp>
      <p:sp>
        <p:nvSpPr>
          <p:cNvPr id="10" name="Untertitel 3" hidden="0"/>
          <p:cNvSpPr txBox="1"/>
          <p:nvPr isPhoto="0" userDrawn="0"/>
        </p:nvSpPr>
        <p:spPr bwMode="gray">
          <a:xfrm>
            <a:off x="179512" y="3843500"/>
            <a:ext cx="5033530" cy="503590"/>
          </a:xfrm>
          <a:prstGeom prst="rect">
            <a:avLst/>
          </a:prstGeom>
          <a:solidFill>
            <a:schemeClr val="bg1"/>
          </a:solidFill>
          <a:ln>
            <a:noFill/>
          </a:ln>
          <a:effectLst/>
        </p:spPr>
        <p:txBody>
          <a:bodyPr vert="horz" wrap="none" lIns="108000" tIns="36000" rIns="108000" bIns="36000" numCol="1" anchor="t" anchorCtr="0" compatLnSpc="1">
            <a:prstTxWarp prst="textNoShape"/>
            <a:spAutoFit/>
          </a:bodyPr>
          <a:lstStyle>
            <a:lvl1pPr marL="133350" indent="-133350" algn="l">
              <a:spcBef>
                <a:spcPts val="0"/>
              </a:spcBef>
              <a:spcAft>
                <a:spcPts val="0"/>
              </a:spcAft>
              <a:buClr>
                <a:schemeClr val="tx2"/>
              </a:buClr>
              <a:buFont typeface="Wingdings"/>
              <a:buChar char="§"/>
              <a:defRPr sz="1400">
                <a:solidFill>
                  <a:schemeClr val="tx1"/>
                </a:solidFill>
                <a:latin typeface="Arial"/>
                <a:ea typeface="+mn-ea"/>
                <a:cs typeface="Arial"/>
              </a:defRPr>
            </a:lvl1pPr>
            <a:lvl2pPr marL="269875" indent="-130175" algn="l">
              <a:spcBef>
                <a:spcPts val="0"/>
              </a:spcBef>
              <a:spcAft>
                <a:spcPts val="0"/>
              </a:spcAft>
              <a:buClr>
                <a:schemeClr val="tx2"/>
              </a:buClr>
              <a:buFont typeface="Wingdings"/>
              <a:buChar char="§"/>
              <a:defRPr sz="1400">
                <a:solidFill>
                  <a:schemeClr val="tx1"/>
                </a:solidFill>
                <a:latin typeface="Arial"/>
                <a:ea typeface="+mn-ea"/>
                <a:cs typeface="Arial"/>
              </a:defRPr>
            </a:lvl2pPr>
            <a:lvl3pPr marL="396875" indent="-127000" algn="l">
              <a:spcBef>
                <a:spcPts val="0"/>
              </a:spcBef>
              <a:spcAft>
                <a:spcPts val="0"/>
              </a:spcAft>
              <a:buClr>
                <a:schemeClr val="tx2"/>
              </a:buClr>
              <a:buFont typeface="Wingdings"/>
              <a:buChar char="§"/>
              <a:defRPr sz="1400">
                <a:solidFill>
                  <a:schemeClr val="tx1"/>
                </a:solidFill>
                <a:latin typeface="Arial"/>
                <a:ea typeface="+mn-ea"/>
                <a:cs typeface="Arial"/>
              </a:defRPr>
            </a:lvl3pPr>
            <a:lvl4pPr marL="538163" indent="-147638" algn="l">
              <a:spcBef>
                <a:spcPts val="0"/>
              </a:spcBef>
              <a:spcAft>
                <a:spcPts val="0"/>
              </a:spcAft>
              <a:buClr>
                <a:schemeClr val="tx2"/>
              </a:buClr>
              <a:buFont typeface="Wingdings"/>
              <a:buChar char="§"/>
              <a:defRPr sz="1400">
                <a:solidFill>
                  <a:schemeClr val="tx1"/>
                </a:solidFill>
                <a:latin typeface="Arial"/>
                <a:ea typeface="+mn-ea"/>
                <a:cs typeface="Arial"/>
              </a:defRPr>
            </a:lvl4pPr>
            <a:lvl5pPr marL="673100" indent="-131763" algn="l">
              <a:spcBef>
                <a:spcPts val="0"/>
              </a:spcBef>
              <a:spcAft>
                <a:spcPts val="0"/>
              </a:spcAft>
              <a:buClr>
                <a:schemeClr val="tx2"/>
              </a:buClr>
              <a:buFont typeface="Wingdings"/>
              <a:buChar char="§"/>
              <a:defRPr sz="1400">
                <a:solidFill>
                  <a:schemeClr val="tx1"/>
                </a:solidFill>
                <a:latin typeface="Arial"/>
                <a:ea typeface="+mn-ea"/>
                <a:cs typeface="Arial"/>
              </a:defRPr>
            </a:lvl5pPr>
            <a:lvl6pPr marL="1175985" indent="-177747" algn="l">
              <a:spcBef>
                <a:spcPts val="0"/>
              </a:spcBef>
              <a:spcAft>
                <a:spcPts val="0"/>
              </a:spcAft>
              <a:buClr>
                <a:schemeClr val="tx2"/>
              </a:buClr>
              <a:buFont typeface="Wingdings"/>
              <a:buChar char="§"/>
              <a:defRPr sz="1400">
                <a:solidFill>
                  <a:schemeClr val="tx1"/>
                </a:solidFill>
                <a:latin typeface="+mn-lt"/>
                <a:ea typeface="+mn-ea"/>
              </a:defRPr>
            </a:lvl6pPr>
            <a:lvl7pPr marL="1633048" indent="-177747" algn="l">
              <a:spcBef>
                <a:spcPts val="0"/>
              </a:spcBef>
              <a:spcAft>
                <a:spcPts val="0"/>
              </a:spcAft>
              <a:buClr>
                <a:schemeClr val="tx2"/>
              </a:buClr>
              <a:buFont typeface="Wingdings"/>
              <a:buChar char="§"/>
              <a:defRPr sz="1400">
                <a:solidFill>
                  <a:schemeClr val="tx1"/>
                </a:solidFill>
                <a:latin typeface="+mn-lt"/>
                <a:ea typeface="+mn-ea"/>
              </a:defRPr>
            </a:lvl7pPr>
            <a:lvl8pPr marL="2090111" indent="-177747" algn="l">
              <a:spcBef>
                <a:spcPts val="0"/>
              </a:spcBef>
              <a:spcAft>
                <a:spcPts val="0"/>
              </a:spcAft>
              <a:buClr>
                <a:schemeClr val="tx2"/>
              </a:buClr>
              <a:buFont typeface="Wingdings"/>
              <a:buChar char="§"/>
              <a:defRPr sz="1400">
                <a:solidFill>
                  <a:schemeClr val="tx1"/>
                </a:solidFill>
                <a:latin typeface="+mn-lt"/>
                <a:ea typeface="+mn-ea"/>
              </a:defRPr>
            </a:lvl8pPr>
            <a:lvl9pPr marL="2547174" indent="-177747" algn="l">
              <a:spcBef>
                <a:spcPts val="0"/>
              </a:spcBef>
              <a:spcAft>
                <a:spcPts val="0"/>
              </a:spcAft>
              <a:buClr>
                <a:schemeClr val="tx2"/>
              </a:buClr>
              <a:buFont typeface="Wingdings"/>
              <a:buChar char="§"/>
              <a:defRPr sz="1400">
                <a:solidFill>
                  <a:schemeClr val="tx1"/>
                </a:solidFill>
                <a:latin typeface="+mn-lt"/>
                <a:ea typeface="+mn-ea"/>
              </a:defRPr>
            </a:lvl9pPr>
          </a:lstStyle>
          <a:p>
            <a:pPr marL="0" indent="0">
              <a:lnSpc>
                <a:spcPct val="100000"/>
              </a:lnSpc>
              <a:buNone/>
              <a:defRPr/>
            </a:pPr>
            <a:r>
              <a:rPr lang="de-DE" sz="2800" b="1">
                <a:solidFill>
                  <a:schemeClr val="tx2"/>
                </a:solidFill>
              </a:rPr>
              <a:t>die Behauptung bestätigen.</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0"/>
          </p:nvPr>
        </p:nvSpPr>
        <p:spPr bwMode="auto">
          <a:xfrm>
            <a:off x="863599" y="726128"/>
            <a:ext cx="8172896" cy="900000"/>
          </a:xfrm>
        </p:spPr>
        <p:txBody>
          <a:bodyPr/>
          <a:lstStyle/>
          <a:p>
            <a:pPr>
              <a:defRPr/>
            </a:pPr>
            <a:r>
              <a:rPr lang="de-DE"/>
              <a:t>Diese W-Fragen helfen uns:</a:t>
            </a:r>
            <a:endParaRPr/>
          </a:p>
        </p:txBody>
      </p:sp>
      <p:pic>
        <p:nvPicPr>
          <p:cNvPr id="4" name="Grafik 3" hidden="0"/>
          <p:cNvPicPr>
            <a:picLocks noChangeAspect="1"/>
          </p:cNvPicPr>
          <p:nvPr isPhoto="0" userDrawn="0"/>
        </p:nvPicPr>
        <p:blipFill>
          <a:blip r:embed="rId3"/>
          <a:stretch/>
        </p:blipFill>
        <p:spPr bwMode="auto">
          <a:xfrm>
            <a:off x="147566" y="4516438"/>
            <a:ext cx="503584" cy="503584"/>
          </a:xfrm>
          <a:prstGeom prst="rect">
            <a:avLst/>
          </a:prstGeom>
        </p:spPr>
      </p:pic>
      <p:sp>
        <p:nvSpPr>
          <p:cNvPr id="5" name="Textfeld 4" hidden="0"/>
          <p:cNvSpPr txBox="1"/>
          <p:nvPr isPhoto="0" userDrawn="0"/>
        </p:nvSpPr>
        <p:spPr bwMode="auto">
          <a:xfrm>
            <a:off x="3683440" y="1888154"/>
            <a:ext cx="4272936" cy="492443"/>
          </a:xfrm>
          <a:prstGeom prst="rect">
            <a:avLst/>
          </a:prstGeom>
          <a:noFill/>
        </p:spPr>
        <p:txBody>
          <a:bodyPr wrap="square" lIns="0" tIns="0" rIns="0" bIns="0" rtlCol="0">
            <a:spAutoFit/>
          </a:bodyPr>
          <a:lstStyle/>
          <a:p>
            <a:pPr algn="l">
              <a:lnSpc>
                <a:spcPct val="100000"/>
              </a:lnSpc>
              <a:defRPr/>
            </a:pPr>
            <a:r>
              <a:rPr lang="de-DE" sz="1600" b="1">
                <a:solidFill>
                  <a:schemeClr val="tx2"/>
                </a:solidFill>
                <a:latin typeface="+mn-lt"/>
              </a:rPr>
              <a:t>Wer</a:t>
            </a:r>
            <a:r>
              <a:rPr lang="de-DE" sz="1600" b="1">
                <a:latin typeface="+mn-lt"/>
              </a:rPr>
              <a:t> hat den Beitrag gepostet oder das Foto gemacht?</a:t>
            </a:r>
            <a:endParaRPr/>
          </a:p>
        </p:txBody>
      </p:sp>
      <p:sp>
        <p:nvSpPr>
          <p:cNvPr id="6" name="Textfeld 5" hidden="0"/>
          <p:cNvSpPr txBox="1"/>
          <p:nvPr isPhoto="0" userDrawn="0"/>
        </p:nvSpPr>
        <p:spPr bwMode="auto">
          <a:xfrm>
            <a:off x="3683440" y="2792762"/>
            <a:ext cx="4272936" cy="246221"/>
          </a:xfrm>
          <a:prstGeom prst="rect">
            <a:avLst/>
          </a:prstGeom>
          <a:noFill/>
        </p:spPr>
        <p:txBody>
          <a:bodyPr wrap="square" lIns="0" tIns="0" rIns="0" bIns="0" rtlCol="0">
            <a:spAutoFit/>
          </a:bodyPr>
          <a:lstStyle/>
          <a:p>
            <a:pPr algn="l">
              <a:lnSpc>
                <a:spcPct val="100000"/>
              </a:lnSpc>
              <a:defRPr/>
            </a:pPr>
            <a:r>
              <a:rPr lang="de-DE" sz="1600" b="1">
                <a:solidFill>
                  <a:schemeClr val="tx2"/>
                </a:solidFill>
                <a:latin typeface="+mn-lt"/>
              </a:rPr>
              <a:t>Wo</a:t>
            </a:r>
            <a:r>
              <a:rPr lang="de-DE" sz="1600" b="1">
                <a:latin typeface="+mn-lt"/>
              </a:rPr>
              <a:t> sollen die Vögel gestorben sein?</a:t>
            </a:r>
            <a:endParaRPr/>
          </a:p>
        </p:txBody>
      </p:sp>
      <p:sp>
        <p:nvSpPr>
          <p:cNvPr id="7" name="Textfeld 6" hidden="0"/>
          <p:cNvSpPr txBox="1"/>
          <p:nvPr isPhoto="0" userDrawn="0"/>
        </p:nvSpPr>
        <p:spPr bwMode="auto">
          <a:xfrm>
            <a:off x="3683440" y="3481927"/>
            <a:ext cx="4272936" cy="246221"/>
          </a:xfrm>
          <a:prstGeom prst="rect">
            <a:avLst/>
          </a:prstGeom>
          <a:noFill/>
        </p:spPr>
        <p:txBody>
          <a:bodyPr wrap="square" lIns="0" tIns="0" rIns="0" bIns="0" rtlCol="0">
            <a:spAutoFit/>
          </a:bodyPr>
          <a:lstStyle/>
          <a:p>
            <a:pPr algn="l">
              <a:lnSpc>
                <a:spcPct val="100000"/>
              </a:lnSpc>
              <a:defRPr/>
            </a:pPr>
            <a:r>
              <a:rPr lang="de-DE" sz="1600" b="1">
                <a:solidFill>
                  <a:schemeClr val="tx2"/>
                </a:solidFill>
                <a:latin typeface="+mn-lt"/>
              </a:rPr>
              <a:t>Wann</a:t>
            </a:r>
            <a:r>
              <a:rPr lang="de-DE" sz="1600" b="1">
                <a:latin typeface="+mn-lt"/>
              </a:rPr>
              <a:t> sollen die Vögel gestorben sein? </a:t>
            </a:r>
            <a:endParaRPr/>
          </a:p>
        </p:txBody>
      </p:sp>
      <p:pic>
        <p:nvPicPr>
          <p:cNvPr id="9" name="Grafik 8" hidden="0"/>
          <p:cNvPicPr>
            <a:picLocks noChangeAspect="1"/>
          </p:cNvPicPr>
          <p:nvPr isPhoto="0" userDrawn="0"/>
        </p:nvPicPr>
        <p:blipFill>
          <a:blip r:embed="rId4"/>
          <a:srcRect l="20216" t="6220" r="22245" b="7137"/>
          <a:stretch/>
        </p:blipFill>
        <p:spPr bwMode="auto">
          <a:xfrm>
            <a:off x="755577" y="1131590"/>
            <a:ext cx="2664295" cy="4011910"/>
          </a:xfrm>
          <a:prstGeom prst="rect">
            <a:avLst/>
          </a:prstGeom>
          <a:effectLst>
            <a:outerShdw blurRad="50800" dist="38100" dir="5400000" rotWithShape="0" algn="t">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10" name="Bildplatzhalter 5" hidden="0"/>
          <p:cNvPicPr>
            <a:picLocks noChangeAspect="1"/>
          </p:cNvPicPr>
          <p:nvPr isPhoto="0" userDrawn="0"/>
        </p:nvPicPr>
        <p:blipFill>
          <a:blip r:embed="rId3"/>
          <a:stretch/>
        </p:blipFill>
        <p:spPr bwMode="auto">
          <a:xfrm>
            <a:off x="1" y="0"/>
            <a:ext cx="9143999" cy="5143500"/>
          </a:xfrm>
          <a:prstGeom prst="rect">
            <a:avLst/>
          </a:prstGeom>
        </p:spPr>
      </p:pic>
      <p:pic>
        <p:nvPicPr>
          <p:cNvPr id="4" name="Grafik 3" hidden="0"/>
          <p:cNvPicPr>
            <a:picLocks noChangeAspect="1"/>
          </p:cNvPicPr>
          <p:nvPr isPhoto="0" userDrawn="0"/>
        </p:nvPicPr>
        <p:blipFill>
          <a:blip r:embed="rId4"/>
          <a:stretch/>
        </p:blipFill>
        <p:spPr bwMode="auto">
          <a:xfrm>
            <a:off x="147566" y="4516438"/>
            <a:ext cx="503584" cy="503584"/>
          </a:xfrm>
          <a:prstGeom prst="rect">
            <a:avLst/>
          </a:prstGeom>
        </p:spPr>
      </p:pic>
      <p:pic>
        <p:nvPicPr>
          <p:cNvPr id="5" name="Grafik 4" hidden="0"/>
          <p:cNvPicPr>
            <a:picLocks noChangeAspect="1"/>
          </p:cNvPicPr>
          <p:nvPr isPhoto="0" userDrawn="0"/>
        </p:nvPicPr>
        <p:blipFill>
          <a:blip r:embed="rId5"/>
          <a:stretch/>
        </p:blipFill>
        <p:spPr bwMode="auto">
          <a:xfrm>
            <a:off x="7566682" y="4613054"/>
            <a:ext cx="1583668" cy="536002"/>
          </a:xfrm>
          <a:prstGeom prst="rect">
            <a:avLst/>
          </a:prstGeom>
        </p:spPr>
      </p:pic>
      <p:sp>
        <p:nvSpPr>
          <p:cNvPr id="8" name="Untertitel 3" hidden="0"/>
          <p:cNvSpPr txBox="1"/>
          <p:nvPr isPhoto="0" userDrawn="0"/>
        </p:nvSpPr>
        <p:spPr bwMode="gray">
          <a:xfrm>
            <a:off x="869989" y="2452942"/>
            <a:ext cx="7644822" cy="503590"/>
          </a:xfrm>
          <a:prstGeom prst="rect">
            <a:avLst/>
          </a:prstGeom>
          <a:solidFill>
            <a:schemeClr val="bg1"/>
          </a:solidFill>
          <a:ln>
            <a:noFill/>
          </a:ln>
          <a:effectLst/>
        </p:spPr>
        <p:txBody>
          <a:bodyPr vert="horz" wrap="none" lIns="108000" tIns="36000" rIns="108000" bIns="36000" numCol="1" anchor="t" anchorCtr="0" compatLnSpc="1">
            <a:prstTxWarp prst="textNoShape"/>
            <a:spAutoFit/>
          </a:bodyPr>
          <a:lstStyle>
            <a:lvl1pPr marL="133350" indent="-133350" algn="l">
              <a:spcBef>
                <a:spcPts val="0"/>
              </a:spcBef>
              <a:spcAft>
                <a:spcPts val="0"/>
              </a:spcAft>
              <a:buClr>
                <a:schemeClr val="tx2"/>
              </a:buClr>
              <a:buFont typeface="Wingdings"/>
              <a:buChar char="§"/>
              <a:defRPr sz="1400">
                <a:solidFill>
                  <a:schemeClr val="tx1"/>
                </a:solidFill>
                <a:latin typeface="Arial"/>
                <a:ea typeface="+mn-ea"/>
                <a:cs typeface="Arial"/>
              </a:defRPr>
            </a:lvl1pPr>
            <a:lvl2pPr marL="269875" indent="-130175" algn="l">
              <a:spcBef>
                <a:spcPts val="0"/>
              </a:spcBef>
              <a:spcAft>
                <a:spcPts val="0"/>
              </a:spcAft>
              <a:buClr>
                <a:schemeClr val="tx2"/>
              </a:buClr>
              <a:buFont typeface="Wingdings"/>
              <a:buChar char="§"/>
              <a:defRPr sz="1400">
                <a:solidFill>
                  <a:schemeClr val="tx1"/>
                </a:solidFill>
                <a:latin typeface="Arial"/>
                <a:ea typeface="+mn-ea"/>
                <a:cs typeface="Arial"/>
              </a:defRPr>
            </a:lvl2pPr>
            <a:lvl3pPr marL="396875" indent="-127000" algn="l">
              <a:spcBef>
                <a:spcPts val="0"/>
              </a:spcBef>
              <a:spcAft>
                <a:spcPts val="0"/>
              </a:spcAft>
              <a:buClr>
                <a:schemeClr val="tx2"/>
              </a:buClr>
              <a:buFont typeface="Wingdings"/>
              <a:buChar char="§"/>
              <a:defRPr sz="1400">
                <a:solidFill>
                  <a:schemeClr val="tx1"/>
                </a:solidFill>
                <a:latin typeface="Arial"/>
                <a:ea typeface="+mn-ea"/>
                <a:cs typeface="Arial"/>
              </a:defRPr>
            </a:lvl3pPr>
            <a:lvl4pPr marL="538163" indent="-147638" algn="l">
              <a:spcBef>
                <a:spcPts val="0"/>
              </a:spcBef>
              <a:spcAft>
                <a:spcPts val="0"/>
              </a:spcAft>
              <a:buClr>
                <a:schemeClr val="tx2"/>
              </a:buClr>
              <a:buFont typeface="Wingdings"/>
              <a:buChar char="§"/>
              <a:defRPr sz="1400">
                <a:solidFill>
                  <a:schemeClr val="tx1"/>
                </a:solidFill>
                <a:latin typeface="Arial"/>
                <a:ea typeface="+mn-ea"/>
                <a:cs typeface="Arial"/>
              </a:defRPr>
            </a:lvl4pPr>
            <a:lvl5pPr marL="673100" indent="-131763" algn="l">
              <a:spcBef>
                <a:spcPts val="0"/>
              </a:spcBef>
              <a:spcAft>
                <a:spcPts val="0"/>
              </a:spcAft>
              <a:buClr>
                <a:schemeClr val="tx2"/>
              </a:buClr>
              <a:buFont typeface="Wingdings"/>
              <a:buChar char="§"/>
              <a:defRPr sz="1400">
                <a:solidFill>
                  <a:schemeClr val="tx1"/>
                </a:solidFill>
                <a:latin typeface="Arial"/>
                <a:ea typeface="+mn-ea"/>
                <a:cs typeface="Arial"/>
              </a:defRPr>
            </a:lvl5pPr>
            <a:lvl6pPr marL="1175985" indent="-177747" algn="l">
              <a:spcBef>
                <a:spcPts val="0"/>
              </a:spcBef>
              <a:spcAft>
                <a:spcPts val="0"/>
              </a:spcAft>
              <a:buClr>
                <a:schemeClr val="tx2"/>
              </a:buClr>
              <a:buFont typeface="Wingdings"/>
              <a:buChar char="§"/>
              <a:defRPr sz="1400">
                <a:solidFill>
                  <a:schemeClr val="tx1"/>
                </a:solidFill>
                <a:latin typeface="+mn-lt"/>
                <a:ea typeface="+mn-ea"/>
              </a:defRPr>
            </a:lvl6pPr>
            <a:lvl7pPr marL="1633048" indent="-177747" algn="l">
              <a:spcBef>
                <a:spcPts val="0"/>
              </a:spcBef>
              <a:spcAft>
                <a:spcPts val="0"/>
              </a:spcAft>
              <a:buClr>
                <a:schemeClr val="tx2"/>
              </a:buClr>
              <a:buFont typeface="Wingdings"/>
              <a:buChar char="§"/>
              <a:defRPr sz="1400">
                <a:solidFill>
                  <a:schemeClr val="tx1"/>
                </a:solidFill>
                <a:latin typeface="+mn-lt"/>
                <a:ea typeface="+mn-ea"/>
              </a:defRPr>
            </a:lvl7pPr>
            <a:lvl8pPr marL="2090111" indent="-177747" algn="l">
              <a:spcBef>
                <a:spcPts val="0"/>
              </a:spcBef>
              <a:spcAft>
                <a:spcPts val="0"/>
              </a:spcAft>
              <a:buClr>
                <a:schemeClr val="tx2"/>
              </a:buClr>
              <a:buFont typeface="Wingdings"/>
              <a:buChar char="§"/>
              <a:defRPr sz="1400">
                <a:solidFill>
                  <a:schemeClr val="tx1"/>
                </a:solidFill>
                <a:latin typeface="+mn-lt"/>
                <a:ea typeface="+mn-ea"/>
              </a:defRPr>
            </a:lvl8pPr>
            <a:lvl9pPr marL="2547174" indent="-177747" algn="l">
              <a:spcBef>
                <a:spcPts val="0"/>
              </a:spcBef>
              <a:spcAft>
                <a:spcPts val="0"/>
              </a:spcAft>
              <a:buClr>
                <a:schemeClr val="tx2"/>
              </a:buClr>
              <a:buFont typeface="Wingdings"/>
              <a:buChar char="§"/>
              <a:defRPr sz="1400">
                <a:solidFill>
                  <a:schemeClr val="tx1"/>
                </a:solidFill>
                <a:latin typeface="+mn-lt"/>
                <a:ea typeface="+mn-ea"/>
              </a:defRPr>
            </a:lvl9pPr>
          </a:lstStyle>
          <a:p>
            <a:pPr marL="0" indent="0">
              <a:lnSpc>
                <a:spcPct val="100000"/>
              </a:lnSpc>
              <a:buNone/>
              <a:defRPr/>
            </a:pPr>
            <a:r>
              <a:rPr lang="de-DE" sz="2800" b="1">
                <a:solidFill>
                  <a:schemeClr val="tx2"/>
                </a:solidFill>
              </a:rPr>
              <a:t>Wenn wir Antworten auf W-Fragen suchen, </a:t>
            </a:r>
            <a:endParaRPr/>
          </a:p>
        </p:txBody>
      </p:sp>
      <p:sp>
        <p:nvSpPr>
          <p:cNvPr id="11" name="Rechteck 10" hidden="0"/>
          <p:cNvSpPr/>
          <p:nvPr isPhoto="0" userDrawn="0"/>
        </p:nvSpPr>
        <p:spPr bwMode="auto">
          <a:xfrm>
            <a:off x="0" y="0"/>
            <a:ext cx="9144000" cy="170881"/>
          </a:xfrm>
          <a:prstGeom prst="rect">
            <a:avLst/>
          </a:prstGeom>
          <a:solidFill>
            <a:schemeClr val="accent2"/>
          </a:solidFill>
          <a:ln w="6350" cap="flat" cmpd="sng" algn="ctr">
            <a:noFill/>
            <a:prstDash val="solid"/>
            <a:round/>
            <a:headEnd type="none" w="med" len="med"/>
            <a:tailEnd type="none" w="med" len="med"/>
          </a:ln>
          <a:effectLst/>
        </p:spPr>
        <p:txBody>
          <a:bodyPr vert="horz" wrap="none" lIns="0" tIns="46800" rIns="0" bIns="46800" numCol="1" rtlCol="0" anchor="ctr" anchorCtr="0" compatLnSpc="1">
            <a:prstTxWarp prst="textNoShape"/>
          </a:bodyPr>
          <a:lstStyle/>
          <a:p>
            <a:pPr marL="0" marR="0" indent="0" algn="ctr" defTabSz="914400">
              <a:lnSpc>
                <a:spcPct val="90000"/>
              </a:lnSpc>
              <a:spcBef>
                <a:spcPts val="0"/>
              </a:spcBef>
              <a:spcAft>
                <a:spcPts val="0"/>
              </a:spcAft>
              <a:buClr>
                <a:srgbClr val="4A5E74"/>
              </a:buClr>
              <a:buSzTx/>
              <a:buFont typeface="Wingdings"/>
              <a:buNone/>
              <a:defRPr/>
            </a:pPr>
            <a:endParaRPr lang="de-DE" sz="1400" b="0" i="0" u="none" strike="noStrike" cap="none">
              <a:ln>
                <a:noFill/>
              </a:ln>
              <a:solidFill>
                <a:srgbClr val="000000"/>
              </a:solidFill>
              <a:latin typeface="+mn-lt"/>
              <a:ea typeface="ヒラギノ角ゴ Pro W3"/>
            </a:endParaRPr>
          </a:p>
        </p:txBody>
      </p:sp>
      <p:sp>
        <p:nvSpPr>
          <p:cNvPr id="7" name="Untertitel 3" hidden="0"/>
          <p:cNvSpPr txBox="1"/>
          <p:nvPr isPhoto="0" userDrawn="0"/>
        </p:nvSpPr>
        <p:spPr bwMode="gray">
          <a:xfrm>
            <a:off x="869989" y="3046927"/>
            <a:ext cx="6309521" cy="503590"/>
          </a:xfrm>
          <a:prstGeom prst="rect">
            <a:avLst/>
          </a:prstGeom>
          <a:solidFill>
            <a:schemeClr val="bg1"/>
          </a:solidFill>
          <a:ln>
            <a:noFill/>
          </a:ln>
          <a:effectLst/>
        </p:spPr>
        <p:txBody>
          <a:bodyPr vert="horz" wrap="none" lIns="108000" tIns="36000" rIns="108000" bIns="36000" numCol="1" anchor="t" anchorCtr="0" compatLnSpc="1">
            <a:prstTxWarp prst="textNoShape"/>
            <a:spAutoFit/>
          </a:bodyPr>
          <a:lstStyle>
            <a:lvl1pPr marL="133350" indent="-133350" algn="l">
              <a:spcBef>
                <a:spcPts val="0"/>
              </a:spcBef>
              <a:spcAft>
                <a:spcPts val="0"/>
              </a:spcAft>
              <a:buClr>
                <a:schemeClr val="tx2"/>
              </a:buClr>
              <a:buFont typeface="Wingdings"/>
              <a:buChar char="§"/>
              <a:defRPr sz="1400">
                <a:solidFill>
                  <a:schemeClr val="tx1"/>
                </a:solidFill>
                <a:latin typeface="Arial"/>
                <a:ea typeface="+mn-ea"/>
                <a:cs typeface="Arial"/>
              </a:defRPr>
            </a:lvl1pPr>
            <a:lvl2pPr marL="269875" indent="-130175" algn="l">
              <a:spcBef>
                <a:spcPts val="0"/>
              </a:spcBef>
              <a:spcAft>
                <a:spcPts val="0"/>
              </a:spcAft>
              <a:buClr>
                <a:schemeClr val="tx2"/>
              </a:buClr>
              <a:buFont typeface="Wingdings"/>
              <a:buChar char="§"/>
              <a:defRPr sz="1400">
                <a:solidFill>
                  <a:schemeClr val="tx1"/>
                </a:solidFill>
                <a:latin typeface="Arial"/>
                <a:ea typeface="+mn-ea"/>
                <a:cs typeface="Arial"/>
              </a:defRPr>
            </a:lvl2pPr>
            <a:lvl3pPr marL="396875" indent="-127000" algn="l">
              <a:spcBef>
                <a:spcPts val="0"/>
              </a:spcBef>
              <a:spcAft>
                <a:spcPts val="0"/>
              </a:spcAft>
              <a:buClr>
                <a:schemeClr val="tx2"/>
              </a:buClr>
              <a:buFont typeface="Wingdings"/>
              <a:buChar char="§"/>
              <a:defRPr sz="1400">
                <a:solidFill>
                  <a:schemeClr val="tx1"/>
                </a:solidFill>
                <a:latin typeface="Arial"/>
                <a:ea typeface="+mn-ea"/>
                <a:cs typeface="Arial"/>
              </a:defRPr>
            </a:lvl3pPr>
            <a:lvl4pPr marL="538163" indent="-147638" algn="l">
              <a:spcBef>
                <a:spcPts val="0"/>
              </a:spcBef>
              <a:spcAft>
                <a:spcPts val="0"/>
              </a:spcAft>
              <a:buClr>
                <a:schemeClr val="tx2"/>
              </a:buClr>
              <a:buFont typeface="Wingdings"/>
              <a:buChar char="§"/>
              <a:defRPr sz="1400">
                <a:solidFill>
                  <a:schemeClr val="tx1"/>
                </a:solidFill>
                <a:latin typeface="Arial"/>
                <a:ea typeface="+mn-ea"/>
                <a:cs typeface="Arial"/>
              </a:defRPr>
            </a:lvl4pPr>
            <a:lvl5pPr marL="673100" indent="-131763" algn="l">
              <a:spcBef>
                <a:spcPts val="0"/>
              </a:spcBef>
              <a:spcAft>
                <a:spcPts val="0"/>
              </a:spcAft>
              <a:buClr>
                <a:schemeClr val="tx2"/>
              </a:buClr>
              <a:buFont typeface="Wingdings"/>
              <a:buChar char="§"/>
              <a:defRPr sz="1400">
                <a:solidFill>
                  <a:schemeClr val="tx1"/>
                </a:solidFill>
                <a:latin typeface="Arial"/>
                <a:ea typeface="+mn-ea"/>
                <a:cs typeface="Arial"/>
              </a:defRPr>
            </a:lvl5pPr>
            <a:lvl6pPr marL="1175985" indent="-177747" algn="l">
              <a:spcBef>
                <a:spcPts val="0"/>
              </a:spcBef>
              <a:spcAft>
                <a:spcPts val="0"/>
              </a:spcAft>
              <a:buClr>
                <a:schemeClr val="tx2"/>
              </a:buClr>
              <a:buFont typeface="Wingdings"/>
              <a:buChar char="§"/>
              <a:defRPr sz="1400">
                <a:solidFill>
                  <a:schemeClr val="tx1"/>
                </a:solidFill>
                <a:latin typeface="+mn-lt"/>
                <a:ea typeface="+mn-ea"/>
              </a:defRPr>
            </a:lvl6pPr>
            <a:lvl7pPr marL="1633048" indent="-177747" algn="l">
              <a:spcBef>
                <a:spcPts val="0"/>
              </a:spcBef>
              <a:spcAft>
                <a:spcPts val="0"/>
              </a:spcAft>
              <a:buClr>
                <a:schemeClr val="tx2"/>
              </a:buClr>
              <a:buFont typeface="Wingdings"/>
              <a:buChar char="§"/>
              <a:defRPr sz="1400">
                <a:solidFill>
                  <a:schemeClr val="tx1"/>
                </a:solidFill>
                <a:latin typeface="+mn-lt"/>
                <a:ea typeface="+mn-ea"/>
              </a:defRPr>
            </a:lvl7pPr>
            <a:lvl8pPr marL="2090111" indent="-177747" algn="l">
              <a:spcBef>
                <a:spcPts val="0"/>
              </a:spcBef>
              <a:spcAft>
                <a:spcPts val="0"/>
              </a:spcAft>
              <a:buClr>
                <a:schemeClr val="tx2"/>
              </a:buClr>
              <a:buFont typeface="Wingdings"/>
              <a:buChar char="§"/>
              <a:defRPr sz="1400">
                <a:solidFill>
                  <a:schemeClr val="tx1"/>
                </a:solidFill>
                <a:latin typeface="+mn-lt"/>
                <a:ea typeface="+mn-ea"/>
              </a:defRPr>
            </a:lvl8pPr>
            <a:lvl9pPr marL="2547174" indent="-177747" algn="l">
              <a:spcBef>
                <a:spcPts val="0"/>
              </a:spcBef>
              <a:spcAft>
                <a:spcPts val="0"/>
              </a:spcAft>
              <a:buClr>
                <a:schemeClr val="tx2"/>
              </a:buClr>
              <a:buFont typeface="Wingdings"/>
              <a:buChar char="§"/>
              <a:defRPr sz="1400">
                <a:solidFill>
                  <a:schemeClr val="tx1"/>
                </a:solidFill>
                <a:latin typeface="+mn-lt"/>
                <a:ea typeface="+mn-ea"/>
              </a:defRPr>
            </a:lvl9pPr>
          </a:lstStyle>
          <a:p>
            <a:pPr marL="0" indent="0">
              <a:lnSpc>
                <a:spcPct val="100000"/>
              </a:lnSpc>
              <a:buNone/>
              <a:defRPr/>
            </a:pPr>
            <a:r>
              <a:rPr lang="de-DE" sz="2800" b="1">
                <a:solidFill>
                  <a:schemeClr val="tx2"/>
                </a:solidFill>
              </a:rPr>
              <a:t>benötigen wir weitere Berichte über</a:t>
            </a:r>
            <a:endParaRPr/>
          </a:p>
        </p:txBody>
      </p:sp>
      <p:sp>
        <p:nvSpPr>
          <p:cNvPr id="12" name="Textfeld 11" hidden="0"/>
          <p:cNvSpPr txBox="1"/>
          <p:nvPr isPhoto="0" userDrawn="0"/>
        </p:nvSpPr>
        <p:spPr bwMode="auto">
          <a:xfrm>
            <a:off x="971599" y="4277759"/>
            <a:ext cx="2967159" cy="138499"/>
          </a:xfrm>
          <a:prstGeom prst="rect">
            <a:avLst/>
          </a:prstGeom>
          <a:noFill/>
        </p:spPr>
        <p:txBody>
          <a:bodyPr wrap="none" lIns="0" tIns="0" rIns="0" bIns="0">
            <a:spAutoFit/>
          </a:bodyPr>
          <a:lstStyle/>
          <a:p>
            <a:pPr algn="l">
              <a:defRPr/>
            </a:pPr>
            <a:r>
              <a:rPr lang="de-DE" sz="1000">
                <a:solidFill>
                  <a:schemeClr val="bg1"/>
                </a:solidFill>
                <a:latin typeface="+mn-lt"/>
              </a:rPr>
              <a:t>W-Fragen = Wer? Wo? Wann? Was? Wie? Warum?</a:t>
            </a:r>
            <a:endParaRPr/>
          </a:p>
        </p:txBody>
      </p:sp>
      <p:sp>
        <p:nvSpPr>
          <p:cNvPr id="9" name="Rechteck 8" hidden="0"/>
          <p:cNvSpPr/>
          <p:nvPr isPhoto="0" userDrawn="0"/>
        </p:nvSpPr>
        <p:spPr bwMode="auto">
          <a:xfrm rot="16199998">
            <a:off x="7221740" y="1915784"/>
            <a:ext cx="3667161" cy="177356"/>
          </a:xfrm>
          <a:prstGeom prst="rect">
            <a:avLst/>
          </a:prstGeom>
        </p:spPr>
        <p:txBody>
          <a:bodyPr wrap="square">
            <a:spAutoFit/>
          </a:bodyPr>
          <a:lstStyle/>
          <a:p>
            <a:pPr algn="r">
              <a:defRPr/>
            </a:pPr>
            <a:r>
              <a:rPr lang="de-DE" sz="600">
                <a:solidFill>
                  <a:schemeClr val="bg1"/>
                </a:solidFill>
                <a:latin typeface="Arial"/>
                <a:cs typeface="Arial"/>
              </a:rPr>
              <a:t>Foto: unsplash.com</a:t>
            </a:r>
            <a:endParaRPr lang="de-DE" sz="800">
              <a:solidFill>
                <a:schemeClr val="bg1"/>
              </a:solidFill>
              <a:latin typeface="Arial"/>
              <a:cs typeface="Arial"/>
            </a:endParaRPr>
          </a:p>
        </p:txBody>
      </p:sp>
      <p:sp>
        <p:nvSpPr>
          <p:cNvPr id="13" name="Untertitel 3" hidden="0"/>
          <p:cNvSpPr txBox="1"/>
          <p:nvPr isPhoto="0" userDrawn="0"/>
        </p:nvSpPr>
        <p:spPr bwMode="gray">
          <a:xfrm>
            <a:off x="869989" y="3640912"/>
            <a:ext cx="6408907" cy="503590"/>
          </a:xfrm>
          <a:prstGeom prst="rect">
            <a:avLst/>
          </a:prstGeom>
          <a:solidFill>
            <a:schemeClr val="bg1"/>
          </a:solidFill>
          <a:ln>
            <a:noFill/>
          </a:ln>
          <a:effectLst/>
        </p:spPr>
        <p:txBody>
          <a:bodyPr vert="horz" wrap="none" lIns="108000" tIns="36000" rIns="108000" bIns="36000" numCol="1" anchor="t" anchorCtr="0" compatLnSpc="1">
            <a:prstTxWarp prst="textNoShape"/>
            <a:spAutoFit/>
          </a:bodyPr>
          <a:lstStyle>
            <a:lvl1pPr marL="133350" indent="-133350" algn="l">
              <a:spcBef>
                <a:spcPts val="0"/>
              </a:spcBef>
              <a:spcAft>
                <a:spcPts val="0"/>
              </a:spcAft>
              <a:buClr>
                <a:schemeClr val="tx2"/>
              </a:buClr>
              <a:buFont typeface="Wingdings"/>
              <a:buChar char="§"/>
              <a:defRPr sz="1400">
                <a:solidFill>
                  <a:schemeClr val="tx1"/>
                </a:solidFill>
                <a:latin typeface="Arial"/>
                <a:ea typeface="+mn-ea"/>
                <a:cs typeface="Arial"/>
              </a:defRPr>
            </a:lvl1pPr>
            <a:lvl2pPr marL="269875" indent="-130175" algn="l">
              <a:spcBef>
                <a:spcPts val="0"/>
              </a:spcBef>
              <a:spcAft>
                <a:spcPts val="0"/>
              </a:spcAft>
              <a:buClr>
                <a:schemeClr val="tx2"/>
              </a:buClr>
              <a:buFont typeface="Wingdings"/>
              <a:buChar char="§"/>
              <a:defRPr sz="1400">
                <a:solidFill>
                  <a:schemeClr val="tx1"/>
                </a:solidFill>
                <a:latin typeface="Arial"/>
                <a:ea typeface="+mn-ea"/>
                <a:cs typeface="Arial"/>
              </a:defRPr>
            </a:lvl2pPr>
            <a:lvl3pPr marL="396875" indent="-127000" algn="l">
              <a:spcBef>
                <a:spcPts val="0"/>
              </a:spcBef>
              <a:spcAft>
                <a:spcPts val="0"/>
              </a:spcAft>
              <a:buClr>
                <a:schemeClr val="tx2"/>
              </a:buClr>
              <a:buFont typeface="Wingdings"/>
              <a:buChar char="§"/>
              <a:defRPr sz="1400">
                <a:solidFill>
                  <a:schemeClr val="tx1"/>
                </a:solidFill>
                <a:latin typeface="Arial"/>
                <a:ea typeface="+mn-ea"/>
                <a:cs typeface="Arial"/>
              </a:defRPr>
            </a:lvl3pPr>
            <a:lvl4pPr marL="538163" indent="-147638" algn="l">
              <a:spcBef>
                <a:spcPts val="0"/>
              </a:spcBef>
              <a:spcAft>
                <a:spcPts val="0"/>
              </a:spcAft>
              <a:buClr>
                <a:schemeClr val="tx2"/>
              </a:buClr>
              <a:buFont typeface="Wingdings"/>
              <a:buChar char="§"/>
              <a:defRPr sz="1400">
                <a:solidFill>
                  <a:schemeClr val="tx1"/>
                </a:solidFill>
                <a:latin typeface="Arial"/>
                <a:ea typeface="+mn-ea"/>
                <a:cs typeface="Arial"/>
              </a:defRPr>
            </a:lvl4pPr>
            <a:lvl5pPr marL="673100" indent="-131763" algn="l">
              <a:spcBef>
                <a:spcPts val="0"/>
              </a:spcBef>
              <a:spcAft>
                <a:spcPts val="0"/>
              </a:spcAft>
              <a:buClr>
                <a:schemeClr val="tx2"/>
              </a:buClr>
              <a:buFont typeface="Wingdings"/>
              <a:buChar char="§"/>
              <a:defRPr sz="1400">
                <a:solidFill>
                  <a:schemeClr val="tx1"/>
                </a:solidFill>
                <a:latin typeface="Arial"/>
                <a:ea typeface="+mn-ea"/>
                <a:cs typeface="Arial"/>
              </a:defRPr>
            </a:lvl5pPr>
            <a:lvl6pPr marL="1175985" indent="-177747" algn="l">
              <a:spcBef>
                <a:spcPts val="0"/>
              </a:spcBef>
              <a:spcAft>
                <a:spcPts val="0"/>
              </a:spcAft>
              <a:buClr>
                <a:schemeClr val="tx2"/>
              </a:buClr>
              <a:buFont typeface="Wingdings"/>
              <a:buChar char="§"/>
              <a:defRPr sz="1400">
                <a:solidFill>
                  <a:schemeClr val="tx1"/>
                </a:solidFill>
                <a:latin typeface="+mn-lt"/>
                <a:ea typeface="+mn-ea"/>
              </a:defRPr>
            </a:lvl6pPr>
            <a:lvl7pPr marL="1633048" indent="-177747" algn="l">
              <a:spcBef>
                <a:spcPts val="0"/>
              </a:spcBef>
              <a:spcAft>
                <a:spcPts val="0"/>
              </a:spcAft>
              <a:buClr>
                <a:schemeClr val="tx2"/>
              </a:buClr>
              <a:buFont typeface="Wingdings"/>
              <a:buChar char="§"/>
              <a:defRPr sz="1400">
                <a:solidFill>
                  <a:schemeClr val="tx1"/>
                </a:solidFill>
                <a:latin typeface="+mn-lt"/>
                <a:ea typeface="+mn-ea"/>
              </a:defRPr>
            </a:lvl7pPr>
            <a:lvl8pPr marL="2090111" indent="-177747" algn="l">
              <a:spcBef>
                <a:spcPts val="0"/>
              </a:spcBef>
              <a:spcAft>
                <a:spcPts val="0"/>
              </a:spcAft>
              <a:buClr>
                <a:schemeClr val="tx2"/>
              </a:buClr>
              <a:buFont typeface="Wingdings"/>
              <a:buChar char="§"/>
              <a:defRPr sz="1400">
                <a:solidFill>
                  <a:schemeClr val="tx1"/>
                </a:solidFill>
                <a:latin typeface="+mn-lt"/>
                <a:ea typeface="+mn-ea"/>
              </a:defRPr>
            </a:lvl8pPr>
            <a:lvl9pPr marL="2547174" indent="-177747" algn="l">
              <a:spcBef>
                <a:spcPts val="0"/>
              </a:spcBef>
              <a:spcAft>
                <a:spcPts val="0"/>
              </a:spcAft>
              <a:buClr>
                <a:schemeClr val="tx2"/>
              </a:buClr>
              <a:buFont typeface="Wingdings"/>
              <a:buChar char="§"/>
              <a:defRPr sz="1400">
                <a:solidFill>
                  <a:schemeClr val="tx1"/>
                </a:solidFill>
                <a:latin typeface="+mn-lt"/>
                <a:ea typeface="+mn-ea"/>
              </a:defRPr>
            </a:lvl9pPr>
          </a:lstStyle>
          <a:p>
            <a:pPr marL="0" indent="0">
              <a:lnSpc>
                <a:spcPct val="100000"/>
              </a:lnSpc>
              <a:buNone/>
              <a:defRPr/>
            </a:pPr>
            <a:r>
              <a:rPr lang="de-DE" sz="2800" b="1">
                <a:solidFill>
                  <a:schemeClr val="tx2"/>
                </a:solidFill>
              </a:rPr>
              <a:t>ein Ereignis oder einen Sachverhalt.</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15" name="Grafik 14" hidden="0"/>
          <p:cNvPicPr>
            <a:picLocks noChangeAspect="1"/>
          </p:cNvPicPr>
          <p:nvPr isPhoto="0" userDrawn="0"/>
        </p:nvPicPr>
        <p:blipFill>
          <a:blip r:embed="rId3"/>
          <a:stretch/>
        </p:blipFill>
        <p:spPr bwMode="auto">
          <a:xfrm>
            <a:off x="3039638" y="1598831"/>
            <a:ext cx="3083832" cy="3274320"/>
          </a:xfrm>
          <a:prstGeom prst="rect">
            <a:avLst/>
          </a:prstGeom>
        </p:spPr>
      </p:pic>
      <p:sp>
        <p:nvSpPr>
          <p:cNvPr id="2" name="Titel 1" hidden="0"/>
          <p:cNvSpPr>
            <a:spLocks noGrp="1"/>
          </p:cNvSpPr>
          <p:nvPr isPhoto="0" userDrawn="0">
            <p:ph type="title" hasCustomPrompt="0"/>
          </p:nvPr>
        </p:nvSpPr>
        <p:spPr bwMode="auto">
          <a:xfrm>
            <a:off x="863599" y="726128"/>
            <a:ext cx="8172896" cy="900000"/>
          </a:xfrm>
        </p:spPr>
        <p:txBody>
          <a:bodyPr/>
          <a:lstStyle/>
          <a:p>
            <a:pPr>
              <a:defRPr/>
            </a:pPr>
            <a:r>
              <a:rPr lang="de-DE"/>
              <a:t>Was sagen andere Quellen?</a:t>
            </a:r>
            <a:endParaRPr/>
          </a:p>
        </p:txBody>
      </p:sp>
      <p:pic>
        <p:nvPicPr>
          <p:cNvPr id="4" name="Grafik 3" hidden="0"/>
          <p:cNvPicPr>
            <a:picLocks noChangeAspect="1"/>
          </p:cNvPicPr>
          <p:nvPr isPhoto="0" userDrawn="0"/>
        </p:nvPicPr>
        <p:blipFill>
          <a:blip r:embed="rId4"/>
          <a:stretch/>
        </p:blipFill>
        <p:spPr bwMode="auto">
          <a:xfrm>
            <a:off x="147566" y="4516438"/>
            <a:ext cx="503584" cy="503584"/>
          </a:xfrm>
          <a:prstGeom prst="rect">
            <a:avLst/>
          </a:prstGeom>
        </p:spPr>
      </p:pic>
      <p:sp>
        <p:nvSpPr>
          <p:cNvPr id="5" name="Textfeld 4" hidden="0"/>
          <p:cNvSpPr txBox="1"/>
          <p:nvPr isPhoto="0" userDrawn="0"/>
        </p:nvSpPr>
        <p:spPr bwMode="auto">
          <a:xfrm>
            <a:off x="863599" y="1651780"/>
            <a:ext cx="2268240" cy="430887"/>
          </a:xfrm>
          <a:prstGeom prst="rect">
            <a:avLst/>
          </a:prstGeom>
          <a:noFill/>
        </p:spPr>
        <p:txBody>
          <a:bodyPr wrap="square" lIns="0" tIns="0" rIns="0" bIns="0" rtlCol="0">
            <a:spAutoFit/>
          </a:bodyPr>
          <a:lstStyle/>
          <a:p>
            <a:pPr algn="l">
              <a:lnSpc>
                <a:spcPct val="100000"/>
              </a:lnSpc>
              <a:defRPr/>
            </a:pPr>
            <a:r>
              <a:rPr lang="de-DE" sz="1400" b="1">
                <a:latin typeface="+mn-lt"/>
              </a:rPr>
              <a:t>Gemeinsame </a:t>
            </a:r>
            <a:br>
              <a:rPr lang="de-DE" sz="1400" b="1">
                <a:latin typeface="+mn-lt"/>
              </a:rPr>
            </a:br>
            <a:r>
              <a:rPr lang="de-DE" sz="1400" b="1">
                <a:latin typeface="+mn-lt"/>
              </a:rPr>
              <a:t>Internetrecherche:</a:t>
            </a:r>
            <a:endParaRPr lang="de-DE" sz="1400">
              <a:latin typeface="+mn-lt"/>
            </a:endParaRPr>
          </a:p>
        </p:txBody>
      </p:sp>
      <p:cxnSp>
        <p:nvCxnSpPr>
          <p:cNvPr id="10" name="Gerader Verbinder 9" hidden="0"/>
          <p:cNvCxnSpPr>
            <a:cxnSpLocks/>
          </p:cNvCxnSpPr>
          <p:nvPr isPhoto="0" userDrawn="0"/>
        </p:nvCxnSpPr>
        <p:spPr bwMode="auto">
          <a:xfrm>
            <a:off x="3986696" y="2146896"/>
            <a:ext cx="4454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Gerader Verbinder 10" hidden="0"/>
          <p:cNvCxnSpPr>
            <a:cxnSpLocks/>
          </p:cNvCxnSpPr>
          <p:nvPr isPhoto="0" userDrawn="0"/>
        </p:nvCxnSpPr>
        <p:spPr bwMode="auto">
          <a:xfrm>
            <a:off x="5240914" y="2146896"/>
            <a:ext cx="6390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Gerader Verbinder 11" hidden="0"/>
          <p:cNvCxnSpPr>
            <a:cxnSpLocks/>
          </p:cNvCxnSpPr>
          <p:nvPr isPhoto="0" userDrawn="0"/>
        </p:nvCxnSpPr>
        <p:spPr bwMode="auto">
          <a:xfrm>
            <a:off x="4721717" y="1970194"/>
            <a:ext cx="2199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feld 12" hidden="0"/>
          <p:cNvSpPr txBox="1"/>
          <p:nvPr isPhoto="0" userDrawn="0"/>
        </p:nvSpPr>
        <p:spPr bwMode="auto">
          <a:xfrm>
            <a:off x="863599" y="2211710"/>
            <a:ext cx="2268240" cy="430887"/>
          </a:xfrm>
          <a:prstGeom prst="rect">
            <a:avLst/>
          </a:prstGeom>
          <a:noFill/>
        </p:spPr>
        <p:txBody>
          <a:bodyPr wrap="square" lIns="0" tIns="0" rIns="0" bIns="0" rtlCol="0">
            <a:spAutoFit/>
          </a:bodyPr>
          <a:lstStyle/>
          <a:p>
            <a:pPr algn="l">
              <a:lnSpc>
                <a:spcPct val="100000"/>
              </a:lnSpc>
              <a:defRPr/>
            </a:pPr>
            <a:r>
              <a:rPr lang="de-DE" sz="1400">
                <a:latin typeface="+mn-lt"/>
              </a:rPr>
              <a:t>Nach welchen Begriffen </a:t>
            </a:r>
            <a:br>
              <a:rPr lang="de-DE" sz="1400">
                <a:latin typeface="+mn-lt"/>
              </a:rPr>
            </a:br>
            <a:r>
              <a:rPr lang="de-DE" sz="1400">
                <a:latin typeface="+mn-lt"/>
              </a:rPr>
              <a:t>sollen wir suchen?</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50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nodeType="withEffect">
                                  <p:stCondLst>
                                    <p:cond delay="100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12" name="Bildplatzhalter 9" hidden="0"/>
          <p:cNvPicPr>
            <a:picLocks noChangeAspect="1"/>
          </p:cNvPicPr>
          <p:nvPr isPhoto="0" userDrawn="0"/>
        </p:nvPicPr>
        <p:blipFill>
          <a:blip r:embed="rId3"/>
          <a:stretch/>
        </p:blipFill>
        <p:spPr bwMode="auto">
          <a:xfrm>
            <a:off x="0" y="2335"/>
            <a:ext cx="9144000" cy="5143500"/>
          </a:xfrm>
          <a:prstGeom prst="rect">
            <a:avLst/>
          </a:prstGeom>
        </p:spPr>
      </p:pic>
      <p:pic>
        <p:nvPicPr>
          <p:cNvPr id="4" name="Grafik 3" hidden="0"/>
          <p:cNvPicPr>
            <a:picLocks noChangeAspect="1"/>
          </p:cNvPicPr>
          <p:nvPr isPhoto="0" userDrawn="0"/>
        </p:nvPicPr>
        <p:blipFill>
          <a:blip r:embed="rId4"/>
          <a:stretch/>
        </p:blipFill>
        <p:spPr bwMode="auto">
          <a:xfrm>
            <a:off x="147566" y="4516438"/>
            <a:ext cx="503584" cy="503584"/>
          </a:xfrm>
          <a:prstGeom prst="rect">
            <a:avLst/>
          </a:prstGeom>
        </p:spPr>
      </p:pic>
      <p:pic>
        <p:nvPicPr>
          <p:cNvPr id="5" name="Grafik 4" hidden="0"/>
          <p:cNvPicPr>
            <a:picLocks noChangeAspect="1"/>
          </p:cNvPicPr>
          <p:nvPr isPhoto="0" userDrawn="0"/>
        </p:nvPicPr>
        <p:blipFill>
          <a:blip r:embed="rId5"/>
          <a:stretch/>
        </p:blipFill>
        <p:spPr bwMode="auto">
          <a:xfrm>
            <a:off x="7566682" y="4613054"/>
            <a:ext cx="1583668" cy="536002"/>
          </a:xfrm>
          <a:prstGeom prst="rect">
            <a:avLst/>
          </a:prstGeom>
        </p:spPr>
      </p:pic>
      <p:sp>
        <p:nvSpPr>
          <p:cNvPr id="8" name="Untertitel 3" hidden="0"/>
          <p:cNvSpPr txBox="1"/>
          <p:nvPr isPhoto="0" userDrawn="0"/>
        </p:nvSpPr>
        <p:spPr bwMode="gray">
          <a:xfrm>
            <a:off x="869989" y="3075806"/>
            <a:ext cx="2015076" cy="503590"/>
          </a:xfrm>
          <a:prstGeom prst="rect">
            <a:avLst/>
          </a:prstGeom>
          <a:solidFill>
            <a:schemeClr val="bg1"/>
          </a:solidFill>
          <a:ln>
            <a:noFill/>
          </a:ln>
          <a:effectLst/>
        </p:spPr>
        <p:txBody>
          <a:bodyPr vert="horz" wrap="square" lIns="108000" tIns="36000" rIns="108000" bIns="36000" numCol="1" anchor="t" anchorCtr="0" compatLnSpc="1">
            <a:prstTxWarp prst="textNoShape"/>
            <a:spAutoFit/>
          </a:bodyPr>
          <a:lstStyle>
            <a:lvl1pPr marL="133350" indent="-133350" algn="l">
              <a:spcBef>
                <a:spcPts val="0"/>
              </a:spcBef>
              <a:spcAft>
                <a:spcPts val="0"/>
              </a:spcAft>
              <a:buClr>
                <a:schemeClr val="tx2"/>
              </a:buClr>
              <a:buFont typeface="Wingdings"/>
              <a:buChar char="§"/>
              <a:defRPr sz="1400">
                <a:solidFill>
                  <a:schemeClr val="tx1"/>
                </a:solidFill>
                <a:latin typeface="Arial"/>
                <a:ea typeface="+mn-ea"/>
                <a:cs typeface="Arial"/>
              </a:defRPr>
            </a:lvl1pPr>
            <a:lvl2pPr marL="269875" indent="-130175" algn="l">
              <a:spcBef>
                <a:spcPts val="0"/>
              </a:spcBef>
              <a:spcAft>
                <a:spcPts val="0"/>
              </a:spcAft>
              <a:buClr>
                <a:schemeClr val="tx2"/>
              </a:buClr>
              <a:buFont typeface="Wingdings"/>
              <a:buChar char="§"/>
              <a:defRPr sz="1400">
                <a:solidFill>
                  <a:schemeClr val="tx1"/>
                </a:solidFill>
                <a:latin typeface="Arial"/>
                <a:ea typeface="+mn-ea"/>
                <a:cs typeface="Arial"/>
              </a:defRPr>
            </a:lvl2pPr>
            <a:lvl3pPr marL="396875" indent="-127000" algn="l">
              <a:spcBef>
                <a:spcPts val="0"/>
              </a:spcBef>
              <a:spcAft>
                <a:spcPts val="0"/>
              </a:spcAft>
              <a:buClr>
                <a:schemeClr val="tx2"/>
              </a:buClr>
              <a:buFont typeface="Wingdings"/>
              <a:buChar char="§"/>
              <a:defRPr sz="1400">
                <a:solidFill>
                  <a:schemeClr val="tx1"/>
                </a:solidFill>
                <a:latin typeface="Arial"/>
                <a:ea typeface="+mn-ea"/>
                <a:cs typeface="Arial"/>
              </a:defRPr>
            </a:lvl3pPr>
            <a:lvl4pPr marL="538163" indent="-147638" algn="l">
              <a:spcBef>
                <a:spcPts val="0"/>
              </a:spcBef>
              <a:spcAft>
                <a:spcPts val="0"/>
              </a:spcAft>
              <a:buClr>
                <a:schemeClr val="tx2"/>
              </a:buClr>
              <a:buFont typeface="Wingdings"/>
              <a:buChar char="§"/>
              <a:defRPr sz="1400">
                <a:solidFill>
                  <a:schemeClr val="tx1"/>
                </a:solidFill>
                <a:latin typeface="Arial"/>
                <a:ea typeface="+mn-ea"/>
                <a:cs typeface="Arial"/>
              </a:defRPr>
            </a:lvl4pPr>
            <a:lvl5pPr marL="673100" indent="-131763" algn="l">
              <a:spcBef>
                <a:spcPts val="0"/>
              </a:spcBef>
              <a:spcAft>
                <a:spcPts val="0"/>
              </a:spcAft>
              <a:buClr>
                <a:schemeClr val="tx2"/>
              </a:buClr>
              <a:buFont typeface="Wingdings"/>
              <a:buChar char="§"/>
              <a:defRPr sz="1400">
                <a:solidFill>
                  <a:schemeClr val="tx1"/>
                </a:solidFill>
                <a:latin typeface="Arial"/>
                <a:ea typeface="+mn-ea"/>
                <a:cs typeface="Arial"/>
              </a:defRPr>
            </a:lvl5pPr>
            <a:lvl6pPr marL="1175985" indent="-177747" algn="l">
              <a:spcBef>
                <a:spcPts val="0"/>
              </a:spcBef>
              <a:spcAft>
                <a:spcPts val="0"/>
              </a:spcAft>
              <a:buClr>
                <a:schemeClr val="tx2"/>
              </a:buClr>
              <a:buFont typeface="Wingdings"/>
              <a:buChar char="§"/>
              <a:defRPr sz="1400">
                <a:solidFill>
                  <a:schemeClr val="tx1"/>
                </a:solidFill>
                <a:latin typeface="+mn-lt"/>
                <a:ea typeface="+mn-ea"/>
              </a:defRPr>
            </a:lvl6pPr>
            <a:lvl7pPr marL="1633048" indent="-177747" algn="l">
              <a:spcBef>
                <a:spcPts val="0"/>
              </a:spcBef>
              <a:spcAft>
                <a:spcPts val="0"/>
              </a:spcAft>
              <a:buClr>
                <a:schemeClr val="tx2"/>
              </a:buClr>
              <a:buFont typeface="Wingdings"/>
              <a:buChar char="§"/>
              <a:defRPr sz="1400">
                <a:solidFill>
                  <a:schemeClr val="tx1"/>
                </a:solidFill>
                <a:latin typeface="+mn-lt"/>
                <a:ea typeface="+mn-ea"/>
              </a:defRPr>
            </a:lvl7pPr>
            <a:lvl8pPr marL="2090111" indent="-177747" algn="l">
              <a:spcBef>
                <a:spcPts val="0"/>
              </a:spcBef>
              <a:spcAft>
                <a:spcPts val="0"/>
              </a:spcAft>
              <a:buClr>
                <a:schemeClr val="tx2"/>
              </a:buClr>
              <a:buFont typeface="Wingdings"/>
              <a:buChar char="§"/>
              <a:defRPr sz="1400">
                <a:solidFill>
                  <a:schemeClr val="tx1"/>
                </a:solidFill>
                <a:latin typeface="+mn-lt"/>
                <a:ea typeface="+mn-ea"/>
              </a:defRPr>
            </a:lvl8pPr>
            <a:lvl9pPr marL="2547174" indent="-177747" algn="l">
              <a:spcBef>
                <a:spcPts val="0"/>
              </a:spcBef>
              <a:spcAft>
                <a:spcPts val="0"/>
              </a:spcAft>
              <a:buClr>
                <a:schemeClr val="tx2"/>
              </a:buClr>
              <a:buFont typeface="Wingdings"/>
              <a:buChar char="§"/>
              <a:defRPr sz="1400">
                <a:solidFill>
                  <a:schemeClr val="tx1"/>
                </a:solidFill>
                <a:latin typeface="+mn-lt"/>
                <a:ea typeface="+mn-ea"/>
              </a:defRPr>
            </a:lvl9pPr>
          </a:lstStyle>
          <a:p>
            <a:pPr marL="0" indent="0">
              <a:lnSpc>
                <a:spcPct val="100000"/>
              </a:lnSpc>
              <a:buNone/>
              <a:defRPr/>
            </a:pPr>
            <a:r>
              <a:rPr lang="de-DE" sz="2800" b="1">
                <a:solidFill>
                  <a:schemeClr val="tx2"/>
                </a:solidFill>
              </a:rPr>
              <a:t>menti.com</a:t>
            </a:r>
            <a:endParaRPr lang="de-DE" sz="2800" b="1">
              <a:solidFill>
                <a:schemeClr val="tx2"/>
              </a:solidFill>
            </a:endParaRPr>
          </a:p>
        </p:txBody>
      </p:sp>
      <p:sp>
        <p:nvSpPr>
          <p:cNvPr id="9" name="Untertitel 3" hidden="0"/>
          <p:cNvSpPr txBox="1"/>
          <p:nvPr isPhoto="0" userDrawn="0"/>
        </p:nvSpPr>
        <p:spPr bwMode="gray">
          <a:xfrm>
            <a:off x="869988" y="3651870"/>
            <a:ext cx="3125947" cy="503590"/>
          </a:xfrm>
          <a:prstGeom prst="rect">
            <a:avLst/>
          </a:prstGeom>
          <a:solidFill>
            <a:schemeClr val="bg1"/>
          </a:solidFill>
          <a:ln>
            <a:noFill/>
          </a:ln>
          <a:effectLst/>
        </p:spPr>
        <p:txBody>
          <a:bodyPr vert="horz" wrap="square" lIns="108000" tIns="36000" rIns="108000" bIns="36000" numCol="1" anchor="t" anchorCtr="0" compatLnSpc="1">
            <a:prstTxWarp prst="textNoShape"/>
            <a:spAutoFit/>
          </a:bodyPr>
          <a:lstStyle>
            <a:lvl1pPr marL="133350" indent="-133350" algn="l">
              <a:spcBef>
                <a:spcPts val="0"/>
              </a:spcBef>
              <a:spcAft>
                <a:spcPts val="0"/>
              </a:spcAft>
              <a:buClr>
                <a:schemeClr val="tx2"/>
              </a:buClr>
              <a:buFont typeface="Wingdings"/>
              <a:buChar char="§"/>
              <a:defRPr sz="1400">
                <a:solidFill>
                  <a:schemeClr val="tx1"/>
                </a:solidFill>
                <a:latin typeface="Arial"/>
                <a:ea typeface="+mn-ea"/>
                <a:cs typeface="Arial"/>
              </a:defRPr>
            </a:lvl1pPr>
            <a:lvl2pPr marL="269875" indent="-130175" algn="l">
              <a:spcBef>
                <a:spcPts val="0"/>
              </a:spcBef>
              <a:spcAft>
                <a:spcPts val="0"/>
              </a:spcAft>
              <a:buClr>
                <a:schemeClr val="tx2"/>
              </a:buClr>
              <a:buFont typeface="Wingdings"/>
              <a:buChar char="§"/>
              <a:defRPr sz="1400">
                <a:solidFill>
                  <a:schemeClr val="tx1"/>
                </a:solidFill>
                <a:latin typeface="Arial"/>
                <a:ea typeface="+mn-ea"/>
                <a:cs typeface="Arial"/>
              </a:defRPr>
            </a:lvl2pPr>
            <a:lvl3pPr marL="396875" indent="-127000" algn="l">
              <a:spcBef>
                <a:spcPts val="0"/>
              </a:spcBef>
              <a:spcAft>
                <a:spcPts val="0"/>
              </a:spcAft>
              <a:buClr>
                <a:schemeClr val="tx2"/>
              </a:buClr>
              <a:buFont typeface="Wingdings"/>
              <a:buChar char="§"/>
              <a:defRPr sz="1400">
                <a:solidFill>
                  <a:schemeClr val="tx1"/>
                </a:solidFill>
                <a:latin typeface="Arial"/>
                <a:ea typeface="+mn-ea"/>
                <a:cs typeface="Arial"/>
              </a:defRPr>
            </a:lvl3pPr>
            <a:lvl4pPr marL="538163" indent="-147638" algn="l">
              <a:spcBef>
                <a:spcPts val="0"/>
              </a:spcBef>
              <a:spcAft>
                <a:spcPts val="0"/>
              </a:spcAft>
              <a:buClr>
                <a:schemeClr val="tx2"/>
              </a:buClr>
              <a:buFont typeface="Wingdings"/>
              <a:buChar char="§"/>
              <a:defRPr sz="1400">
                <a:solidFill>
                  <a:schemeClr val="tx1"/>
                </a:solidFill>
                <a:latin typeface="Arial"/>
                <a:ea typeface="+mn-ea"/>
                <a:cs typeface="Arial"/>
              </a:defRPr>
            </a:lvl4pPr>
            <a:lvl5pPr marL="673100" indent="-131763" algn="l">
              <a:spcBef>
                <a:spcPts val="0"/>
              </a:spcBef>
              <a:spcAft>
                <a:spcPts val="0"/>
              </a:spcAft>
              <a:buClr>
                <a:schemeClr val="tx2"/>
              </a:buClr>
              <a:buFont typeface="Wingdings"/>
              <a:buChar char="§"/>
              <a:defRPr sz="1400">
                <a:solidFill>
                  <a:schemeClr val="tx1"/>
                </a:solidFill>
                <a:latin typeface="Arial"/>
                <a:ea typeface="+mn-ea"/>
                <a:cs typeface="Arial"/>
              </a:defRPr>
            </a:lvl5pPr>
            <a:lvl6pPr marL="1175985" indent="-177747" algn="l">
              <a:spcBef>
                <a:spcPts val="0"/>
              </a:spcBef>
              <a:spcAft>
                <a:spcPts val="0"/>
              </a:spcAft>
              <a:buClr>
                <a:schemeClr val="tx2"/>
              </a:buClr>
              <a:buFont typeface="Wingdings"/>
              <a:buChar char="§"/>
              <a:defRPr sz="1400">
                <a:solidFill>
                  <a:schemeClr val="tx1"/>
                </a:solidFill>
                <a:latin typeface="+mn-lt"/>
                <a:ea typeface="+mn-ea"/>
              </a:defRPr>
            </a:lvl6pPr>
            <a:lvl7pPr marL="1633048" indent="-177747" algn="l">
              <a:spcBef>
                <a:spcPts val="0"/>
              </a:spcBef>
              <a:spcAft>
                <a:spcPts val="0"/>
              </a:spcAft>
              <a:buClr>
                <a:schemeClr val="tx2"/>
              </a:buClr>
              <a:buFont typeface="Wingdings"/>
              <a:buChar char="§"/>
              <a:defRPr sz="1400">
                <a:solidFill>
                  <a:schemeClr val="tx1"/>
                </a:solidFill>
                <a:latin typeface="+mn-lt"/>
                <a:ea typeface="+mn-ea"/>
              </a:defRPr>
            </a:lvl7pPr>
            <a:lvl8pPr marL="2090111" indent="-177747" algn="l">
              <a:spcBef>
                <a:spcPts val="0"/>
              </a:spcBef>
              <a:spcAft>
                <a:spcPts val="0"/>
              </a:spcAft>
              <a:buClr>
                <a:schemeClr val="tx2"/>
              </a:buClr>
              <a:buFont typeface="Wingdings"/>
              <a:buChar char="§"/>
              <a:defRPr sz="1400">
                <a:solidFill>
                  <a:schemeClr val="tx1"/>
                </a:solidFill>
                <a:latin typeface="+mn-lt"/>
                <a:ea typeface="+mn-ea"/>
              </a:defRPr>
            </a:lvl8pPr>
            <a:lvl9pPr marL="2547174" indent="-177747" algn="l">
              <a:spcBef>
                <a:spcPts val="0"/>
              </a:spcBef>
              <a:spcAft>
                <a:spcPts val="0"/>
              </a:spcAft>
              <a:buClr>
                <a:schemeClr val="tx2"/>
              </a:buClr>
              <a:buFont typeface="Wingdings"/>
              <a:buChar char="§"/>
              <a:defRPr sz="1400">
                <a:solidFill>
                  <a:schemeClr val="tx1"/>
                </a:solidFill>
                <a:latin typeface="+mn-lt"/>
                <a:ea typeface="+mn-ea"/>
              </a:defRPr>
            </a:lvl9pPr>
          </a:lstStyle>
          <a:p>
            <a:pPr marL="0" indent="0">
              <a:lnSpc>
                <a:spcPct val="100000"/>
              </a:lnSpc>
              <a:buNone/>
              <a:defRPr/>
            </a:pPr>
            <a:r>
              <a:rPr lang="de-DE" sz="2800" b="1">
                <a:solidFill>
                  <a:schemeClr val="tx2"/>
                </a:solidFill>
              </a:rPr>
              <a:t>Code: </a:t>
            </a:r>
            <a:endParaRPr/>
          </a:p>
        </p:txBody>
      </p:sp>
      <p:sp>
        <p:nvSpPr>
          <p:cNvPr id="11" name="Rechteck 10" hidden="0"/>
          <p:cNvSpPr/>
          <p:nvPr isPhoto="0" userDrawn="0"/>
        </p:nvSpPr>
        <p:spPr bwMode="auto">
          <a:xfrm>
            <a:off x="0" y="0"/>
            <a:ext cx="9144000" cy="170881"/>
          </a:xfrm>
          <a:prstGeom prst="rect">
            <a:avLst/>
          </a:prstGeom>
          <a:solidFill>
            <a:schemeClr val="accent2"/>
          </a:solidFill>
          <a:ln w="6350" cap="flat" cmpd="sng" algn="ctr">
            <a:noFill/>
            <a:prstDash val="solid"/>
            <a:round/>
            <a:headEnd type="none" w="med" len="med"/>
            <a:tailEnd type="none" w="med" len="med"/>
          </a:ln>
          <a:effectLst/>
        </p:spPr>
        <p:txBody>
          <a:bodyPr vert="horz" wrap="none" lIns="0" tIns="46800" rIns="0" bIns="46800" numCol="1" rtlCol="0" anchor="ctr" anchorCtr="0" compatLnSpc="1">
            <a:prstTxWarp prst="textNoShape"/>
          </a:bodyPr>
          <a:lstStyle/>
          <a:p>
            <a:pPr marL="0" marR="0" indent="0" algn="ctr" defTabSz="914400">
              <a:lnSpc>
                <a:spcPct val="90000"/>
              </a:lnSpc>
              <a:spcBef>
                <a:spcPts val="0"/>
              </a:spcBef>
              <a:spcAft>
                <a:spcPts val="0"/>
              </a:spcAft>
              <a:buClr>
                <a:srgbClr val="4A5E74"/>
              </a:buClr>
              <a:buSzTx/>
              <a:buFont typeface="Wingdings"/>
              <a:buNone/>
              <a:defRPr/>
            </a:pPr>
            <a:endParaRPr lang="de-DE" sz="1400" b="0" i="0" u="none" strike="noStrike" cap="none">
              <a:ln>
                <a:noFill/>
              </a:ln>
              <a:solidFill>
                <a:srgbClr val="000000"/>
              </a:solidFill>
              <a:latin typeface="+mn-lt"/>
              <a:ea typeface="ヒラギノ角ゴ Pro W3"/>
            </a:endParaRPr>
          </a:p>
        </p:txBody>
      </p:sp>
      <p:sp>
        <p:nvSpPr>
          <p:cNvPr id="10" name="Rechteck 9" hidden="0"/>
          <p:cNvSpPr/>
          <p:nvPr isPhoto="0" userDrawn="0"/>
        </p:nvSpPr>
        <p:spPr bwMode="auto">
          <a:xfrm rot="16199998">
            <a:off x="7221740" y="1915784"/>
            <a:ext cx="3667161" cy="177356"/>
          </a:xfrm>
          <a:prstGeom prst="rect">
            <a:avLst/>
          </a:prstGeom>
        </p:spPr>
        <p:txBody>
          <a:bodyPr wrap="square">
            <a:spAutoFit/>
          </a:bodyPr>
          <a:lstStyle/>
          <a:p>
            <a:pPr algn="r">
              <a:defRPr/>
            </a:pPr>
            <a:r>
              <a:rPr lang="de-DE" sz="600">
                <a:latin typeface="Arial"/>
                <a:cs typeface="Arial"/>
              </a:rPr>
              <a:t>Foto: Philipp Marten</a:t>
            </a:r>
            <a:endParaRPr lang="de-DE" sz="800">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0"/>
          </p:nvPr>
        </p:nvSpPr>
        <p:spPr bwMode="auto"/>
        <p:txBody>
          <a:bodyPr/>
          <a:lstStyle/>
          <a:p>
            <a:pPr>
              <a:defRPr/>
            </a:pPr>
            <a:r>
              <a:rPr lang="de-DE"/>
              <a:t>Hilfreiche Abkürzung: </a:t>
            </a:r>
            <a:r>
              <a:rPr lang="de-DE"/>
              <a:t>Faktenchecker</a:t>
            </a:r>
            <a:endParaRPr lang="de-DE"/>
          </a:p>
        </p:txBody>
      </p:sp>
      <p:pic>
        <p:nvPicPr>
          <p:cNvPr id="3" name="Grafik 2" hidden="0"/>
          <p:cNvPicPr>
            <a:picLocks noChangeAspect="1"/>
          </p:cNvPicPr>
          <p:nvPr isPhoto="0" userDrawn="0"/>
        </p:nvPicPr>
        <p:blipFill>
          <a:blip r:embed="rId3"/>
          <a:stretch/>
        </p:blipFill>
        <p:spPr bwMode="auto">
          <a:xfrm>
            <a:off x="863599" y="2112145"/>
            <a:ext cx="3472338" cy="1163098"/>
          </a:xfrm>
          <a:prstGeom prst="rect">
            <a:avLst/>
          </a:prstGeom>
        </p:spPr>
      </p:pic>
      <p:pic>
        <p:nvPicPr>
          <p:cNvPr id="4" name="Grafik 3" hidden="0">
            <a:hlinkClick r:id="rId4"/>
          </p:cNvPr>
          <p:cNvPicPr>
            <a:picLocks noChangeAspect="1"/>
          </p:cNvPicPr>
          <p:nvPr isPhoto="0" userDrawn="0"/>
        </p:nvPicPr>
        <p:blipFill>
          <a:blip r:embed="rId5"/>
          <a:srcRect l="25121" t="0" r="0" b="0"/>
          <a:stretch/>
        </p:blipFill>
        <p:spPr bwMode="auto">
          <a:xfrm>
            <a:off x="4783655" y="2112144"/>
            <a:ext cx="3601069" cy="900000"/>
          </a:xfrm>
          <a:prstGeom prst="rect">
            <a:avLst/>
          </a:prstGeom>
        </p:spPr>
      </p:pic>
      <p:pic>
        <p:nvPicPr>
          <p:cNvPr id="5" name="Grafik 4" hidden="0"/>
          <p:cNvPicPr>
            <a:picLocks noChangeAspect="1"/>
          </p:cNvPicPr>
          <p:nvPr isPhoto="0" userDrawn="0"/>
        </p:nvPicPr>
        <p:blipFill>
          <a:blip r:embed="rId6"/>
          <a:stretch/>
        </p:blipFill>
        <p:spPr bwMode="auto">
          <a:xfrm>
            <a:off x="147566" y="4516438"/>
            <a:ext cx="503584" cy="50358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0"/>
          </p:nvPr>
        </p:nvSpPr>
        <p:spPr bwMode="auto"/>
        <p:txBody>
          <a:bodyPr/>
          <a:lstStyle/>
          <a:p>
            <a:pPr>
              <a:defRPr/>
            </a:pPr>
            <a:r>
              <a:rPr lang="de-DE"/>
              <a:t>Was finden wir über einen </a:t>
            </a:r>
            <a:r>
              <a:rPr lang="de-DE"/>
              <a:t>Vogeltod</a:t>
            </a:r>
            <a:r>
              <a:rPr lang="de-DE"/>
              <a:t> in Kroatien?</a:t>
            </a:r>
            <a:endParaRPr/>
          </a:p>
        </p:txBody>
      </p:sp>
      <p:sp>
        <p:nvSpPr>
          <p:cNvPr id="3" name="Inhaltsplatzhalter 2" hidden="0"/>
          <p:cNvSpPr>
            <a:spLocks noGrp="1"/>
          </p:cNvSpPr>
          <p:nvPr isPhoto="0" userDrawn="0">
            <p:ph idx="1" hasCustomPrompt="0"/>
          </p:nvPr>
        </p:nvSpPr>
        <p:spPr bwMode="auto">
          <a:xfrm>
            <a:off x="863599" y="1671638"/>
            <a:ext cx="7020768" cy="3060351"/>
          </a:xfrm>
        </p:spPr>
        <p:txBody>
          <a:bodyPr/>
          <a:lstStyle/>
          <a:p>
            <a:pPr marL="0" indent="0">
              <a:spcAft>
                <a:spcPts val="600"/>
              </a:spcAft>
              <a:buNone/>
              <a:defRPr/>
            </a:pPr>
            <a:r>
              <a:rPr lang="de-DE"/>
              <a:t>Überprüft in 3er-Teams die Geschichte vom </a:t>
            </a:r>
            <a:r>
              <a:rPr lang="de-DE"/>
              <a:t>Vogeltod</a:t>
            </a:r>
            <a:r>
              <a:rPr lang="de-DE"/>
              <a:t> in Kroatien aufgrund der </a:t>
            </a:r>
            <a:br>
              <a:rPr lang="de-DE"/>
            </a:br>
            <a:r>
              <a:rPr lang="de-DE"/>
              <a:t>5G-Technologie (Suchbegriffe: </a:t>
            </a:r>
            <a:r>
              <a:rPr lang="de-DE"/>
              <a:t>Vogeltod</a:t>
            </a:r>
            <a:r>
              <a:rPr lang="de-DE"/>
              <a:t>, Kroatien, 5G)</a:t>
            </a:r>
            <a:endParaRPr/>
          </a:p>
          <a:p>
            <a:pPr marL="0" indent="0">
              <a:spcAft>
                <a:spcPts val="600"/>
              </a:spcAft>
              <a:buNone/>
              <a:defRPr/>
            </a:pPr>
            <a:r>
              <a:rPr lang="de-DE" b="1"/>
              <a:t>Tipp: </a:t>
            </a:r>
            <a:r>
              <a:rPr lang="de-DE"/>
              <a:t>Seht nach, ob </a:t>
            </a:r>
            <a:r>
              <a:rPr lang="de-DE"/>
              <a:t>Faktenchecker</a:t>
            </a:r>
            <a:r>
              <a:rPr lang="de-DE"/>
              <a:t> etwas zu der Geschichte veröffentlicht haben.</a:t>
            </a:r>
            <a:endParaRPr/>
          </a:p>
          <a:p>
            <a:pPr marL="0" indent="0">
              <a:spcAft>
                <a:spcPts val="600"/>
              </a:spcAft>
              <a:buNone/>
              <a:defRPr/>
            </a:pPr>
            <a:r>
              <a:rPr lang="de-DE"/>
              <a:t>Macht euch zu den W-Fragen Notizen:</a:t>
            </a:r>
            <a:endParaRPr/>
          </a:p>
          <a:p>
            <a:pPr marL="266700" indent="-266700">
              <a:spcAft>
                <a:spcPts val="600"/>
              </a:spcAft>
              <a:buFont typeface="+mj-lt"/>
              <a:buAutoNum type="arabicPeriod"/>
              <a:defRPr/>
            </a:pPr>
            <a:r>
              <a:rPr lang="de-DE" b="1">
                <a:solidFill>
                  <a:schemeClr val="tx2"/>
                </a:solidFill>
              </a:rPr>
              <a:t>Wo</a:t>
            </a:r>
            <a:r>
              <a:rPr lang="de-DE" b="1"/>
              <a:t> ist das Foto aufgenommen worden?</a:t>
            </a:r>
            <a:endParaRPr/>
          </a:p>
          <a:p>
            <a:pPr marL="266700" indent="-266700">
              <a:spcAft>
                <a:spcPts val="600"/>
              </a:spcAft>
              <a:buFont typeface="+mj-lt"/>
              <a:buAutoNum type="arabicPeriod"/>
              <a:defRPr/>
            </a:pPr>
            <a:r>
              <a:rPr lang="de-DE" b="1">
                <a:solidFill>
                  <a:schemeClr val="tx2"/>
                </a:solidFill>
              </a:rPr>
              <a:t>Wann</a:t>
            </a:r>
            <a:r>
              <a:rPr lang="de-DE" b="1"/>
              <a:t> wurde das Foto aufgenommen?</a:t>
            </a:r>
            <a:endParaRPr/>
          </a:p>
          <a:p>
            <a:pPr marL="266700" indent="-266700">
              <a:spcAft>
                <a:spcPts val="600"/>
              </a:spcAft>
              <a:buFont typeface="+mj-lt"/>
              <a:buAutoNum type="arabicPeriod"/>
              <a:defRPr/>
            </a:pPr>
            <a:r>
              <a:rPr lang="de-DE" b="1">
                <a:solidFill>
                  <a:schemeClr val="tx2"/>
                </a:solidFill>
              </a:rPr>
              <a:t>Wer</a:t>
            </a:r>
            <a:r>
              <a:rPr lang="de-DE" b="1"/>
              <a:t> hat das Foto gemacht oder veröffentlicht? </a:t>
            </a:r>
            <a:endParaRPr/>
          </a:p>
          <a:p>
            <a:pPr marL="266700" indent="-266700">
              <a:spcAft>
                <a:spcPts val="600"/>
              </a:spcAft>
              <a:buFont typeface="+mj-lt"/>
              <a:buAutoNum type="arabicPeriod"/>
              <a:defRPr/>
            </a:pPr>
            <a:r>
              <a:rPr lang="de-DE" b="1">
                <a:solidFill>
                  <a:schemeClr val="tx2"/>
                </a:solidFill>
              </a:rPr>
              <a:t>Was</a:t>
            </a:r>
            <a:r>
              <a:rPr lang="de-DE" b="1"/>
              <a:t> ist auf dem Foto tatsächlich abgebildet?</a:t>
            </a:r>
            <a:endParaRPr/>
          </a:p>
          <a:p>
            <a:pPr marL="266700" indent="-266700">
              <a:spcAft>
                <a:spcPts val="600"/>
              </a:spcAft>
              <a:buFont typeface="+mj-lt"/>
              <a:buAutoNum type="arabicPeriod"/>
              <a:defRPr/>
            </a:pPr>
            <a:r>
              <a:rPr lang="de-DE" b="1">
                <a:solidFill>
                  <a:schemeClr val="tx2"/>
                </a:solidFill>
              </a:rPr>
              <a:t>Wie</a:t>
            </a:r>
            <a:r>
              <a:rPr lang="de-DE" b="1"/>
              <a:t> ist das passiert?</a:t>
            </a:r>
            <a:r>
              <a:rPr lang="de-DE" b="1">
                <a:solidFill>
                  <a:schemeClr val="accent4">
                    <a:lumMod val="75000"/>
                  </a:schemeClr>
                </a:solidFill>
              </a:rPr>
              <a:t> </a:t>
            </a:r>
            <a:endParaRPr lang="de-DE" b="1"/>
          </a:p>
          <a:p>
            <a:pPr marL="0" indent="0">
              <a:spcAft>
                <a:spcPts val="600"/>
              </a:spcAft>
              <a:buNone/>
              <a:defRPr/>
            </a:pPr>
            <a:br>
              <a:rPr lang="de-DE"/>
            </a:br>
            <a:r>
              <a:rPr lang="de-DE"/>
              <a:t>Ihr tretet mir euren Antworten in einem </a:t>
            </a:r>
            <a:r>
              <a:rPr lang="de-DE"/>
              <a:t>Kahoot</a:t>
            </a:r>
            <a:r>
              <a:rPr lang="de-DE"/>
              <a:t>-Quiz gegeneinander an.</a:t>
            </a:r>
            <a:endParaRPr/>
          </a:p>
          <a:p>
            <a:pPr>
              <a:spcAft>
                <a:spcPts val="600"/>
              </a:spcAft>
              <a:defRPr/>
            </a:pPr>
            <a:endParaRPr lang="de-DE"/>
          </a:p>
        </p:txBody>
      </p:sp>
      <p:pic>
        <p:nvPicPr>
          <p:cNvPr id="4" name="Grafik 3" hidden="0"/>
          <p:cNvPicPr>
            <a:picLocks noChangeAspect="1"/>
          </p:cNvPicPr>
          <p:nvPr isPhoto="0" userDrawn="0"/>
        </p:nvPicPr>
        <p:blipFill>
          <a:blip r:embed="rId3"/>
          <a:stretch/>
        </p:blipFill>
        <p:spPr bwMode="auto">
          <a:xfrm>
            <a:off x="147566" y="4516438"/>
            <a:ext cx="503584" cy="503584"/>
          </a:xfrm>
          <a:prstGeom prst="rect">
            <a:avLst/>
          </a:prstGeom>
        </p:spPr>
      </p:pic>
      <p:sp>
        <p:nvSpPr>
          <p:cNvPr id="6" name="Rechteck 5" hidden="0"/>
          <p:cNvSpPr/>
          <p:nvPr isPhoto="0" userDrawn="0"/>
        </p:nvSpPr>
        <p:spPr bwMode="auto">
          <a:xfrm>
            <a:off x="5076056" y="4083918"/>
            <a:ext cx="2717411" cy="307777"/>
          </a:xfrm>
          <a:prstGeom prst="rect">
            <a:avLst/>
          </a:prstGeom>
        </p:spPr>
        <p:txBody>
          <a:bodyPr wrap="none">
            <a:spAutoFit/>
          </a:bodyPr>
          <a:lstStyle/>
          <a:p>
            <a:pPr lvl="0" algn="l">
              <a:lnSpc>
                <a:spcPct val="100000"/>
              </a:lnSpc>
              <a:spcAft>
                <a:spcPts val="600"/>
              </a:spcAft>
              <a:buClr>
                <a:srgbClr val="E20074"/>
              </a:buClr>
              <a:defRPr/>
            </a:pPr>
            <a:r>
              <a:rPr lang="de-DE" sz="1400" b="1">
                <a:solidFill>
                  <a:schemeClr val="tx2"/>
                </a:solidFill>
                <a:latin typeface="Arial"/>
                <a:cs typeface="Arial"/>
              </a:rPr>
              <a:t>Bearbeitungszeit: 10 Minuten </a:t>
            </a:r>
            <a:endParaRPr lang="de-DE" sz="1400">
              <a:solidFill>
                <a:schemeClr val="tx2"/>
              </a:solidFill>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0"/>
          </p:nvPr>
        </p:nvSpPr>
        <p:spPr bwMode="auto"/>
        <p:txBody>
          <a:bodyPr/>
          <a:lstStyle/>
          <a:p>
            <a:pPr>
              <a:defRPr/>
            </a:pPr>
            <a:r>
              <a:rPr lang="de-DE"/>
              <a:t>Ergebnis des </a:t>
            </a:r>
            <a:br>
              <a:rPr lang="de-DE"/>
            </a:br>
            <a:r>
              <a:rPr lang="de-DE"/>
              <a:t>Faktenchecks</a:t>
            </a:r>
            <a:endParaRPr/>
          </a:p>
        </p:txBody>
      </p:sp>
      <p:sp>
        <p:nvSpPr>
          <p:cNvPr id="3" name="Inhaltsplatzhalter 2" hidden="0"/>
          <p:cNvSpPr>
            <a:spLocks noGrp="1"/>
          </p:cNvSpPr>
          <p:nvPr isPhoto="0" userDrawn="0">
            <p:ph idx="1" hasCustomPrompt="0"/>
          </p:nvPr>
        </p:nvSpPr>
        <p:spPr bwMode="auto">
          <a:xfrm>
            <a:off x="863599" y="1671638"/>
            <a:ext cx="4213225" cy="2844800"/>
          </a:xfrm>
        </p:spPr>
        <p:txBody>
          <a:bodyPr/>
          <a:lstStyle/>
          <a:p>
            <a:pPr marL="0" indent="0">
              <a:buNone/>
              <a:defRPr/>
            </a:pPr>
            <a:r>
              <a:rPr lang="de-DE" b="1"/>
              <a:t>Nein, die Vögel starben nicht durch 5G-Strahlung</a:t>
            </a:r>
            <a:endParaRPr/>
          </a:p>
          <a:p>
            <a:pPr>
              <a:defRPr/>
            </a:pPr>
            <a:endParaRPr lang="de-DE"/>
          </a:p>
          <a:p>
            <a:pPr>
              <a:defRPr/>
            </a:pPr>
            <a:r>
              <a:rPr lang="de-DE" b="1">
                <a:solidFill>
                  <a:schemeClr val="tx2"/>
                </a:solidFill>
              </a:rPr>
              <a:t>Wo?</a:t>
            </a:r>
            <a:r>
              <a:rPr lang="de-DE"/>
              <a:t> Das Foto stammt aus Rom </a:t>
            </a:r>
            <a:br>
              <a:rPr lang="de-DE"/>
            </a:br>
            <a:r>
              <a:rPr lang="de-DE"/>
              <a:t></a:t>
            </a:r>
            <a:r>
              <a:rPr lang="de-DE"/>
              <a:t> der Ort ist falsch angegeben</a:t>
            </a:r>
            <a:endParaRPr/>
          </a:p>
          <a:p>
            <a:pPr>
              <a:defRPr/>
            </a:pPr>
            <a:r>
              <a:rPr lang="de-DE" b="1">
                <a:solidFill>
                  <a:schemeClr val="tx2"/>
                </a:solidFill>
              </a:rPr>
              <a:t>Wann?</a:t>
            </a:r>
            <a:r>
              <a:rPr lang="de-DE">
                <a:solidFill>
                  <a:schemeClr val="tx2"/>
                </a:solidFill>
              </a:rPr>
              <a:t> </a:t>
            </a:r>
            <a:r>
              <a:rPr lang="de-DE"/>
              <a:t>Das Foto wurde Anfang Februar </a:t>
            </a:r>
            <a:br>
              <a:rPr lang="de-DE"/>
            </a:br>
            <a:r>
              <a:rPr lang="de-DE"/>
              <a:t>aufgenommen </a:t>
            </a:r>
            <a:r>
              <a:rPr lang="de-DE"/>
              <a:t></a:t>
            </a:r>
            <a:r>
              <a:rPr lang="de-DE"/>
              <a:t> der Post sagte „vor 16 Stunden“ </a:t>
            </a:r>
            <a:endParaRPr/>
          </a:p>
          <a:p>
            <a:pPr>
              <a:defRPr/>
            </a:pPr>
            <a:r>
              <a:rPr lang="de-DE" b="1">
                <a:solidFill>
                  <a:schemeClr val="tx2"/>
                </a:solidFill>
              </a:rPr>
              <a:t>Wer?</a:t>
            </a:r>
            <a:r>
              <a:rPr lang="de-DE"/>
              <a:t> Das Foto stammt von </a:t>
            </a:r>
            <a:r>
              <a:rPr lang="de-DE" i="1"/>
              <a:t>Roma Today</a:t>
            </a:r>
            <a:r>
              <a:rPr lang="de-DE"/>
              <a:t>, </a:t>
            </a:r>
            <a:br>
              <a:rPr lang="de-DE"/>
            </a:br>
            <a:r>
              <a:rPr lang="de-DE"/>
              <a:t>einer Online-Zeitung aus Rom</a:t>
            </a:r>
            <a:endParaRPr/>
          </a:p>
          <a:p>
            <a:pPr>
              <a:defRPr/>
            </a:pPr>
            <a:r>
              <a:rPr lang="de-DE" b="1">
                <a:solidFill>
                  <a:schemeClr val="tx2"/>
                </a:solidFill>
              </a:rPr>
              <a:t>Was?</a:t>
            </a:r>
            <a:r>
              <a:rPr lang="de-DE"/>
              <a:t> Verletzte und verstorbene Vögel liegen </a:t>
            </a:r>
            <a:br>
              <a:rPr lang="de-DE"/>
            </a:br>
            <a:r>
              <a:rPr lang="de-DE"/>
              <a:t>auf einer Straße </a:t>
            </a:r>
            <a:endParaRPr/>
          </a:p>
          <a:p>
            <a:pPr>
              <a:defRPr/>
            </a:pPr>
            <a:r>
              <a:rPr lang="de-DE" b="1">
                <a:solidFill>
                  <a:schemeClr val="tx2"/>
                </a:solidFill>
              </a:rPr>
              <a:t>Wie?</a:t>
            </a:r>
            <a:r>
              <a:rPr lang="de-DE">
                <a:solidFill>
                  <a:schemeClr val="tx2"/>
                </a:solidFill>
              </a:rPr>
              <a:t> </a:t>
            </a:r>
            <a:r>
              <a:rPr lang="de-DE"/>
              <a:t>Durch einen Sturm stürzte ein Baum um, </a:t>
            </a:r>
            <a:br>
              <a:rPr lang="de-DE"/>
            </a:br>
            <a:r>
              <a:rPr lang="de-DE"/>
              <a:t>in dem die Vögel ihre Nester hatten</a:t>
            </a:r>
            <a:endParaRPr/>
          </a:p>
        </p:txBody>
      </p:sp>
      <p:pic>
        <p:nvPicPr>
          <p:cNvPr id="4" name="Bildplatzhalter 10" hidden="0"/>
          <p:cNvPicPr>
            <a:picLocks noChangeAspect="1"/>
          </p:cNvPicPr>
          <p:nvPr isPhoto="0" userDrawn="0"/>
        </p:nvPicPr>
        <p:blipFill>
          <a:blip r:embed="rId3"/>
          <a:srcRect l="0" t="856" r="0" b="855"/>
          <a:stretch/>
        </p:blipFill>
        <p:spPr bwMode="auto">
          <a:xfrm>
            <a:off x="5220072" y="244989"/>
            <a:ext cx="3739486" cy="4351988"/>
          </a:xfrm>
          <a:prstGeom prst="rect">
            <a:avLst/>
          </a:prstGeom>
        </p:spPr>
      </p:pic>
      <p:pic>
        <p:nvPicPr>
          <p:cNvPr id="5" name="Grafik 4" hidden="0"/>
          <p:cNvPicPr>
            <a:picLocks noChangeAspect="1"/>
          </p:cNvPicPr>
          <p:nvPr isPhoto="0" userDrawn="0"/>
        </p:nvPicPr>
        <p:blipFill>
          <a:blip r:embed="rId4"/>
          <a:stretch/>
        </p:blipFill>
        <p:spPr bwMode="auto">
          <a:xfrm>
            <a:off x="147566" y="4516438"/>
            <a:ext cx="503584" cy="503584"/>
          </a:xfrm>
          <a:prstGeom prst="rect">
            <a:avLst/>
          </a:prstGeom>
        </p:spPr>
      </p:pic>
      <p:sp>
        <p:nvSpPr>
          <p:cNvPr id="6" name="Rechteck 5" hidden="0"/>
          <p:cNvSpPr/>
          <p:nvPr isPhoto="0" userDrawn="0"/>
        </p:nvSpPr>
        <p:spPr bwMode="auto">
          <a:xfrm rot="16199998">
            <a:off x="8243984" y="2484033"/>
            <a:ext cx="1606582" cy="175433"/>
          </a:xfrm>
          <a:prstGeom prst="rect">
            <a:avLst/>
          </a:prstGeom>
        </p:spPr>
        <p:txBody>
          <a:bodyPr wrap="square">
            <a:spAutoFit/>
          </a:bodyPr>
          <a:lstStyle/>
          <a:p>
            <a:pPr>
              <a:defRPr/>
            </a:pPr>
            <a:r>
              <a:rPr lang="de-DE" sz="600">
                <a:latin typeface="Arial"/>
                <a:cs typeface="Arial"/>
              </a:rPr>
              <a:t>Screenshot: </a:t>
            </a:r>
            <a:r>
              <a:rPr lang="de-DE" sz="600">
                <a:latin typeface="Arial"/>
                <a:cs typeface="Arial"/>
              </a:rPr>
              <a:t>correctiv.org</a:t>
            </a:r>
            <a:endParaRPr sz="600">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22" name="Grafik 21" hidden="0"/>
          <p:cNvPicPr>
            <a:picLocks noChangeAspect="1"/>
          </p:cNvPicPr>
          <p:nvPr isPhoto="0" userDrawn="0"/>
        </p:nvPicPr>
        <p:blipFill>
          <a:blip r:embed="rId3"/>
          <a:stretch/>
        </p:blipFill>
        <p:spPr bwMode="auto">
          <a:xfrm>
            <a:off x="1874" y="0"/>
            <a:ext cx="9140252" cy="5143500"/>
          </a:xfrm>
          <a:prstGeom prst="rect">
            <a:avLst/>
          </a:prstGeom>
        </p:spPr>
      </p:pic>
      <p:pic>
        <p:nvPicPr>
          <p:cNvPr id="4" name="Grafik 3" hidden="0"/>
          <p:cNvPicPr>
            <a:picLocks noChangeAspect="1"/>
          </p:cNvPicPr>
          <p:nvPr isPhoto="0" userDrawn="0"/>
        </p:nvPicPr>
        <p:blipFill>
          <a:blip r:embed="rId4"/>
          <a:stretch/>
        </p:blipFill>
        <p:spPr bwMode="auto">
          <a:xfrm>
            <a:off x="147566" y="4516438"/>
            <a:ext cx="503584" cy="503584"/>
          </a:xfrm>
          <a:prstGeom prst="rect">
            <a:avLst/>
          </a:prstGeom>
        </p:spPr>
      </p:pic>
      <p:pic>
        <p:nvPicPr>
          <p:cNvPr id="5" name="Grafik 4" hidden="0"/>
          <p:cNvPicPr>
            <a:picLocks noChangeAspect="1"/>
          </p:cNvPicPr>
          <p:nvPr isPhoto="0" userDrawn="0"/>
        </p:nvPicPr>
        <p:blipFill>
          <a:blip r:embed="rId5"/>
          <a:stretch/>
        </p:blipFill>
        <p:spPr bwMode="auto">
          <a:xfrm>
            <a:off x="7566682" y="4613054"/>
            <a:ext cx="1583668" cy="536002"/>
          </a:xfrm>
          <a:prstGeom prst="rect">
            <a:avLst/>
          </a:prstGeom>
        </p:spPr>
      </p:pic>
      <p:sp>
        <p:nvSpPr>
          <p:cNvPr id="8" name="Rechteck 7" hidden="0"/>
          <p:cNvSpPr/>
          <p:nvPr isPhoto="0" userDrawn="0"/>
        </p:nvSpPr>
        <p:spPr bwMode="auto">
          <a:xfrm>
            <a:off x="0" y="0"/>
            <a:ext cx="9144000" cy="170881"/>
          </a:xfrm>
          <a:prstGeom prst="rect">
            <a:avLst/>
          </a:prstGeom>
          <a:solidFill>
            <a:schemeClr val="accent2"/>
          </a:solidFill>
          <a:ln w="6350" cap="flat" cmpd="sng" algn="ctr">
            <a:noFill/>
            <a:prstDash val="solid"/>
            <a:round/>
            <a:headEnd type="none" w="med" len="med"/>
            <a:tailEnd type="none" w="med" len="med"/>
          </a:ln>
          <a:effectLst/>
        </p:spPr>
        <p:txBody>
          <a:bodyPr vert="horz" wrap="none" lIns="0" tIns="46800" rIns="0" bIns="46800" numCol="1" rtlCol="0" anchor="ctr" anchorCtr="0" compatLnSpc="1">
            <a:prstTxWarp prst="textNoShape"/>
          </a:bodyPr>
          <a:lstStyle/>
          <a:p>
            <a:pPr marL="0" marR="0" indent="0" algn="ctr" defTabSz="914400">
              <a:lnSpc>
                <a:spcPct val="90000"/>
              </a:lnSpc>
              <a:spcBef>
                <a:spcPts val="0"/>
              </a:spcBef>
              <a:spcAft>
                <a:spcPts val="0"/>
              </a:spcAft>
              <a:buClr>
                <a:srgbClr val="4A5E74"/>
              </a:buClr>
              <a:buSzTx/>
              <a:buFont typeface="Wingdings"/>
              <a:buNone/>
              <a:defRPr/>
            </a:pPr>
            <a:endParaRPr lang="de-DE" sz="1400" b="0" i="0" u="none" strike="noStrike" cap="none">
              <a:ln>
                <a:noFill/>
              </a:ln>
              <a:solidFill>
                <a:srgbClr val="000000"/>
              </a:solidFill>
              <a:latin typeface="+mn-lt"/>
              <a:ea typeface="ヒラギノ角ゴ Pro W3"/>
            </a:endParaRPr>
          </a:p>
        </p:txBody>
      </p:sp>
      <p:grpSp>
        <p:nvGrpSpPr>
          <p:cNvPr id="16" name="Gruppieren 15" hidden="0"/>
          <p:cNvGrpSpPr/>
          <p:nvPr isPhoto="0" userDrawn="0"/>
        </p:nvGrpSpPr>
        <p:grpSpPr bwMode="auto">
          <a:xfrm>
            <a:off x="541426" y="1535173"/>
            <a:ext cx="3330922" cy="722696"/>
            <a:chOff x="721899" y="2073866"/>
            <a:chExt cx="4441232" cy="963594"/>
          </a:xfrm>
        </p:grpSpPr>
        <p:sp>
          <p:nvSpPr>
            <p:cNvPr id="17" name="Rechteck 16" hidden="0"/>
            <p:cNvSpPr/>
            <p:nvPr isPhoto="0" userDrawn="0"/>
          </p:nvSpPr>
          <p:spPr bwMode="auto">
            <a:xfrm rot="19821481">
              <a:off x="721899" y="2073866"/>
              <a:ext cx="3621344" cy="388824"/>
            </a:xfrm>
            <a:prstGeom prst="rect">
              <a:avLst/>
            </a:prstGeom>
            <a:grpFill/>
          </p:spPr>
          <p:txBody>
            <a:bodyPr wrap="square">
              <a:spAutoFit/>
            </a:bodyPr>
            <a:lstStyle/>
            <a:p>
              <a:pPr algn="l">
                <a:defRPr/>
              </a:pPr>
              <a:r>
                <a:rPr lang="de-DE" sz="1400" b="1">
                  <a:latin typeface="Bradley Hand ITC"/>
                </a:rPr>
                <a:t>Auch wenn ich der Person, die</a:t>
              </a:r>
              <a:endParaRPr sz="1400"/>
            </a:p>
          </p:txBody>
        </p:sp>
        <p:sp>
          <p:nvSpPr>
            <p:cNvPr id="18" name="Rechteck 17" hidden="0"/>
            <p:cNvSpPr/>
            <p:nvPr isPhoto="0" userDrawn="0"/>
          </p:nvSpPr>
          <p:spPr bwMode="auto">
            <a:xfrm rot="19821481">
              <a:off x="806980" y="2183507"/>
              <a:ext cx="3860614" cy="388824"/>
            </a:xfrm>
            <a:prstGeom prst="rect">
              <a:avLst/>
            </a:prstGeom>
            <a:grpFill/>
          </p:spPr>
          <p:txBody>
            <a:bodyPr wrap="square">
              <a:spAutoFit/>
            </a:bodyPr>
            <a:lstStyle/>
            <a:p>
              <a:pPr algn="l">
                <a:defRPr/>
              </a:pPr>
              <a:r>
                <a:rPr lang="de-DE" sz="1400" b="1">
                  <a:latin typeface="Bradley Hand ITC"/>
                </a:rPr>
                <a:t>mir eine Information weiterleitet,</a:t>
              </a:r>
              <a:endParaRPr sz="1400"/>
            </a:p>
          </p:txBody>
        </p:sp>
        <p:sp>
          <p:nvSpPr>
            <p:cNvPr id="19" name="Rechteck 18" hidden="0"/>
            <p:cNvSpPr/>
            <p:nvPr isPhoto="0" userDrawn="0"/>
          </p:nvSpPr>
          <p:spPr bwMode="auto">
            <a:xfrm rot="19821481">
              <a:off x="1032882" y="2476815"/>
              <a:ext cx="4014439" cy="388824"/>
            </a:xfrm>
            <a:prstGeom prst="rect">
              <a:avLst/>
            </a:prstGeom>
            <a:grpFill/>
          </p:spPr>
          <p:txBody>
            <a:bodyPr wrap="square">
              <a:spAutoFit/>
            </a:bodyPr>
            <a:lstStyle/>
            <a:p>
              <a:pPr algn="l">
                <a:defRPr/>
              </a:pPr>
              <a:r>
                <a:rPr lang="de-DE" sz="1400" b="1">
                  <a:latin typeface="Bradley Hand ITC"/>
                </a:rPr>
                <a:t>der weitergeleiteten Behauptung</a:t>
              </a:r>
              <a:endParaRPr sz="1400"/>
            </a:p>
          </p:txBody>
        </p:sp>
        <p:sp>
          <p:nvSpPr>
            <p:cNvPr id="20" name="Rechteck 19" hidden="0"/>
            <p:cNvSpPr/>
            <p:nvPr isPhoto="0" userDrawn="0"/>
          </p:nvSpPr>
          <p:spPr bwMode="auto">
            <a:xfrm rot="19779832">
              <a:off x="907752" y="2419838"/>
              <a:ext cx="3591157" cy="388824"/>
            </a:xfrm>
            <a:prstGeom prst="rect">
              <a:avLst/>
            </a:prstGeom>
            <a:grpFill/>
          </p:spPr>
          <p:txBody>
            <a:bodyPr wrap="none">
              <a:spAutoFit/>
            </a:bodyPr>
            <a:lstStyle/>
            <a:p>
              <a:pPr algn="l">
                <a:defRPr/>
              </a:pPr>
              <a:r>
                <a:rPr lang="de-DE" sz="1400" b="1">
                  <a:latin typeface="Bradley Hand ITC"/>
                </a:rPr>
                <a:t>vertraue, sollte ich die Korrektheit</a:t>
              </a:r>
              <a:endParaRPr sz="1400"/>
            </a:p>
          </p:txBody>
        </p:sp>
        <p:sp>
          <p:nvSpPr>
            <p:cNvPr id="21" name="Rechteck 20" hidden="0"/>
            <p:cNvSpPr/>
            <p:nvPr isPhoto="0" userDrawn="0"/>
          </p:nvSpPr>
          <p:spPr bwMode="auto">
            <a:xfrm rot="19821481">
              <a:off x="1148692" y="2648636"/>
              <a:ext cx="4014439" cy="388824"/>
            </a:xfrm>
            <a:prstGeom prst="rect">
              <a:avLst/>
            </a:prstGeom>
            <a:grpFill/>
          </p:spPr>
          <p:txBody>
            <a:bodyPr wrap="square">
              <a:spAutoFit/>
            </a:bodyPr>
            <a:lstStyle/>
            <a:p>
              <a:pPr algn="l">
                <a:defRPr/>
              </a:pPr>
              <a:r>
                <a:rPr lang="de-DE" sz="1400" b="1">
                  <a:latin typeface="Bradley Hand ITC"/>
                </a:rPr>
                <a:t>stets kritisch prüfen.</a:t>
              </a:r>
              <a:endParaRPr sz="1400"/>
            </a:p>
          </p:txBody>
        </p:sp>
      </p:grpSp>
      <p:sp>
        <p:nvSpPr>
          <p:cNvPr id="12" name="Rechteck 11" hidden="0"/>
          <p:cNvSpPr/>
          <p:nvPr isPhoto="0" userDrawn="0"/>
        </p:nvSpPr>
        <p:spPr bwMode="auto">
          <a:xfrm rot="16199998">
            <a:off x="7221740" y="1915784"/>
            <a:ext cx="3667161" cy="177356"/>
          </a:xfrm>
          <a:prstGeom prst="rect">
            <a:avLst/>
          </a:prstGeom>
        </p:spPr>
        <p:txBody>
          <a:bodyPr wrap="square">
            <a:spAutoFit/>
          </a:bodyPr>
          <a:lstStyle/>
          <a:p>
            <a:pPr algn="r">
              <a:defRPr/>
            </a:pPr>
            <a:r>
              <a:rPr lang="de-DE" sz="600">
                <a:solidFill>
                  <a:schemeClr val="bg1"/>
                </a:solidFill>
                <a:latin typeface="Arial"/>
                <a:cs typeface="Arial"/>
              </a:rPr>
              <a:t>Foto: unsplash.com</a:t>
            </a:r>
            <a:endParaRPr lang="de-DE" sz="800">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10" name="Grafik 9" hidden="0"/>
          <p:cNvPicPr>
            <a:picLocks noChangeAspect="1"/>
          </p:cNvPicPr>
          <p:nvPr isPhoto="0" userDrawn="0"/>
        </p:nvPicPr>
        <p:blipFill>
          <a:blip r:embed="rId3"/>
          <a:srcRect l="20216" t="6220" r="22245" b="7137"/>
          <a:stretch/>
        </p:blipFill>
        <p:spPr bwMode="auto">
          <a:xfrm>
            <a:off x="755577" y="1131590"/>
            <a:ext cx="2664295" cy="4011910"/>
          </a:xfrm>
          <a:prstGeom prst="rect">
            <a:avLst/>
          </a:prstGeom>
          <a:effectLst>
            <a:outerShdw blurRad="50800" dist="38100" dir="5400000" rotWithShape="0" algn="t">
              <a:prstClr val="black">
                <a:alpha val="40000"/>
              </a:prstClr>
            </a:outerShdw>
          </a:effectLst>
        </p:spPr>
      </p:pic>
      <p:pic>
        <p:nvPicPr>
          <p:cNvPr id="13" name="Grafik 12" hidden="0"/>
          <p:cNvPicPr>
            <a:picLocks noChangeAspect="1"/>
          </p:cNvPicPr>
          <p:nvPr isPhoto="0" userDrawn="0"/>
        </p:nvPicPr>
        <p:blipFill>
          <a:blip r:embed="rId3"/>
          <a:srcRect l="20216" t="59095" r="22245" b="7137"/>
          <a:stretch/>
        </p:blipFill>
        <p:spPr bwMode="auto">
          <a:xfrm>
            <a:off x="755577" y="3579862"/>
            <a:ext cx="2664295" cy="1563637"/>
          </a:xfrm>
          <a:prstGeom prst="rect">
            <a:avLst/>
          </a:prstGeom>
          <a:effectLst>
            <a:outerShdw blurRad="50800" dist="38100" dir="5400000" rotWithShape="0" algn="t">
              <a:prstClr val="black">
                <a:alpha val="40000"/>
              </a:prstClr>
            </a:outerShdw>
          </a:effectLst>
        </p:spPr>
      </p:pic>
      <p:sp>
        <p:nvSpPr>
          <p:cNvPr id="2" name="Titel 1" hidden="0"/>
          <p:cNvSpPr>
            <a:spLocks noGrp="1"/>
          </p:cNvSpPr>
          <p:nvPr isPhoto="0" userDrawn="0">
            <p:ph type="title" hasCustomPrompt="0"/>
          </p:nvPr>
        </p:nvSpPr>
        <p:spPr bwMode="auto">
          <a:xfrm>
            <a:off x="863599" y="726128"/>
            <a:ext cx="8172896" cy="900000"/>
          </a:xfrm>
        </p:spPr>
        <p:txBody>
          <a:bodyPr/>
          <a:lstStyle/>
          <a:p>
            <a:pPr>
              <a:defRPr/>
            </a:pPr>
            <a:r>
              <a:rPr lang="de-DE"/>
              <a:t>Können wir unseren Augen trauen?</a:t>
            </a:r>
            <a:endParaRPr/>
          </a:p>
        </p:txBody>
      </p:sp>
      <p:pic>
        <p:nvPicPr>
          <p:cNvPr id="4" name="Grafik 3" hidden="0"/>
          <p:cNvPicPr>
            <a:picLocks noChangeAspect="1"/>
          </p:cNvPicPr>
          <p:nvPr isPhoto="0" userDrawn="0"/>
        </p:nvPicPr>
        <p:blipFill>
          <a:blip r:embed="rId4"/>
          <a:stretch/>
        </p:blipFill>
        <p:spPr bwMode="auto">
          <a:xfrm>
            <a:off x="147566" y="4516438"/>
            <a:ext cx="503584" cy="503584"/>
          </a:xfrm>
          <a:prstGeom prst="rect">
            <a:avLst/>
          </a:prstGeom>
        </p:spPr>
      </p:pic>
      <p:sp>
        <p:nvSpPr>
          <p:cNvPr id="5" name="Textfeld 4" hidden="0"/>
          <p:cNvSpPr txBox="1"/>
          <p:nvPr isPhoto="0" userDrawn="0"/>
        </p:nvSpPr>
        <p:spPr bwMode="auto">
          <a:xfrm>
            <a:off x="3683440" y="1974587"/>
            <a:ext cx="4272936" cy="553998"/>
          </a:xfrm>
          <a:prstGeom prst="rect">
            <a:avLst/>
          </a:prstGeom>
          <a:noFill/>
        </p:spPr>
        <p:txBody>
          <a:bodyPr wrap="square" lIns="0" tIns="0" rIns="0" bIns="0" rtlCol="0">
            <a:spAutoFit/>
          </a:bodyPr>
          <a:lstStyle/>
          <a:p>
            <a:pPr algn="l">
              <a:lnSpc>
                <a:spcPct val="100000"/>
              </a:lnSpc>
              <a:defRPr/>
            </a:pPr>
            <a:r>
              <a:rPr lang="de-DE" sz="1800">
                <a:latin typeface="+mn-lt"/>
              </a:rPr>
              <a:t>Wenn die Fotos nicht wären, würdet ihr die Geschichte glauben?</a:t>
            </a:r>
            <a:endParaRPr/>
          </a:p>
        </p:txBody>
      </p:sp>
      <p:sp>
        <p:nvSpPr>
          <p:cNvPr id="6" name="Textfeld 5" hidden="0"/>
          <p:cNvSpPr txBox="1"/>
          <p:nvPr isPhoto="0" userDrawn="0"/>
        </p:nvSpPr>
        <p:spPr bwMode="auto">
          <a:xfrm>
            <a:off x="3683440" y="2676857"/>
            <a:ext cx="4272936" cy="830997"/>
          </a:xfrm>
          <a:prstGeom prst="rect">
            <a:avLst/>
          </a:prstGeom>
          <a:noFill/>
        </p:spPr>
        <p:txBody>
          <a:bodyPr wrap="square" lIns="0" tIns="0" rIns="0" bIns="0" rtlCol="0">
            <a:spAutoFit/>
          </a:bodyPr>
          <a:lstStyle/>
          <a:p>
            <a:pPr algn="l">
              <a:lnSpc>
                <a:spcPct val="100000"/>
              </a:lnSpc>
              <a:defRPr/>
            </a:pPr>
            <a:r>
              <a:rPr lang="de-DE" sz="1800">
                <a:latin typeface="+mn-lt"/>
              </a:rPr>
              <a:t>Beliebte Methode für Fakes: </a:t>
            </a:r>
            <a:br>
              <a:rPr lang="de-DE" sz="1800">
                <a:latin typeface="+mn-lt"/>
              </a:rPr>
            </a:br>
            <a:r>
              <a:rPr lang="de-DE" sz="1800">
                <a:latin typeface="+mn-lt"/>
              </a:rPr>
              <a:t>Fotos &amp; Videos werden in einem </a:t>
            </a:r>
            <a:br>
              <a:rPr lang="de-DE" sz="1800">
                <a:latin typeface="+mn-lt"/>
              </a:rPr>
            </a:br>
            <a:r>
              <a:rPr lang="de-DE" sz="1800">
                <a:latin typeface="+mn-lt"/>
              </a:rPr>
              <a:t>falschen Zusammenhang präsentiert</a:t>
            </a:r>
            <a:endParaRPr/>
          </a:p>
        </p:txBody>
      </p:sp>
      <p:sp>
        <p:nvSpPr>
          <p:cNvPr id="8" name="Rechteck 7" hidden="0"/>
          <p:cNvSpPr/>
          <p:nvPr isPhoto="0" userDrawn="0"/>
        </p:nvSpPr>
        <p:spPr bwMode="auto">
          <a:xfrm rot="16199998">
            <a:off x="7939198" y="2588179"/>
            <a:ext cx="2232248" cy="177356"/>
          </a:xfrm>
          <a:prstGeom prst="rect">
            <a:avLst/>
          </a:prstGeom>
        </p:spPr>
        <p:txBody>
          <a:bodyPr wrap="square">
            <a:spAutoFit/>
          </a:bodyPr>
          <a:lstStyle/>
          <a:p>
            <a:pPr>
              <a:defRPr/>
            </a:pPr>
            <a:r>
              <a:rPr lang="de-DE" sz="600">
                <a:latin typeface="Arial"/>
                <a:cs typeface="Arial"/>
              </a:rPr>
              <a:t>Screenshot: instagram.com</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4" presetClass="exit" presetSubtype="10" fill="hold" nodeType="withEffect">
                                  <p:stCondLst>
                                    <p:cond delay="0"/>
                                  </p:stCondLst>
                                  <p:childTnLst>
                                    <p:animEffect transition="out" filter="randombar(horizontal)">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0"/>
          </p:nvPr>
        </p:nvSpPr>
        <p:spPr bwMode="auto">
          <a:xfrm>
            <a:off x="863599" y="726128"/>
            <a:ext cx="7956872" cy="900000"/>
          </a:xfrm>
        </p:spPr>
        <p:txBody>
          <a:bodyPr/>
          <a:lstStyle/>
          <a:p>
            <a:pPr>
              <a:defRPr/>
            </a:pPr>
            <a:r>
              <a:rPr lang="de-DE"/>
              <a:t>Können wir unseren Augen trauen?</a:t>
            </a:r>
            <a:endParaRPr/>
          </a:p>
        </p:txBody>
      </p:sp>
      <p:sp>
        <p:nvSpPr>
          <p:cNvPr id="8" name="Rechteck 7" hidden="0"/>
          <p:cNvSpPr/>
          <p:nvPr isPhoto="0" userDrawn="0"/>
        </p:nvSpPr>
        <p:spPr bwMode="auto">
          <a:xfrm>
            <a:off x="863599" y="4876006"/>
            <a:ext cx="6724402" cy="175433"/>
          </a:xfrm>
          <a:prstGeom prst="rect">
            <a:avLst/>
          </a:prstGeom>
        </p:spPr>
        <p:txBody>
          <a:bodyPr wrap="square">
            <a:spAutoFit/>
          </a:bodyPr>
          <a:lstStyle/>
          <a:p>
            <a:pPr algn="r">
              <a:defRPr/>
            </a:pPr>
            <a:r>
              <a:rPr lang="de-DE" sz="600">
                <a:latin typeface="+mn-lt"/>
              </a:rPr>
              <a:t>Screenshot: www.maz-online.de/Brandenburg/AfD-verbreitet-manipuliertes-MAZ-Foto-von-Fridays-for-Future-Demo-in-Potsdam</a:t>
            </a:r>
            <a:endParaRPr sz="600">
              <a:latin typeface="+mn-lt"/>
            </a:endParaRPr>
          </a:p>
        </p:txBody>
      </p:sp>
      <p:pic>
        <p:nvPicPr>
          <p:cNvPr id="9" name="Bildplatzhalter 12" hidden="0"/>
          <p:cNvPicPr>
            <a:picLocks noChangeAspect="1"/>
          </p:cNvPicPr>
          <p:nvPr isPhoto="0" userDrawn="0"/>
        </p:nvPicPr>
        <p:blipFill>
          <a:blip r:embed="rId3"/>
          <a:srcRect l="50295" t="0" r="989" b="0"/>
          <a:stretch/>
        </p:blipFill>
        <p:spPr bwMode="auto">
          <a:xfrm>
            <a:off x="4572000" y="1671638"/>
            <a:ext cx="3469447" cy="2844798"/>
          </a:xfrm>
          <a:prstGeom prst="rect">
            <a:avLst/>
          </a:prstGeom>
        </p:spPr>
      </p:pic>
      <p:pic>
        <p:nvPicPr>
          <p:cNvPr id="10" name="Bildplatzhalter 10" hidden="0"/>
          <p:cNvPicPr>
            <a:picLocks noChangeAspect="1"/>
          </p:cNvPicPr>
          <p:nvPr isPhoto="0" userDrawn="0"/>
        </p:nvPicPr>
        <p:blipFill>
          <a:blip r:embed="rId3"/>
          <a:srcRect l="871" t="0" r="50415" b="0"/>
          <a:stretch/>
        </p:blipFill>
        <p:spPr bwMode="auto">
          <a:xfrm>
            <a:off x="863599" y="1671638"/>
            <a:ext cx="3469447" cy="2844798"/>
          </a:xfrm>
          <a:prstGeom prst="rect">
            <a:avLst/>
          </a:prstGeom>
        </p:spPr>
      </p:pic>
      <p:pic>
        <p:nvPicPr>
          <p:cNvPr id="11" name="Bildplatzhalter 10" hidden="0"/>
          <p:cNvPicPr>
            <a:picLocks noChangeAspect="1"/>
          </p:cNvPicPr>
          <p:nvPr isPhoto="0" userDrawn="0"/>
        </p:nvPicPr>
        <p:blipFill>
          <a:blip r:embed="rId3"/>
          <a:srcRect l="871" t="0" r="50415" b="29575"/>
          <a:stretch/>
        </p:blipFill>
        <p:spPr bwMode="auto">
          <a:xfrm>
            <a:off x="863599" y="1671638"/>
            <a:ext cx="3469447" cy="2003446"/>
          </a:xfrm>
          <a:custGeom>
            <a:avLst/>
            <a:gdLst>
              <a:gd name="connsiteX0" fmla="*/ 0 w 5306787"/>
              <a:gd name="connsiteY0" fmla="*/ 0 h 4351338"/>
              <a:gd name="connsiteX1" fmla="*/ 5306787 w 5306787"/>
              <a:gd name="connsiteY1" fmla="*/ 0 h 4351338"/>
              <a:gd name="connsiteX2" fmla="*/ 5306787 w 5306787"/>
              <a:gd name="connsiteY2" fmla="*/ 4351338 h 4351338"/>
              <a:gd name="connsiteX3" fmla="*/ 0 w 5306787"/>
              <a:gd name="connsiteY3" fmla="*/ 4351338 h 4351338"/>
            </a:gdLst>
            <a:ahLst/>
            <a:cxnLst>
              <a:cxn ang="0">
                <a:pos x="connsiteX0" y="connsiteY0"/>
              </a:cxn>
              <a:cxn ang="0">
                <a:pos x="connsiteX1" y="connsiteY1"/>
              </a:cxn>
              <a:cxn ang="0">
                <a:pos x="connsiteX2" y="connsiteY2"/>
              </a:cxn>
              <a:cxn ang="0">
                <a:pos x="connsiteX3" y="connsiteY3"/>
              </a:cxn>
            </a:cxnLst>
            <a:rect l="l" t="t" r="r" b="b"/>
            <a:pathLst>
              <a:path w="5306787" h="4351338" fill="norm" stroke="1" extrusionOk="0">
                <a:moveTo>
                  <a:pt x="0" y="0"/>
                </a:moveTo>
                <a:lnTo>
                  <a:pt x="5306787" y="0"/>
                </a:lnTo>
                <a:lnTo>
                  <a:pt x="5306787" y="4351338"/>
                </a:lnTo>
                <a:lnTo>
                  <a:pt x="0" y="4351338"/>
                </a:lnTo>
                <a:close/>
              </a:path>
            </a:pathLst>
          </a:custGeom>
          <a:noFill/>
        </p:spPr>
      </p:pic>
      <p:pic>
        <p:nvPicPr>
          <p:cNvPr id="7" name="Grafik 6" hidden="0"/>
          <p:cNvPicPr>
            <a:picLocks noChangeAspect="1"/>
          </p:cNvPicPr>
          <p:nvPr isPhoto="0" userDrawn="0"/>
        </p:nvPicPr>
        <p:blipFill>
          <a:blip r:embed="rId4"/>
          <a:stretch/>
        </p:blipFill>
        <p:spPr bwMode="auto">
          <a:xfrm>
            <a:off x="147566" y="4516438"/>
            <a:ext cx="503584" cy="503584"/>
          </a:xfrm>
          <a:prstGeom prst="rect">
            <a:avLst/>
          </a:prstGeom>
        </p:spPr>
      </p:pic>
      <p:sp>
        <p:nvSpPr>
          <p:cNvPr id="3" name="Textfeld 2" hidden="0"/>
          <p:cNvSpPr txBox="1"/>
          <p:nvPr isPhoto="0" userDrawn="0"/>
        </p:nvSpPr>
        <p:spPr bwMode="auto">
          <a:xfrm>
            <a:off x="863599" y="1131590"/>
            <a:ext cx="7308801" cy="432048"/>
          </a:xfrm>
          <a:prstGeom prst="rect">
            <a:avLst/>
          </a:prstGeom>
          <a:noFill/>
        </p:spPr>
        <p:txBody>
          <a:bodyPr wrap="square" lIns="0" tIns="72000" bIns="72000" rtlCol="0">
            <a:noAutofit/>
          </a:bodyPr>
          <a:lstStyle/>
          <a:p>
            <a:pPr algn="l">
              <a:defRPr/>
            </a:pPr>
            <a:r>
              <a:rPr lang="de-DE" b="1">
                <a:latin typeface="+mn-lt"/>
              </a:rPr>
              <a:t>Gefälschte Fotos sollen in die Irre führen</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0"/>
          </p:nvPr>
        </p:nvSpPr>
        <p:spPr bwMode="auto">
          <a:xfrm>
            <a:off x="863599" y="726128"/>
            <a:ext cx="7740848" cy="900000"/>
          </a:xfrm>
        </p:spPr>
        <p:txBody>
          <a:bodyPr/>
          <a:lstStyle/>
          <a:p>
            <a:pPr>
              <a:defRPr/>
            </a:pPr>
            <a:r>
              <a:rPr lang="de-DE"/>
              <a:t>Können wir unseren Augen trauen?</a:t>
            </a:r>
            <a:endParaRPr/>
          </a:p>
        </p:txBody>
      </p:sp>
      <p:sp>
        <p:nvSpPr>
          <p:cNvPr id="4" name="Textfeld 3" hidden="0"/>
          <p:cNvSpPr txBox="1"/>
          <p:nvPr isPhoto="0" userDrawn="0"/>
        </p:nvSpPr>
        <p:spPr bwMode="auto">
          <a:xfrm rot="16199998">
            <a:off x="281298" y="2956849"/>
            <a:ext cx="2844800" cy="313932"/>
          </a:xfrm>
          <a:prstGeom prst="rect">
            <a:avLst/>
          </a:prstGeom>
          <a:noFill/>
        </p:spPr>
        <p:txBody>
          <a:bodyPr wrap="square" rtlCol="0">
            <a:spAutoFit/>
          </a:bodyPr>
          <a:lstStyle/>
          <a:p>
            <a:pPr algn="ctr">
              <a:defRPr/>
            </a:pPr>
            <a:r>
              <a:rPr lang="de-DE" sz="1600" b="1">
                <a:latin typeface="+mn-lt"/>
              </a:rPr>
              <a:t>Deep Fake</a:t>
            </a:r>
            <a:endParaRPr sz="1050">
              <a:latin typeface="+mn-lt"/>
            </a:endParaRPr>
          </a:p>
        </p:txBody>
      </p:sp>
      <p:pic>
        <p:nvPicPr>
          <p:cNvPr id="7" name="Grafik 6" hidden="0"/>
          <p:cNvPicPr>
            <a:picLocks noChangeAspect="1"/>
          </p:cNvPicPr>
          <p:nvPr isPhoto="0" userDrawn="0"/>
        </p:nvPicPr>
        <p:blipFill>
          <a:blip r:embed="rId3"/>
          <a:stretch/>
        </p:blipFill>
        <p:spPr bwMode="auto">
          <a:xfrm>
            <a:off x="147566" y="4516438"/>
            <a:ext cx="503584" cy="503584"/>
          </a:xfrm>
          <a:prstGeom prst="rect">
            <a:avLst/>
          </a:prstGeom>
        </p:spPr>
      </p:pic>
      <p:sp>
        <p:nvSpPr>
          <p:cNvPr id="8" name="Rechteck 7" hidden="0"/>
          <p:cNvSpPr/>
          <p:nvPr isPhoto="0" userDrawn="0"/>
        </p:nvSpPr>
        <p:spPr bwMode="auto">
          <a:xfrm rot="16199998">
            <a:off x="7939198" y="2483072"/>
            <a:ext cx="2232248" cy="177356"/>
          </a:xfrm>
          <a:prstGeom prst="rect">
            <a:avLst/>
          </a:prstGeom>
        </p:spPr>
        <p:txBody>
          <a:bodyPr wrap="square">
            <a:spAutoFit/>
          </a:bodyPr>
          <a:lstStyle/>
          <a:p>
            <a:pPr>
              <a:defRPr/>
            </a:pPr>
            <a:r>
              <a:rPr lang="de-DE" sz="600">
                <a:latin typeface="Arial"/>
                <a:cs typeface="Arial"/>
              </a:rPr>
              <a:t>Screenshot: https://</a:t>
            </a:r>
            <a:r>
              <a:rPr lang="de-DE" sz="600">
                <a:latin typeface="Arial"/>
                <a:cs typeface="Arial"/>
              </a:rPr>
              <a:t>youtu.be</a:t>
            </a:r>
            <a:r>
              <a:rPr lang="de-DE" sz="600">
                <a:latin typeface="Arial"/>
                <a:cs typeface="Arial"/>
              </a:rPr>
              <a:t>/cQ54GDm1eL0</a:t>
            </a:r>
            <a:endParaRPr/>
          </a:p>
        </p:txBody>
      </p:sp>
      <p:sp>
        <p:nvSpPr>
          <p:cNvPr id="9" name="Textfeld 8" hidden="0"/>
          <p:cNvSpPr txBox="1"/>
          <p:nvPr isPhoto="0" userDrawn="0"/>
        </p:nvSpPr>
        <p:spPr bwMode="auto">
          <a:xfrm>
            <a:off x="863599" y="1131590"/>
            <a:ext cx="7308801" cy="432048"/>
          </a:xfrm>
          <a:prstGeom prst="rect">
            <a:avLst/>
          </a:prstGeom>
          <a:noFill/>
        </p:spPr>
        <p:txBody>
          <a:bodyPr wrap="square" lIns="0" tIns="72000" bIns="72000" rtlCol="0">
            <a:noAutofit/>
          </a:bodyPr>
          <a:lstStyle/>
          <a:p>
            <a:pPr algn="l">
              <a:defRPr/>
            </a:pPr>
            <a:r>
              <a:rPr lang="de-DE" b="1">
                <a:latin typeface="+mn-lt"/>
              </a:rPr>
              <a:t>Auch Videos können gefälscht werden</a:t>
            </a:r>
            <a:endParaRPr/>
          </a:p>
        </p:txBody>
      </p:sp>
      <p:pic>
        <p:nvPicPr>
          <p:cNvPr id="3" name="Onlinemedien 2" hidden="0" title="Tibber | Es folgt keine Werbespot zur Bundestagswahl (Merkel Deepfake)">
            <a:hlinkClick r:id="" action="ppaction://media"/>
          </p:cNvPr>
          <p:cNvPicPr>
            <a:picLocks noChangeAspect="1" noRot="1"/>
          </p:cNvPicPr>
          <p:nvPr isPhoto="0" userDrawn="0">
            <a:videoFile r:link="rId6"/>
          </p:nvPr>
        </p:nvPicPr>
        <p:blipFill>
          <a:blip r:embed="rId4"/>
          <a:stretch/>
        </p:blipFill>
        <p:spPr bwMode="auto">
          <a:xfrm>
            <a:off x="1916148" y="1613669"/>
            <a:ext cx="5311703" cy="298783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10" name="Bildplatzhalter 6" hidden="0"/>
          <p:cNvPicPr>
            <a:picLocks noChangeAspect="1"/>
          </p:cNvPicPr>
          <p:nvPr isPhoto="0" userDrawn="0"/>
        </p:nvPicPr>
        <p:blipFill>
          <a:blip r:embed="rId3"/>
          <a:stretch/>
        </p:blipFill>
        <p:spPr bwMode="auto">
          <a:xfrm>
            <a:off x="1" y="0"/>
            <a:ext cx="4571999" cy="5143500"/>
          </a:xfrm>
          <a:custGeom>
            <a:avLst/>
            <a:gdLst>
              <a:gd name="connsiteX0" fmla="*/ 0 w 6095999"/>
              <a:gd name="connsiteY0" fmla="*/ 0 h 6858000"/>
              <a:gd name="connsiteX1" fmla="*/ 3541889 w 6095999"/>
              <a:gd name="connsiteY1" fmla="*/ 0 h 6858000"/>
              <a:gd name="connsiteX2" fmla="*/ 4327407 w 6095999"/>
              <a:gd name="connsiteY2" fmla="*/ 0 h 6858000"/>
              <a:gd name="connsiteX3" fmla="*/ 6095999 w 6095999"/>
              <a:gd name="connsiteY3" fmla="*/ 0 h 6858000"/>
              <a:gd name="connsiteX4" fmla="*/ 5244630 w 6095999"/>
              <a:gd name="connsiteY4" fmla="*/ 6858000 h 6858000"/>
              <a:gd name="connsiteX5" fmla="*/ 4327407 w 6095999"/>
              <a:gd name="connsiteY5" fmla="*/ 6858000 h 6858000"/>
              <a:gd name="connsiteX6" fmla="*/ 2690518 w 6095999"/>
              <a:gd name="connsiteY6" fmla="*/ 6858000 h 6858000"/>
              <a:gd name="connsiteX7" fmla="*/ 0 w 60959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9" h="6858000" fill="norm" stroke="1" extrusionOk="0">
                <a:moveTo>
                  <a:pt x="0" y="0"/>
                </a:moveTo>
                <a:lnTo>
                  <a:pt x="3541889" y="0"/>
                </a:lnTo>
                <a:lnTo>
                  <a:pt x="4327407" y="0"/>
                </a:lnTo>
                <a:lnTo>
                  <a:pt x="6095999" y="0"/>
                </a:lnTo>
                <a:lnTo>
                  <a:pt x="5244630" y="6858000"/>
                </a:lnTo>
                <a:lnTo>
                  <a:pt x="4327407" y="6858000"/>
                </a:lnTo>
                <a:lnTo>
                  <a:pt x="2690518" y="6858000"/>
                </a:lnTo>
                <a:lnTo>
                  <a:pt x="0" y="6858000"/>
                </a:lnTo>
                <a:close/>
              </a:path>
            </a:pathLst>
          </a:custGeom>
        </p:spPr>
      </p:pic>
      <p:sp>
        <p:nvSpPr>
          <p:cNvPr id="2" name="Titel 1" hidden="0"/>
          <p:cNvSpPr>
            <a:spLocks noGrp="1"/>
          </p:cNvSpPr>
          <p:nvPr isPhoto="0" userDrawn="0">
            <p:ph type="title" hasCustomPrompt="0"/>
          </p:nvPr>
        </p:nvSpPr>
        <p:spPr bwMode="auto">
          <a:xfrm>
            <a:off x="5076824" y="726128"/>
            <a:ext cx="3671639" cy="900000"/>
          </a:xfrm>
        </p:spPr>
        <p:txBody>
          <a:bodyPr/>
          <a:lstStyle/>
          <a:p>
            <a:pPr>
              <a:defRPr/>
            </a:pPr>
            <a:r>
              <a:rPr lang="de-DE"/>
              <a:t>Was nun?</a:t>
            </a:r>
            <a:endParaRPr/>
          </a:p>
        </p:txBody>
      </p:sp>
      <p:sp>
        <p:nvSpPr>
          <p:cNvPr id="3" name="Inhaltsplatzhalter 2" hidden="0"/>
          <p:cNvSpPr>
            <a:spLocks noGrp="1"/>
          </p:cNvSpPr>
          <p:nvPr isPhoto="0" userDrawn="0">
            <p:ph idx="1" hasCustomPrompt="0"/>
          </p:nvPr>
        </p:nvSpPr>
        <p:spPr bwMode="auto">
          <a:xfrm>
            <a:off x="5076824" y="1671638"/>
            <a:ext cx="3671639" cy="2844800"/>
          </a:xfrm>
        </p:spPr>
        <p:txBody>
          <a:bodyPr/>
          <a:lstStyle/>
          <a:p>
            <a:pPr marL="0" indent="0">
              <a:buNone/>
              <a:defRPr/>
            </a:pPr>
            <a:r>
              <a:rPr lang="de-DE" sz="1800"/>
              <a:t>Wie gehen wir in Zukunft mit unklaren Informationen um?</a:t>
            </a:r>
            <a:endParaRPr/>
          </a:p>
        </p:txBody>
      </p:sp>
      <p:pic>
        <p:nvPicPr>
          <p:cNvPr id="7" name="Grafik 6" hidden="0"/>
          <p:cNvPicPr>
            <a:picLocks noChangeAspect="1"/>
          </p:cNvPicPr>
          <p:nvPr isPhoto="0" userDrawn="0"/>
        </p:nvPicPr>
        <p:blipFill>
          <a:blip r:embed="rId4"/>
          <a:stretch/>
        </p:blipFill>
        <p:spPr bwMode="auto">
          <a:xfrm>
            <a:off x="147566" y="4516438"/>
            <a:ext cx="503584" cy="503584"/>
          </a:xfrm>
          <a:prstGeom prst="rect">
            <a:avLst/>
          </a:prstGeom>
        </p:spPr>
      </p:pic>
      <p:sp>
        <p:nvSpPr>
          <p:cNvPr id="8" name="Rechteck 7" hidden="0"/>
          <p:cNvSpPr/>
          <p:nvPr isPhoto="0" userDrawn="0"/>
        </p:nvSpPr>
        <p:spPr bwMode="auto">
          <a:xfrm>
            <a:off x="0" y="0"/>
            <a:ext cx="9144000" cy="170881"/>
          </a:xfrm>
          <a:prstGeom prst="rect">
            <a:avLst/>
          </a:prstGeom>
          <a:solidFill>
            <a:schemeClr val="accent2"/>
          </a:solidFill>
          <a:ln w="6350" cap="flat" cmpd="sng" algn="ctr">
            <a:noFill/>
            <a:prstDash val="solid"/>
            <a:round/>
            <a:headEnd type="none" w="med" len="med"/>
            <a:tailEnd type="none" w="med" len="med"/>
          </a:ln>
          <a:effectLst/>
        </p:spPr>
        <p:txBody>
          <a:bodyPr vert="horz" wrap="none" lIns="0" tIns="46800" rIns="0" bIns="46800" numCol="1" rtlCol="0" anchor="ctr" anchorCtr="0" compatLnSpc="1">
            <a:prstTxWarp prst="textNoShape"/>
          </a:bodyPr>
          <a:lstStyle/>
          <a:p>
            <a:pPr marL="0" marR="0" indent="0" algn="ctr" defTabSz="914400">
              <a:lnSpc>
                <a:spcPct val="90000"/>
              </a:lnSpc>
              <a:spcBef>
                <a:spcPts val="0"/>
              </a:spcBef>
              <a:spcAft>
                <a:spcPts val="0"/>
              </a:spcAft>
              <a:buClr>
                <a:srgbClr val="4A5E74"/>
              </a:buClr>
              <a:buSzTx/>
              <a:buFont typeface="Wingdings"/>
              <a:buNone/>
              <a:defRPr/>
            </a:pPr>
            <a:endParaRPr lang="de-DE" sz="1400" b="0" i="0" u="none" strike="noStrike" cap="none">
              <a:ln>
                <a:noFill/>
              </a:ln>
              <a:solidFill>
                <a:srgbClr val="000000"/>
              </a:solidFill>
              <a:latin typeface="+mn-lt"/>
              <a:ea typeface="ヒラギノ角ゴ Pro W3"/>
            </a:endParaRPr>
          </a:p>
        </p:txBody>
      </p:sp>
      <p:sp>
        <p:nvSpPr>
          <p:cNvPr id="9" name="Rechteck 8" hidden="0"/>
          <p:cNvSpPr/>
          <p:nvPr isPhoto="0" userDrawn="0"/>
        </p:nvSpPr>
        <p:spPr bwMode="auto">
          <a:xfrm rot="16199998">
            <a:off x="-1744901" y="2138039"/>
            <a:ext cx="3667161" cy="177356"/>
          </a:xfrm>
          <a:prstGeom prst="rect">
            <a:avLst/>
          </a:prstGeom>
        </p:spPr>
        <p:txBody>
          <a:bodyPr wrap="square">
            <a:spAutoFit/>
          </a:bodyPr>
          <a:lstStyle/>
          <a:p>
            <a:pPr algn="r">
              <a:defRPr/>
            </a:pPr>
            <a:r>
              <a:rPr lang="de-DE" sz="600">
                <a:solidFill>
                  <a:schemeClr val="bg1"/>
                </a:solidFill>
                <a:latin typeface="Arial"/>
                <a:cs typeface="Arial"/>
              </a:rPr>
              <a:t>Foto: unsplash.com</a:t>
            </a:r>
            <a:endParaRPr lang="de-DE" sz="800">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0"/>
          </p:nvPr>
        </p:nvSpPr>
        <p:spPr bwMode="auto"/>
        <p:txBody>
          <a:bodyPr/>
          <a:lstStyle/>
          <a:p>
            <a:pPr>
              <a:defRPr/>
            </a:pPr>
            <a:r>
              <a:rPr lang="de-DE"/>
              <a:t>Wie gehen wir in Zukunft mit unklaren Informationen um?</a:t>
            </a:r>
            <a:endParaRPr/>
          </a:p>
        </p:txBody>
      </p:sp>
      <p:sp>
        <p:nvSpPr>
          <p:cNvPr id="3" name="Inhaltsplatzhalter 2" hidden="0"/>
          <p:cNvSpPr>
            <a:spLocks noGrp="1"/>
          </p:cNvSpPr>
          <p:nvPr isPhoto="0" userDrawn="0">
            <p:ph idx="1" hasCustomPrompt="0"/>
          </p:nvPr>
        </p:nvSpPr>
        <p:spPr bwMode="auto"/>
        <p:txBody>
          <a:bodyPr/>
          <a:lstStyle/>
          <a:p>
            <a:pPr>
              <a:defRPr/>
            </a:pPr>
            <a:r>
              <a:rPr lang="de-DE"/>
              <a:t>Blickt noch einmal auf unseren Workshop zurück: Welche Strategien werdet ihr in Zukunft bei unklaren Informationen anwenden? </a:t>
            </a:r>
            <a:r>
              <a:rPr lang="de-DE" b="1"/>
              <a:t>Macht euch Notizen </a:t>
            </a:r>
            <a:r>
              <a:rPr lang="de-DE"/>
              <a:t>(5 Minuten).</a:t>
            </a:r>
            <a:br>
              <a:rPr lang="de-DE"/>
            </a:br>
            <a:endParaRPr lang="de-DE"/>
          </a:p>
          <a:p>
            <a:pPr>
              <a:defRPr/>
            </a:pPr>
            <a:r>
              <a:rPr lang="de-DE"/>
              <a:t>Tauscht euch nun an eurem Tisch über eure Strategien aus. Erarbeitet gemeinsam </a:t>
            </a:r>
            <a:r>
              <a:rPr lang="de-DE" b="1"/>
              <a:t>2-3 zentrale Regeln </a:t>
            </a:r>
            <a:r>
              <a:rPr lang="de-DE"/>
              <a:t>zum Umgang mit unklaren Informationen und haltet jede Regel schriftlich auf einer Moderationskarte fest (10 Minuten).</a:t>
            </a:r>
            <a:br>
              <a:rPr lang="de-DE"/>
            </a:br>
            <a:endParaRPr lang="de-DE"/>
          </a:p>
          <a:p>
            <a:pPr>
              <a:defRPr/>
            </a:pPr>
            <a:r>
              <a:rPr lang="de-DE"/>
              <a:t>Anschließend stellt jede Tisch-Gruppe ihre Regeln vor.</a:t>
            </a:r>
            <a:endParaRPr/>
          </a:p>
          <a:p>
            <a:pPr>
              <a:defRPr/>
            </a:pPr>
            <a:endParaRPr lang="de-DE"/>
          </a:p>
          <a:p>
            <a:pPr>
              <a:defRPr/>
            </a:pPr>
            <a:r>
              <a:rPr lang="de-DE"/>
              <a:t>Wir stimmen über die </a:t>
            </a:r>
            <a:r>
              <a:rPr lang="de-DE" b="1"/>
              <a:t>wichtigsten 5 Gruppenregeln </a:t>
            </a:r>
            <a:r>
              <a:rPr lang="de-DE"/>
              <a:t>zum Umgang mit unklaren Informationen im Internet ab.</a:t>
            </a:r>
            <a:endParaRPr/>
          </a:p>
        </p:txBody>
      </p:sp>
      <p:pic>
        <p:nvPicPr>
          <p:cNvPr id="4" name="Grafik 3" hidden="0"/>
          <p:cNvPicPr>
            <a:picLocks noChangeAspect="1"/>
          </p:cNvPicPr>
          <p:nvPr isPhoto="0" userDrawn="0"/>
        </p:nvPicPr>
        <p:blipFill>
          <a:blip r:embed="rId3"/>
          <a:stretch/>
        </p:blipFill>
        <p:spPr bwMode="auto">
          <a:xfrm>
            <a:off x="147566" y="4516438"/>
            <a:ext cx="503584" cy="50358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9" name="Bildplatzhalter 6" hidden="0"/>
          <p:cNvPicPr>
            <a:picLocks noChangeAspect="1"/>
          </p:cNvPicPr>
          <p:nvPr isPhoto="0" userDrawn="0"/>
        </p:nvPicPr>
        <p:blipFill>
          <a:blip r:embed="rId3"/>
          <a:stretch/>
        </p:blipFill>
        <p:spPr bwMode="auto">
          <a:xfrm>
            <a:off x="1" y="0"/>
            <a:ext cx="4571999" cy="5143500"/>
          </a:xfrm>
          <a:prstGeom prst="rect">
            <a:avLst/>
          </a:prstGeom>
        </p:spPr>
      </p:pic>
      <p:sp>
        <p:nvSpPr>
          <p:cNvPr id="2" name="Titel 1" hidden="0"/>
          <p:cNvSpPr>
            <a:spLocks noGrp="1"/>
          </p:cNvSpPr>
          <p:nvPr isPhoto="0" userDrawn="0">
            <p:ph type="title" hasCustomPrompt="0"/>
          </p:nvPr>
        </p:nvSpPr>
        <p:spPr bwMode="auto">
          <a:xfrm>
            <a:off x="5076824" y="726128"/>
            <a:ext cx="3671639" cy="900000"/>
          </a:xfrm>
        </p:spPr>
        <p:txBody>
          <a:bodyPr/>
          <a:lstStyle/>
          <a:p>
            <a:pPr>
              <a:defRPr/>
            </a:pPr>
            <a:r>
              <a:rPr lang="de-DE"/>
              <a:t>Tisch-Blitzlicht</a:t>
            </a:r>
            <a:endParaRPr/>
          </a:p>
        </p:txBody>
      </p:sp>
      <p:sp>
        <p:nvSpPr>
          <p:cNvPr id="3" name="Inhaltsplatzhalter 2" hidden="0"/>
          <p:cNvSpPr>
            <a:spLocks noGrp="1"/>
          </p:cNvSpPr>
          <p:nvPr isPhoto="0" userDrawn="0">
            <p:ph idx="1" hasCustomPrompt="0"/>
          </p:nvPr>
        </p:nvSpPr>
        <p:spPr bwMode="auto">
          <a:xfrm>
            <a:off x="5076824" y="1671638"/>
            <a:ext cx="3671639" cy="2844800"/>
          </a:xfrm>
        </p:spPr>
        <p:txBody>
          <a:bodyPr/>
          <a:lstStyle/>
          <a:p>
            <a:pPr marL="0" indent="0">
              <a:buNone/>
              <a:defRPr/>
            </a:pPr>
            <a:r>
              <a:rPr lang="de-DE" sz="1800"/>
              <a:t>Was war das interessanteste oder </a:t>
            </a:r>
            <a:br>
              <a:rPr lang="de-DE" sz="1800"/>
            </a:br>
            <a:r>
              <a:rPr lang="de-DE" sz="1800"/>
              <a:t>hilfreichste, das ihr heute gelernt habt?</a:t>
            </a:r>
            <a:endParaRPr/>
          </a:p>
        </p:txBody>
      </p:sp>
      <p:pic>
        <p:nvPicPr>
          <p:cNvPr id="7" name="Grafik 6" hidden="0"/>
          <p:cNvPicPr>
            <a:picLocks noChangeAspect="1"/>
          </p:cNvPicPr>
          <p:nvPr isPhoto="0" userDrawn="0"/>
        </p:nvPicPr>
        <p:blipFill>
          <a:blip r:embed="rId4"/>
          <a:stretch/>
        </p:blipFill>
        <p:spPr bwMode="auto">
          <a:xfrm>
            <a:off x="147566" y="4516438"/>
            <a:ext cx="503584" cy="503584"/>
          </a:xfrm>
          <a:prstGeom prst="rect">
            <a:avLst/>
          </a:prstGeom>
        </p:spPr>
      </p:pic>
      <p:sp>
        <p:nvSpPr>
          <p:cNvPr id="8" name="Rechteck 7" hidden="0"/>
          <p:cNvSpPr/>
          <p:nvPr isPhoto="0" userDrawn="0"/>
        </p:nvSpPr>
        <p:spPr bwMode="auto">
          <a:xfrm>
            <a:off x="0" y="0"/>
            <a:ext cx="9144000" cy="170881"/>
          </a:xfrm>
          <a:prstGeom prst="rect">
            <a:avLst/>
          </a:prstGeom>
          <a:solidFill>
            <a:schemeClr val="accent2"/>
          </a:solidFill>
          <a:ln w="6350" cap="flat" cmpd="sng" algn="ctr">
            <a:noFill/>
            <a:prstDash val="solid"/>
            <a:round/>
            <a:headEnd type="none" w="med" len="med"/>
            <a:tailEnd type="none" w="med" len="med"/>
          </a:ln>
          <a:effectLst/>
        </p:spPr>
        <p:txBody>
          <a:bodyPr vert="horz" wrap="none" lIns="0" tIns="46800" rIns="0" bIns="46800" numCol="1" rtlCol="0" anchor="ctr" anchorCtr="0" compatLnSpc="1">
            <a:prstTxWarp prst="textNoShape"/>
          </a:bodyPr>
          <a:lstStyle/>
          <a:p>
            <a:pPr marL="0" marR="0" indent="0" algn="ctr" defTabSz="914400">
              <a:lnSpc>
                <a:spcPct val="90000"/>
              </a:lnSpc>
              <a:spcBef>
                <a:spcPts val="0"/>
              </a:spcBef>
              <a:spcAft>
                <a:spcPts val="0"/>
              </a:spcAft>
              <a:buClr>
                <a:srgbClr val="4A5E74"/>
              </a:buClr>
              <a:buSzTx/>
              <a:buFont typeface="Wingdings"/>
              <a:buNone/>
              <a:defRPr/>
            </a:pPr>
            <a:endParaRPr lang="de-DE" sz="1400" b="0" i="0" u="none" strike="noStrike" cap="none">
              <a:ln>
                <a:noFill/>
              </a:ln>
              <a:solidFill>
                <a:srgbClr val="000000"/>
              </a:solidFill>
              <a:latin typeface="+mn-lt"/>
              <a:ea typeface="ヒラギノ角ゴ Pro W3"/>
            </a:endParaRPr>
          </a:p>
        </p:txBody>
      </p:sp>
      <p:sp>
        <p:nvSpPr>
          <p:cNvPr id="10" name="Rechteck 9" hidden="0"/>
          <p:cNvSpPr/>
          <p:nvPr isPhoto="0" userDrawn="0"/>
        </p:nvSpPr>
        <p:spPr bwMode="auto">
          <a:xfrm rot="16199998">
            <a:off x="-1744901" y="2138039"/>
            <a:ext cx="3667161" cy="177356"/>
          </a:xfrm>
          <a:prstGeom prst="rect">
            <a:avLst/>
          </a:prstGeom>
        </p:spPr>
        <p:txBody>
          <a:bodyPr wrap="square">
            <a:spAutoFit/>
          </a:bodyPr>
          <a:lstStyle/>
          <a:p>
            <a:pPr algn="r">
              <a:defRPr/>
            </a:pPr>
            <a:r>
              <a:rPr lang="de-DE" sz="600">
                <a:solidFill>
                  <a:schemeClr val="bg1"/>
                </a:solidFill>
                <a:latin typeface="Arial"/>
                <a:cs typeface="Arial"/>
              </a:rPr>
              <a:t>Foto: unsplash.com</a:t>
            </a:r>
            <a:endParaRPr lang="de-DE" sz="800">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hidden="0"/>
        <p:cNvGrpSpPr/>
        <p:nvPr isPhoto="0" userDrawn="0"/>
      </p:nvGrpSpPr>
      <p:grpSpPr bwMode="auto">
        <a:xfrm>
          <a:off x="0" y="0"/>
          <a:ext cx="0" cy="0"/>
          <a:chOff x="0" y="0"/>
          <a:chExt cx="0" cy="0"/>
        </a:xfrm>
      </p:grpSpPr>
      <p:pic>
        <p:nvPicPr>
          <p:cNvPr id="4" name="Grafik 3" hidden="0"/>
          <p:cNvPicPr>
            <a:picLocks noChangeAspect="1"/>
          </p:cNvPicPr>
          <p:nvPr isPhoto="0" userDrawn="0"/>
        </p:nvPicPr>
        <p:blipFill>
          <a:blip r:embed="rId3"/>
          <a:stretch/>
        </p:blipFill>
        <p:spPr bwMode="auto">
          <a:xfrm>
            <a:off x="147566" y="4516438"/>
            <a:ext cx="503584" cy="503584"/>
          </a:xfrm>
          <a:prstGeom prst="rect">
            <a:avLst/>
          </a:prstGeom>
        </p:spPr>
      </p:pic>
      <p:pic>
        <p:nvPicPr>
          <p:cNvPr id="9" name="Grafik 8" hidden="0"/>
          <p:cNvPicPr>
            <a:picLocks noChangeAspect="1"/>
          </p:cNvPicPr>
          <p:nvPr isPhoto="0" userDrawn="0"/>
        </p:nvPicPr>
        <p:blipFill>
          <a:blip r:embed="rId4"/>
          <a:stretch/>
        </p:blipFill>
        <p:spPr bwMode="auto">
          <a:xfrm>
            <a:off x="334736" y="1086750"/>
            <a:ext cx="8502702" cy="2970000"/>
          </a:xfrm>
          <a:prstGeom prst="rect">
            <a:avLst/>
          </a:prstGeom>
          <a:effectLst>
            <a:outerShdw blurRad="50800" dist="38100" dir="2700000" rotWithShape="0" algn="tl">
              <a:prstClr val="black">
                <a:alpha val="40000"/>
              </a:prstClr>
            </a:outerShdw>
          </a:effectLst>
        </p:spPr>
      </p:pic>
      <p:pic>
        <p:nvPicPr>
          <p:cNvPr id="10" name="Grafik 9" hidden="0"/>
          <p:cNvPicPr>
            <a:picLocks noChangeAspect="1"/>
          </p:cNvPicPr>
          <p:nvPr isPhoto="0" userDrawn="0"/>
        </p:nvPicPr>
        <p:blipFill>
          <a:blip r:embed="rId5"/>
          <a:srcRect l="0" t="0" r="5528" b="0"/>
          <a:stretch/>
        </p:blipFill>
        <p:spPr bwMode="auto">
          <a:xfrm>
            <a:off x="791518" y="1970266"/>
            <a:ext cx="7589138" cy="91721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10" name="Bildplatzhalter 13" hidden="0"/>
          <p:cNvPicPr>
            <a:picLocks noChangeAspect="1"/>
          </p:cNvPicPr>
          <p:nvPr isPhoto="0" userDrawn="0"/>
        </p:nvPicPr>
        <p:blipFill>
          <a:blip r:embed="rId3"/>
          <a:srcRect l="0" t="7770" r="0" b="7769"/>
          <a:stretch/>
        </p:blipFill>
        <p:spPr bwMode="auto">
          <a:xfrm>
            <a:off x="1" y="0"/>
            <a:ext cx="9143999" cy="5143500"/>
          </a:xfrm>
          <a:prstGeom prst="rect">
            <a:avLst/>
          </a:prstGeom>
        </p:spPr>
      </p:pic>
      <p:pic>
        <p:nvPicPr>
          <p:cNvPr id="4" name="Grafik 3" hidden="0"/>
          <p:cNvPicPr>
            <a:picLocks noChangeAspect="1"/>
          </p:cNvPicPr>
          <p:nvPr isPhoto="0" userDrawn="0"/>
        </p:nvPicPr>
        <p:blipFill>
          <a:blip r:embed="rId4"/>
          <a:stretch/>
        </p:blipFill>
        <p:spPr bwMode="auto">
          <a:xfrm>
            <a:off x="147566" y="4516438"/>
            <a:ext cx="503584" cy="503584"/>
          </a:xfrm>
          <a:prstGeom prst="rect">
            <a:avLst/>
          </a:prstGeom>
        </p:spPr>
      </p:pic>
      <p:pic>
        <p:nvPicPr>
          <p:cNvPr id="5" name="Grafik 4" hidden="0"/>
          <p:cNvPicPr>
            <a:picLocks noChangeAspect="1"/>
          </p:cNvPicPr>
          <p:nvPr isPhoto="0" userDrawn="0"/>
        </p:nvPicPr>
        <p:blipFill>
          <a:blip r:embed="rId5"/>
          <a:stretch/>
        </p:blipFill>
        <p:spPr bwMode="auto">
          <a:xfrm>
            <a:off x="7566682" y="4613054"/>
            <a:ext cx="1583668" cy="536002"/>
          </a:xfrm>
          <a:prstGeom prst="rect">
            <a:avLst/>
          </a:prstGeom>
        </p:spPr>
      </p:pic>
      <p:sp>
        <p:nvSpPr>
          <p:cNvPr id="8" name="Untertitel 3" hidden="0"/>
          <p:cNvSpPr txBox="1"/>
          <p:nvPr isPhoto="0" userDrawn="0"/>
        </p:nvSpPr>
        <p:spPr bwMode="gray">
          <a:xfrm>
            <a:off x="869989" y="3075806"/>
            <a:ext cx="2375751" cy="503590"/>
          </a:xfrm>
          <a:prstGeom prst="rect">
            <a:avLst/>
          </a:prstGeom>
          <a:solidFill>
            <a:schemeClr val="bg1"/>
          </a:solidFill>
          <a:ln>
            <a:noFill/>
          </a:ln>
          <a:effectLst/>
        </p:spPr>
        <p:txBody>
          <a:bodyPr vert="horz" wrap="none" lIns="108000" tIns="36000" rIns="108000" bIns="36000" numCol="1" anchor="t" anchorCtr="0" compatLnSpc="1">
            <a:prstTxWarp prst="textNoShape"/>
            <a:spAutoFit/>
          </a:bodyPr>
          <a:lstStyle>
            <a:lvl1pPr marL="133350" indent="-133350" algn="l">
              <a:spcBef>
                <a:spcPts val="0"/>
              </a:spcBef>
              <a:spcAft>
                <a:spcPts val="0"/>
              </a:spcAft>
              <a:buClr>
                <a:schemeClr val="tx2"/>
              </a:buClr>
              <a:buFont typeface="Wingdings"/>
              <a:buChar char="§"/>
              <a:defRPr sz="1400">
                <a:solidFill>
                  <a:schemeClr val="tx1"/>
                </a:solidFill>
                <a:latin typeface="Arial"/>
                <a:ea typeface="+mn-ea"/>
                <a:cs typeface="Arial"/>
              </a:defRPr>
            </a:lvl1pPr>
            <a:lvl2pPr marL="269875" indent="-130175" algn="l">
              <a:spcBef>
                <a:spcPts val="0"/>
              </a:spcBef>
              <a:spcAft>
                <a:spcPts val="0"/>
              </a:spcAft>
              <a:buClr>
                <a:schemeClr val="tx2"/>
              </a:buClr>
              <a:buFont typeface="Wingdings"/>
              <a:buChar char="§"/>
              <a:defRPr sz="1400">
                <a:solidFill>
                  <a:schemeClr val="tx1"/>
                </a:solidFill>
                <a:latin typeface="Arial"/>
                <a:ea typeface="+mn-ea"/>
                <a:cs typeface="Arial"/>
              </a:defRPr>
            </a:lvl2pPr>
            <a:lvl3pPr marL="396875" indent="-127000" algn="l">
              <a:spcBef>
                <a:spcPts val="0"/>
              </a:spcBef>
              <a:spcAft>
                <a:spcPts val="0"/>
              </a:spcAft>
              <a:buClr>
                <a:schemeClr val="tx2"/>
              </a:buClr>
              <a:buFont typeface="Wingdings"/>
              <a:buChar char="§"/>
              <a:defRPr sz="1400">
                <a:solidFill>
                  <a:schemeClr val="tx1"/>
                </a:solidFill>
                <a:latin typeface="Arial"/>
                <a:ea typeface="+mn-ea"/>
                <a:cs typeface="Arial"/>
              </a:defRPr>
            </a:lvl3pPr>
            <a:lvl4pPr marL="538163" indent="-147638" algn="l">
              <a:spcBef>
                <a:spcPts val="0"/>
              </a:spcBef>
              <a:spcAft>
                <a:spcPts val="0"/>
              </a:spcAft>
              <a:buClr>
                <a:schemeClr val="tx2"/>
              </a:buClr>
              <a:buFont typeface="Wingdings"/>
              <a:buChar char="§"/>
              <a:defRPr sz="1400">
                <a:solidFill>
                  <a:schemeClr val="tx1"/>
                </a:solidFill>
                <a:latin typeface="Arial"/>
                <a:ea typeface="+mn-ea"/>
                <a:cs typeface="Arial"/>
              </a:defRPr>
            </a:lvl4pPr>
            <a:lvl5pPr marL="673100" indent="-131763" algn="l">
              <a:spcBef>
                <a:spcPts val="0"/>
              </a:spcBef>
              <a:spcAft>
                <a:spcPts val="0"/>
              </a:spcAft>
              <a:buClr>
                <a:schemeClr val="tx2"/>
              </a:buClr>
              <a:buFont typeface="Wingdings"/>
              <a:buChar char="§"/>
              <a:defRPr sz="1400">
                <a:solidFill>
                  <a:schemeClr val="tx1"/>
                </a:solidFill>
                <a:latin typeface="Arial"/>
                <a:ea typeface="+mn-ea"/>
                <a:cs typeface="Arial"/>
              </a:defRPr>
            </a:lvl5pPr>
            <a:lvl6pPr marL="1175985" indent="-177747" algn="l">
              <a:spcBef>
                <a:spcPts val="0"/>
              </a:spcBef>
              <a:spcAft>
                <a:spcPts val="0"/>
              </a:spcAft>
              <a:buClr>
                <a:schemeClr val="tx2"/>
              </a:buClr>
              <a:buFont typeface="Wingdings"/>
              <a:buChar char="§"/>
              <a:defRPr sz="1400">
                <a:solidFill>
                  <a:schemeClr val="tx1"/>
                </a:solidFill>
                <a:latin typeface="+mn-lt"/>
                <a:ea typeface="+mn-ea"/>
              </a:defRPr>
            </a:lvl6pPr>
            <a:lvl7pPr marL="1633048" indent="-177747" algn="l">
              <a:spcBef>
                <a:spcPts val="0"/>
              </a:spcBef>
              <a:spcAft>
                <a:spcPts val="0"/>
              </a:spcAft>
              <a:buClr>
                <a:schemeClr val="tx2"/>
              </a:buClr>
              <a:buFont typeface="Wingdings"/>
              <a:buChar char="§"/>
              <a:defRPr sz="1400">
                <a:solidFill>
                  <a:schemeClr val="tx1"/>
                </a:solidFill>
                <a:latin typeface="+mn-lt"/>
                <a:ea typeface="+mn-ea"/>
              </a:defRPr>
            </a:lvl7pPr>
            <a:lvl8pPr marL="2090111" indent="-177747" algn="l">
              <a:spcBef>
                <a:spcPts val="0"/>
              </a:spcBef>
              <a:spcAft>
                <a:spcPts val="0"/>
              </a:spcAft>
              <a:buClr>
                <a:schemeClr val="tx2"/>
              </a:buClr>
              <a:buFont typeface="Wingdings"/>
              <a:buChar char="§"/>
              <a:defRPr sz="1400">
                <a:solidFill>
                  <a:schemeClr val="tx1"/>
                </a:solidFill>
                <a:latin typeface="+mn-lt"/>
                <a:ea typeface="+mn-ea"/>
              </a:defRPr>
            </a:lvl8pPr>
            <a:lvl9pPr marL="2547174" indent="-177747" algn="l">
              <a:spcBef>
                <a:spcPts val="0"/>
              </a:spcBef>
              <a:spcAft>
                <a:spcPts val="0"/>
              </a:spcAft>
              <a:buClr>
                <a:schemeClr val="tx2"/>
              </a:buClr>
              <a:buFont typeface="Wingdings"/>
              <a:buChar char="§"/>
              <a:defRPr sz="1400">
                <a:solidFill>
                  <a:schemeClr val="tx1"/>
                </a:solidFill>
                <a:latin typeface="+mn-lt"/>
                <a:ea typeface="+mn-ea"/>
              </a:defRPr>
            </a:lvl9pPr>
          </a:lstStyle>
          <a:p>
            <a:pPr marL="0" indent="0">
              <a:lnSpc>
                <a:spcPct val="100000"/>
              </a:lnSpc>
              <a:buNone/>
              <a:defRPr/>
            </a:pPr>
            <a:r>
              <a:rPr lang="de-DE" sz="2800" b="1">
                <a:solidFill>
                  <a:schemeClr val="tx2"/>
                </a:solidFill>
              </a:rPr>
              <a:t>Vielen Dank!</a:t>
            </a:r>
            <a:endParaRPr/>
          </a:p>
        </p:txBody>
      </p:sp>
      <p:sp>
        <p:nvSpPr>
          <p:cNvPr id="11" name="Rechteck 10" hidden="0"/>
          <p:cNvSpPr/>
          <p:nvPr isPhoto="0" userDrawn="0"/>
        </p:nvSpPr>
        <p:spPr bwMode="auto">
          <a:xfrm>
            <a:off x="0" y="0"/>
            <a:ext cx="9144000" cy="170881"/>
          </a:xfrm>
          <a:prstGeom prst="rect">
            <a:avLst/>
          </a:prstGeom>
          <a:solidFill>
            <a:schemeClr val="accent2"/>
          </a:solidFill>
          <a:ln w="6350" cap="flat" cmpd="sng" algn="ctr">
            <a:noFill/>
            <a:prstDash val="solid"/>
            <a:round/>
            <a:headEnd type="none" w="med" len="med"/>
            <a:tailEnd type="none" w="med" len="med"/>
          </a:ln>
          <a:effectLst/>
        </p:spPr>
        <p:txBody>
          <a:bodyPr vert="horz" wrap="none" lIns="0" tIns="46800" rIns="0" bIns="46800" numCol="1" rtlCol="0" anchor="ctr" anchorCtr="0" compatLnSpc="1">
            <a:prstTxWarp prst="textNoShape"/>
          </a:bodyPr>
          <a:lstStyle/>
          <a:p>
            <a:pPr marL="0" marR="0" indent="0" algn="ctr" defTabSz="914400">
              <a:lnSpc>
                <a:spcPct val="90000"/>
              </a:lnSpc>
              <a:spcBef>
                <a:spcPts val="0"/>
              </a:spcBef>
              <a:spcAft>
                <a:spcPts val="0"/>
              </a:spcAft>
              <a:buClr>
                <a:srgbClr val="4A5E74"/>
              </a:buClr>
              <a:buSzTx/>
              <a:buFont typeface="Wingdings"/>
              <a:buNone/>
              <a:defRPr/>
            </a:pPr>
            <a:endParaRPr lang="de-DE" sz="1400" b="0" i="0" u="none" strike="noStrike" cap="none">
              <a:ln>
                <a:noFill/>
              </a:ln>
              <a:solidFill>
                <a:srgbClr val="000000"/>
              </a:solidFill>
              <a:latin typeface="+mn-lt"/>
              <a:ea typeface="ヒラギノ角ゴ Pro W3"/>
            </a:endParaRPr>
          </a:p>
        </p:txBody>
      </p:sp>
      <p:sp>
        <p:nvSpPr>
          <p:cNvPr id="7" name="Untertitel 3" hidden="0"/>
          <p:cNvSpPr txBox="1"/>
          <p:nvPr isPhoto="0" userDrawn="0"/>
        </p:nvSpPr>
        <p:spPr bwMode="gray">
          <a:xfrm>
            <a:off x="869989" y="3651870"/>
            <a:ext cx="1635164" cy="503590"/>
          </a:xfrm>
          <a:prstGeom prst="rect">
            <a:avLst/>
          </a:prstGeom>
          <a:solidFill>
            <a:schemeClr val="bg1"/>
          </a:solidFill>
          <a:ln>
            <a:noFill/>
          </a:ln>
          <a:effectLst/>
        </p:spPr>
        <p:txBody>
          <a:bodyPr vert="horz" wrap="none" lIns="108000" tIns="36000" rIns="108000" bIns="36000" numCol="1" anchor="t" anchorCtr="0" compatLnSpc="1">
            <a:prstTxWarp prst="textNoShape"/>
            <a:spAutoFit/>
          </a:bodyPr>
          <a:lstStyle>
            <a:lvl1pPr marL="133350" indent="-133350" algn="l">
              <a:spcBef>
                <a:spcPts val="0"/>
              </a:spcBef>
              <a:spcAft>
                <a:spcPts val="0"/>
              </a:spcAft>
              <a:buClr>
                <a:schemeClr val="tx2"/>
              </a:buClr>
              <a:buFont typeface="Wingdings"/>
              <a:buChar char="§"/>
              <a:defRPr sz="1400">
                <a:solidFill>
                  <a:schemeClr val="tx1"/>
                </a:solidFill>
                <a:latin typeface="Arial"/>
                <a:ea typeface="+mn-ea"/>
                <a:cs typeface="Arial"/>
              </a:defRPr>
            </a:lvl1pPr>
            <a:lvl2pPr marL="269875" indent="-130175" algn="l">
              <a:spcBef>
                <a:spcPts val="0"/>
              </a:spcBef>
              <a:spcAft>
                <a:spcPts val="0"/>
              </a:spcAft>
              <a:buClr>
                <a:schemeClr val="tx2"/>
              </a:buClr>
              <a:buFont typeface="Wingdings"/>
              <a:buChar char="§"/>
              <a:defRPr sz="1400">
                <a:solidFill>
                  <a:schemeClr val="tx1"/>
                </a:solidFill>
                <a:latin typeface="Arial"/>
                <a:ea typeface="+mn-ea"/>
                <a:cs typeface="Arial"/>
              </a:defRPr>
            </a:lvl2pPr>
            <a:lvl3pPr marL="396875" indent="-127000" algn="l">
              <a:spcBef>
                <a:spcPts val="0"/>
              </a:spcBef>
              <a:spcAft>
                <a:spcPts val="0"/>
              </a:spcAft>
              <a:buClr>
                <a:schemeClr val="tx2"/>
              </a:buClr>
              <a:buFont typeface="Wingdings"/>
              <a:buChar char="§"/>
              <a:defRPr sz="1400">
                <a:solidFill>
                  <a:schemeClr val="tx1"/>
                </a:solidFill>
                <a:latin typeface="Arial"/>
                <a:ea typeface="+mn-ea"/>
                <a:cs typeface="Arial"/>
              </a:defRPr>
            </a:lvl3pPr>
            <a:lvl4pPr marL="538163" indent="-147638" algn="l">
              <a:spcBef>
                <a:spcPts val="0"/>
              </a:spcBef>
              <a:spcAft>
                <a:spcPts val="0"/>
              </a:spcAft>
              <a:buClr>
                <a:schemeClr val="tx2"/>
              </a:buClr>
              <a:buFont typeface="Wingdings"/>
              <a:buChar char="§"/>
              <a:defRPr sz="1400">
                <a:solidFill>
                  <a:schemeClr val="tx1"/>
                </a:solidFill>
                <a:latin typeface="Arial"/>
                <a:ea typeface="+mn-ea"/>
                <a:cs typeface="Arial"/>
              </a:defRPr>
            </a:lvl4pPr>
            <a:lvl5pPr marL="673100" indent="-131763" algn="l">
              <a:spcBef>
                <a:spcPts val="0"/>
              </a:spcBef>
              <a:spcAft>
                <a:spcPts val="0"/>
              </a:spcAft>
              <a:buClr>
                <a:schemeClr val="tx2"/>
              </a:buClr>
              <a:buFont typeface="Wingdings"/>
              <a:buChar char="§"/>
              <a:defRPr sz="1400">
                <a:solidFill>
                  <a:schemeClr val="tx1"/>
                </a:solidFill>
                <a:latin typeface="Arial"/>
                <a:ea typeface="+mn-ea"/>
                <a:cs typeface="Arial"/>
              </a:defRPr>
            </a:lvl5pPr>
            <a:lvl6pPr marL="1175985" indent="-177747" algn="l">
              <a:spcBef>
                <a:spcPts val="0"/>
              </a:spcBef>
              <a:spcAft>
                <a:spcPts val="0"/>
              </a:spcAft>
              <a:buClr>
                <a:schemeClr val="tx2"/>
              </a:buClr>
              <a:buFont typeface="Wingdings"/>
              <a:buChar char="§"/>
              <a:defRPr sz="1400">
                <a:solidFill>
                  <a:schemeClr val="tx1"/>
                </a:solidFill>
                <a:latin typeface="+mn-lt"/>
                <a:ea typeface="+mn-ea"/>
              </a:defRPr>
            </a:lvl6pPr>
            <a:lvl7pPr marL="1633048" indent="-177747" algn="l">
              <a:spcBef>
                <a:spcPts val="0"/>
              </a:spcBef>
              <a:spcAft>
                <a:spcPts val="0"/>
              </a:spcAft>
              <a:buClr>
                <a:schemeClr val="tx2"/>
              </a:buClr>
              <a:buFont typeface="Wingdings"/>
              <a:buChar char="§"/>
              <a:defRPr sz="1400">
                <a:solidFill>
                  <a:schemeClr val="tx1"/>
                </a:solidFill>
                <a:latin typeface="+mn-lt"/>
                <a:ea typeface="+mn-ea"/>
              </a:defRPr>
            </a:lvl7pPr>
            <a:lvl8pPr marL="2090111" indent="-177747" algn="l">
              <a:spcBef>
                <a:spcPts val="0"/>
              </a:spcBef>
              <a:spcAft>
                <a:spcPts val="0"/>
              </a:spcAft>
              <a:buClr>
                <a:schemeClr val="tx2"/>
              </a:buClr>
              <a:buFont typeface="Wingdings"/>
              <a:buChar char="§"/>
              <a:defRPr sz="1400">
                <a:solidFill>
                  <a:schemeClr val="tx1"/>
                </a:solidFill>
                <a:latin typeface="+mn-lt"/>
                <a:ea typeface="+mn-ea"/>
              </a:defRPr>
            </a:lvl8pPr>
            <a:lvl9pPr marL="2547174" indent="-177747" algn="l">
              <a:spcBef>
                <a:spcPts val="0"/>
              </a:spcBef>
              <a:spcAft>
                <a:spcPts val="0"/>
              </a:spcAft>
              <a:buClr>
                <a:schemeClr val="tx2"/>
              </a:buClr>
              <a:buFont typeface="Wingdings"/>
              <a:buChar char="§"/>
              <a:defRPr sz="1400">
                <a:solidFill>
                  <a:schemeClr val="tx1"/>
                </a:solidFill>
                <a:latin typeface="+mn-lt"/>
                <a:ea typeface="+mn-ea"/>
              </a:defRPr>
            </a:lvl9pPr>
          </a:lstStyle>
          <a:p>
            <a:pPr marL="0" indent="0">
              <a:lnSpc>
                <a:spcPct val="100000"/>
              </a:lnSpc>
              <a:buNone/>
              <a:defRPr/>
            </a:pPr>
            <a:r>
              <a:rPr lang="de-DE" sz="2800">
                <a:solidFill>
                  <a:schemeClr val="tx2"/>
                </a:solidFill>
              </a:rPr>
              <a:t>Kontakt: </a:t>
            </a:r>
            <a:endParaRPr/>
          </a:p>
        </p:txBody>
      </p:sp>
      <p:sp>
        <p:nvSpPr>
          <p:cNvPr id="9" name="Rechteck 8" hidden="0"/>
          <p:cNvSpPr/>
          <p:nvPr isPhoto="0" userDrawn="0"/>
        </p:nvSpPr>
        <p:spPr bwMode="auto">
          <a:xfrm rot="16199998">
            <a:off x="-1744901" y="2138039"/>
            <a:ext cx="3667161" cy="177356"/>
          </a:xfrm>
          <a:prstGeom prst="rect">
            <a:avLst/>
          </a:prstGeom>
        </p:spPr>
        <p:txBody>
          <a:bodyPr wrap="square">
            <a:spAutoFit/>
          </a:bodyPr>
          <a:lstStyle/>
          <a:p>
            <a:pPr algn="r">
              <a:defRPr/>
            </a:pPr>
            <a:r>
              <a:rPr lang="de-DE" sz="600">
                <a:solidFill>
                  <a:schemeClr val="bg1"/>
                </a:solidFill>
                <a:latin typeface="Arial"/>
                <a:cs typeface="Arial"/>
              </a:rPr>
              <a:t>Foto: rub.de</a:t>
            </a:r>
            <a:endParaRPr lang="de-DE" sz="800">
              <a:latin typeface="Arial"/>
              <a:cs typeface="Arial"/>
            </a:endParaRPr>
          </a:p>
        </p:txBody>
      </p:sp>
      <p:sp>
        <p:nvSpPr>
          <p:cNvPr id="12" name="Rechteck 11" hidden="0"/>
          <p:cNvSpPr/>
          <p:nvPr isPhoto="0" userDrawn="0"/>
        </p:nvSpPr>
        <p:spPr bwMode="auto">
          <a:xfrm rot="16199998">
            <a:off x="7221740" y="1915784"/>
            <a:ext cx="3667161" cy="177356"/>
          </a:xfrm>
          <a:prstGeom prst="rect">
            <a:avLst/>
          </a:prstGeom>
        </p:spPr>
        <p:txBody>
          <a:bodyPr wrap="square">
            <a:spAutoFit/>
          </a:bodyPr>
          <a:lstStyle/>
          <a:p>
            <a:pPr algn="r">
              <a:defRPr/>
            </a:pPr>
            <a:r>
              <a:rPr lang="de-DE" sz="600">
                <a:solidFill>
                  <a:schemeClr val="bg1"/>
                </a:solidFill>
                <a:latin typeface="Arial"/>
                <a:cs typeface="Arial"/>
              </a:rPr>
              <a:t>Foto: Ruhr-Uni</a:t>
            </a:r>
            <a:r>
              <a:rPr lang="de-DE" sz="600">
                <a:solidFill>
                  <a:sysClr val="windowText" lastClr="000000"/>
                </a:solidFill>
                <a:latin typeface="Arial"/>
                <a:cs typeface="Arial"/>
              </a:rPr>
              <a:t>versität Bochum</a:t>
            </a:r>
            <a:endParaRPr lang="de-DE" sz="800">
              <a:solidFill>
                <a:sysClr val="windowText" lastClr="000000"/>
              </a:solidFill>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hidden="0"/>
        <p:cNvGrpSpPr/>
        <p:nvPr isPhoto="0" userDrawn="0"/>
      </p:nvGrpSpPr>
      <p:grpSpPr bwMode="auto">
        <a:xfrm>
          <a:off x="0" y="0"/>
          <a:ext cx="0" cy="0"/>
          <a:chOff x="0" y="0"/>
          <a:chExt cx="0" cy="0"/>
        </a:xfrm>
      </p:grpSpPr>
      <p:pic>
        <p:nvPicPr>
          <p:cNvPr id="8" name="Grafik 7" hidden="0"/>
          <p:cNvPicPr>
            <a:picLocks noChangeAspect="1"/>
          </p:cNvPicPr>
          <p:nvPr isPhoto="0" userDrawn="0"/>
        </p:nvPicPr>
        <p:blipFill>
          <a:blip r:embed="rId3"/>
          <a:stretch/>
        </p:blipFill>
        <p:spPr bwMode="auto">
          <a:xfrm>
            <a:off x="334736" y="1086750"/>
            <a:ext cx="8502702" cy="2970000"/>
          </a:xfrm>
          <a:prstGeom prst="rect">
            <a:avLst/>
          </a:prstGeom>
          <a:effectLst>
            <a:outerShdw blurRad="50800" dist="38100" dir="2700000" rotWithShape="0" algn="tl">
              <a:prstClr val="black">
                <a:alpha val="40000"/>
              </a:prstClr>
            </a:outerShdw>
          </a:effectLst>
        </p:spPr>
      </p:pic>
      <p:pic>
        <p:nvPicPr>
          <p:cNvPr id="4" name="Grafik 3" hidden="0"/>
          <p:cNvPicPr>
            <a:picLocks noChangeAspect="1"/>
          </p:cNvPicPr>
          <p:nvPr isPhoto="0" userDrawn="0"/>
        </p:nvPicPr>
        <p:blipFill>
          <a:blip r:embed="rId4"/>
          <a:stretch/>
        </p:blipFill>
        <p:spPr bwMode="auto">
          <a:xfrm>
            <a:off x="147566" y="4516438"/>
            <a:ext cx="503584" cy="503584"/>
          </a:xfrm>
          <a:prstGeom prst="rect">
            <a:avLst/>
          </a:prstGeom>
        </p:spPr>
      </p:pic>
      <p:pic>
        <p:nvPicPr>
          <p:cNvPr id="6" name="Grafik 5" hidden="0"/>
          <p:cNvPicPr>
            <a:picLocks noChangeAspect="1"/>
          </p:cNvPicPr>
          <p:nvPr isPhoto="0" userDrawn="0"/>
        </p:nvPicPr>
        <p:blipFill>
          <a:blip r:embed="rId5"/>
          <a:stretch/>
        </p:blipFill>
        <p:spPr bwMode="auto">
          <a:xfrm>
            <a:off x="2467872" y="1939440"/>
            <a:ext cx="4208256" cy="126462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hidden="0"/>
        <p:cNvGrpSpPr/>
        <p:nvPr isPhoto="0" userDrawn="0"/>
      </p:nvGrpSpPr>
      <p:grpSpPr bwMode="auto">
        <a:xfrm>
          <a:off x="0" y="0"/>
          <a:ext cx="0" cy="0"/>
          <a:chOff x="0" y="0"/>
          <a:chExt cx="0" cy="0"/>
        </a:xfrm>
      </p:grpSpPr>
      <p:pic>
        <p:nvPicPr>
          <p:cNvPr id="5" name="Grafik 4" hidden="0"/>
          <p:cNvPicPr>
            <a:picLocks noChangeAspect="1"/>
          </p:cNvPicPr>
          <p:nvPr isPhoto="0" userDrawn="0"/>
        </p:nvPicPr>
        <p:blipFill>
          <a:blip r:embed="rId3"/>
          <a:stretch/>
        </p:blipFill>
        <p:spPr bwMode="auto">
          <a:xfrm>
            <a:off x="334736" y="1086750"/>
            <a:ext cx="8502702" cy="2970000"/>
          </a:xfrm>
          <a:prstGeom prst="rect">
            <a:avLst/>
          </a:prstGeom>
          <a:effectLst>
            <a:outerShdw blurRad="50800" dist="38100" dir="2700000" rotWithShape="0" algn="tl">
              <a:prstClr val="black">
                <a:alpha val="40000"/>
              </a:prstClr>
            </a:outerShdw>
          </a:effectLst>
        </p:spPr>
      </p:pic>
      <p:pic>
        <p:nvPicPr>
          <p:cNvPr id="4" name="Grafik 3" hidden="0"/>
          <p:cNvPicPr>
            <a:picLocks noChangeAspect="1"/>
          </p:cNvPicPr>
          <p:nvPr isPhoto="0" userDrawn="0"/>
        </p:nvPicPr>
        <p:blipFill>
          <a:blip r:embed="rId4"/>
          <a:stretch/>
        </p:blipFill>
        <p:spPr bwMode="auto">
          <a:xfrm>
            <a:off x="147566" y="4516438"/>
            <a:ext cx="503584" cy="503584"/>
          </a:xfrm>
          <a:prstGeom prst="rect">
            <a:avLst/>
          </a:prstGeom>
        </p:spPr>
      </p:pic>
      <p:pic>
        <p:nvPicPr>
          <p:cNvPr id="6" name="Grafik 5" hidden="0"/>
          <p:cNvPicPr>
            <a:picLocks noChangeAspect="1"/>
          </p:cNvPicPr>
          <p:nvPr isPhoto="0" userDrawn="0"/>
        </p:nvPicPr>
        <p:blipFill>
          <a:blip r:embed="rId5">
            <a:grayscl/>
          </a:blip>
          <a:srcRect l="0" t="0" r="8305" b="0"/>
          <a:stretch/>
        </p:blipFill>
        <p:spPr bwMode="auto">
          <a:xfrm>
            <a:off x="1249379" y="1809750"/>
            <a:ext cx="6645242" cy="128397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hidden="0"/>
        <p:cNvGrpSpPr/>
        <p:nvPr isPhoto="0" userDrawn="0"/>
      </p:nvGrpSpPr>
      <p:grpSpPr bwMode="auto">
        <a:xfrm>
          <a:off x="0" y="0"/>
          <a:ext cx="0" cy="0"/>
          <a:chOff x="0" y="0"/>
          <a:chExt cx="0" cy="0"/>
        </a:xfrm>
      </p:grpSpPr>
      <p:pic>
        <p:nvPicPr>
          <p:cNvPr id="4" name="Grafik 3" hidden="0"/>
          <p:cNvPicPr>
            <a:picLocks noChangeAspect="1"/>
          </p:cNvPicPr>
          <p:nvPr isPhoto="0" userDrawn="0"/>
        </p:nvPicPr>
        <p:blipFill>
          <a:blip r:embed="rId3"/>
          <a:stretch/>
        </p:blipFill>
        <p:spPr bwMode="auto">
          <a:xfrm>
            <a:off x="147566" y="4516438"/>
            <a:ext cx="503584" cy="503584"/>
          </a:xfrm>
          <a:prstGeom prst="rect">
            <a:avLst/>
          </a:prstGeom>
        </p:spPr>
      </p:pic>
      <p:pic>
        <p:nvPicPr>
          <p:cNvPr id="7" name="Grafik 6" hidden="0"/>
          <p:cNvPicPr>
            <a:picLocks noChangeAspect="1"/>
          </p:cNvPicPr>
          <p:nvPr isPhoto="0" userDrawn="0"/>
        </p:nvPicPr>
        <p:blipFill>
          <a:blip r:embed="rId4"/>
          <a:stretch/>
        </p:blipFill>
        <p:spPr bwMode="auto">
          <a:xfrm>
            <a:off x="334736" y="1086750"/>
            <a:ext cx="8502702" cy="2970000"/>
          </a:xfrm>
          <a:prstGeom prst="rect">
            <a:avLst/>
          </a:prstGeom>
          <a:effectLst>
            <a:outerShdw blurRad="50800" dist="38100" dir="2700000" rotWithShape="0" algn="tl">
              <a:prstClr val="black">
                <a:alpha val="40000"/>
              </a:prstClr>
            </a:outerShdw>
          </a:effectLst>
        </p:spPr>
      </p:pic>
      <p:pic>
        <p:nvPicPr>
          <p:cNvPr id="8" name="Grafik 7" hidden="0"/>
          <p:cNvPicPr>
            <a:picLocks noChangeAspect="1"/>
          </p:cNvPicPr>
          <p:nvPr isPhoto="0" userDrawn="0"/>
        </p:nvPicPr>
        <p:blipFill>
          <a:blip r:embed="rId5"/>
          <a:stretch/>
        </p:blipFill>
        <p:spPr bwMode="auto">
          <a:xfrm>
            <a:off x="984284" y="2185366"/>
            <a:ext cx="6869934" cy="51973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hidden="0"/>
        <p:cNvGrpSpPr/>
        <p:nvPr isPhoto="0" userDrawn="0"/>
      </p:nvGrpSpPr>
      <p:grpSpPr bwMode="auto">
        <a:xfrm>
          <a:off x="0" y="0"/>
          <a:ext cx="0" cy="0"/>
          <a:chOff x="0" y="0"/>
          <a:chExt cx="0" cy="0"/>
        </a:xfrm>
      </p:grpSpPr>
      <p:pic>
        <p:nvPicPr>
          <p:cNvPr id="7" name="Grafik 6" hidden="0"/>
          <p:cNvPicPr>
            <a:picLocks noChangeAspect="1"/>
          </p:cNvPicPr>
          <p:nvPr isPhoto="0" userDrawn="0"/>
        </p:nvPicPr>
        <p:blipFill>
          <a:blip r:embed="rId3"/>
          <a:stretch/>
        </p:blipFill>
        <p:spPr bwMode="auto">
          <a:xfrm>
            <a:off x="334736" y="1086750"/>
            <a:ext cx="8502702" cy="2970000"/>
          </a:xfrm>
          <a:prstGeom prst="rect">
            <a:avLst/>
          </a:prstGeom>
          <a:effectLst>
            <a:outerShdw blurRad="50800" dist="38100" dir="2700000" rotWithShape="0" algn="tl">
              <a:prstClr val="black">
                <a:alpha val="40000"/>
              </a:prstClr>
            </a:outerShdw>
          </a:effectLst>
        </p:spPr>
      </p:pic>
      <p:pic>
        <p:nvPicPr>
          <p:cNvPr id="4" name="Grafik 3" hidden="0"/>
          <p:cNvPicPr>
            <a:picLocks noChangeAspect="1"/>
          </p:cNvPicPr>
          <p:nvPr isPhoto="0" userDrawn="0"/>
        </p:nvPicPr>
        <p:blipFill>
          <a:blip r:embed="rId4"/>
          <a:stretch/>
        </p:blipFill>
        <p:spPr bwMode="auto">
          <a:xfrm>
            <a:off x="147566" y="4516438"/>
            <a:ext cx="503584" cy="503584"/>
          </a:xfrm>
          <a:prstGeom prst="rect">
            <a:avLst/>
          </a:prstGeom>
        </p:spPr>
      </p:pic>
      <p:pic>
        <p:nvPicPr>
          <p:cNvPr id="8" name="Grafik 7" descr="Folie10" hidden="0"/>
          <p:cNvPicPr>
            <a:picLocks noChangeAspect="1" noGrp="1"/>
          </p:cNvPicPr>
          <p:nvPr isPhoto="1" userDrawn="0"/>
        </p:nvPicPr>
        <p:blipFill>
          <a:blip r:embed="rId5">
            <a:grayscl/>
          </a:blip>
          <a:stretch/>
        </p:blipFill>
        <p:spPr bwMode="auto">
          <a:xfrm>
            <a:off x="1115616" y="1923678"/>
            <a:ext cx="7157516" cy="105175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theme/_rels/theme1.xml.rels><?xml version="1.0" encoding="UTF-8" standalone="yes"?><Relationships xmlns="http://schemas.openxmlformats.org/package/2006/relationships"></Relationships>
</file>

<file path=ppt/theme/_rels/theme2.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Deutsche Telekom Stiftung">
  <a:themeElements>
    <a:clrScheme name="Benutzerdefiniert 19">
      <a:dk1>
        <a:srgbClr val="000000"/>
      </a:dk1>
      <a:lt1>
        <a:srgbClr val="FFFFFF"/>
      </a:lt1>
      <a:dk2>
        <a:srgbClr val="E20074"/>
      </a:dk2>
      <a:lt2>
        <a:srgbClr val="CCCCCC"/>
      </a:lt2>
      <a:accent1>
        <a:srgbClr val="3D5773"/>
      </a:accent1>
      <a:accent2>
        <a:srgbClr val="E5BB23"/>
      </a:accent2>
      <a:accent3>
        <a:srgbClr val="9BC8E1"/>
      </a:accent3>
      <a:accent4>
        <a:srgbClr val="B7C82B"/>
      </a:accent4>
      <a:accent5>
        <a:srgbClr val="717171"/>
      </a:accent5>
      <a:accent6>
        <a:srgbClr val="E20074"/>
      </a:accent6>
      <a:hlink>
        <a:srgbClr val="000000"/>
      </a:hlink>
      <a:folHlink>
        <a:srgbClr val="000000"/>
      </a:folHlink>
    </a:clrScheme>
    <a:fontScheme name="Benutzerdefiniert 133">
      <a:majorFont>
        <a:latin typeface="Arial"/>
        <a:ea typeface="ヒラギノ角ゴ Pro W3"/>
        <a:cs typeface="Arial"/>
      </a:majorFont>
      <a:minorFont>
        <a:latin typeface="Arial"/>
        <a:ea typeface="ヒラギノ角ゴ Pro W3"/>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prstGeom prst="rect">
          <a:avLst/>
        </a:prstGeom>
        <a:solidFill>
          <a:schemeClr val="bg1"/>
        </a:solidFill>
        <a:ln w="6350" cap="flat" cmpd="sng" algn="ctr">
          <a:solidFill>
            <a:schemeClr val="tx1"/>
          </a:solidFill>
          <a:prstDash val="solid"/>
          <a:round/>
          <a:headEnd type="none" w="med" len="med"/>
          <a:tailEnd type="none" w="med" len="med"/>
        </a:ln>
      </a:spPr>
      <a:bodyPr/>
      <a:lstStyle/>
    </a:spDef>
    <a:lnDef>
      <a:spPr bwMode="auto">
        <a:xfrm>
          <a:off x="0" y="0"/>
          <a:ext cx="1" cy="1"/>
        </a:xfrm>
        <a:prstGeom prst="rect">
          <a:avLst/>
        </a:prstGeom>
        <a:solidFill>
          <a:schemeClr val="bg1"/>
        </a:solidFill>
        <a:ln w="6350" cap="flat" cmpd="sng" algn="ctr">
          <a:solidFill>
            <a:schemeClr val="tx1"/>
          </a:solidFill>
          <a:prstDash val="solid"/>
          <a:round/>
          <a:headEnd type="none" w="med" len="med"/>
          <a:tailEnd type="none" w="med" len="med"/>
        </a:ln>
      </a:spPr>
      <a:bodyPr/>
      <a:lstStyle/>
    </a:lnDef>
    <a:txDef>
      <a:spPr bwMode="auto">
        <a:prstGeom prst="rect">
          <a:avLst/>
        </a:prstGeom>
        <a:solidFill>
          <a:schemeClr val="accent2"/>
        </a:solidFill>
      </a:spPr>
      <a:bodyPr/>
      <a:lstStyle/>
    </a:txDef>
  </a:objectDefaults>
  <a:extraClrSchemeLst>
    <a:extraClrScheme>
      <a:clrScheme name="DTS 1">
        <a:dk1>
          <a:srgbClr val="000000"/>
        </a:dk1>
        <a:lt1>
          <a:srgbClr val="FFFFFF"/>
        </a:lt1>
        <a:dk2>
          <a:srgbClr val="E20074"/>
        </a:dk2>
        <a:lt2>
          <a:srgbClr val="CCCCCC"/>
        </a:lt2>
        <a:accent1>
          <a:srgbClr val="4A5E74"/>
        </a:accent1>
        <a:accent2>
          <a:srgbClr val="EBB30C"/>
        </a:accent2>
        <a:accent3>
          <a:srgbClr val="FFFFFF"/>
        </a:accent3>
        <a:accent4>
          <a:srgbClr val="000000"/>
        </a:accent4>
        <a:accent5>
          <a:srgbClr val="B1B6BC"/>
        </a:accent5>
        <a:accent6>
          <a:srgbClr val="D5A20A"/>
        </a:accent6>
        <a:hlink>
          <a:srgbClr val="A62B1F"/>
        </a:hlink>
        <a:folHlink>
          <a:srgbClr val="D2C295"/>
        </a:folHlink>
      </a:clrScheme>
      <a:clrMap accent1="accent1" accent2="accent2" accent3="accent3" accent4="accent4" accent5="accent5" accent6="accent6" bg1="lt1" bg2="lt2" folHlink="folHlink" hlink="hlink" tx1="dk1" tx2="dk2"/>
    </a:extraClrScheme>
  </a:extraClrSchemeLst>
</a:theme>
</file>

<file path=ppt/theme/theme2.xml><?xml version="1.0" encoding="utf-8"?>
<a:theme xmlns:a="http://schemas.openxmlformats.org/drawingml/2006/main" xmlns:r="http://schemas.openxmlformats.org/officeDocument/2006/relationships" xmlns:p="http://schemas.openxmlformats.org/presentationml/2006/main" name="Office-Design">
  <a:themeElements>
    <a:clrScheme name="Benutzerdefiniert 19">
      <a:dk1>
        <a:srgbClr val="000000"/>
      </a:dk1>
      <a:lt1>
        <a:srgbClr val="FFFFFF"/>
      </a:lt1>
      <a:dk2>
        <a:srgbClr val="E20074"/>
      </a:dk2>
      <a:lt2>
        <a:srgbClr val="CCCCCC"/>
      </a:lt2>
      <a:accent1>
        <a:srgbClr val="3D5773"/>
      </a:accent1>
      <a:accent2>
        <a:srgbClr val="E5BB23"/>
      </a:accent2>
      <a:accent3>
        <a:srgbClr val="9BC8E1"/>
      </a:accent3>
      <a:accent4>
        <a:srgbClr val="B7C82B"/>
      </a:accent4>
      <a:accent5>
        <a:srgbClr val="717171"/>
      </a:accent5>
      <a:accent6>
        <a:srgbClr val="E20074"/>
      </a:accent6>
      <a:hlink>
        <a:srgbClr val="000000"/>
      </a:hlink>
      <a:folHlink>
        <a:srgbClr val="000000"/>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bodyPr/>
      <a:lstStyle/>
      <a:style>
        <a:lnRef idx="1">
          <a:schemeClr val="accent1"/>
        </a:lnRef>
        <a:fillRef idx="3">
          <a:schemeClr val="accent1"/>
        </a:fillRef>
        <a:effectRef idx="2">
          <a:schemeClr val="accent1"/>
        </a:effectRef>
        <a:fontRef idx="minor">
          <a:schemeClr val="lt1"/>
        </a:fontRef>
      </a:style>
    </a:spDef>
    <a:lnDef>
      <a:spPr bwMode="auto"/>
      <a:bodyPr/>
      <a:lstStyle/>
      <a:style>
        <a:lnRef idx="2">
          <a:schemeClr val="accent1"/>
        </a:lnRef>
        <a:fillRef idx="0">
          <a:schemeClr val="accent1"/>
        </a:fillRef>
        <a:effectRef idx="1">
          <a:schemeClr val="accent1"/>
        </a:effectRef>
        <a:fontRef idx="minor">
          <a:schemeClr val="tx1"/>
        </a:fontRef>
      </a:style>
    </a:lnDef>
  </a:objectDefaults>
</a:theme>
</file>

<file path=docProps/app.xml><?xml version="1.0" encoding="utf-8"?>
<Properties xmlns="http://schemas.openxmlformats.org/officeDocument/2006/extended-properties" xmlns:vt="http://schemas.openxmlformats.org/officeDocument/2006/docPropsVTypes">
  <Template/>
  <TotalTime>0</TotalTime>
  <Words>0</Words>
  <Application>ONLYOFFICE/6.4.2.6</Application>
  <DocSecurity>0</DocSecurity>
  <PresentationFormat>Bildschirmpräsentation (16:9)</PresentationFormat>
  <Paragraphs>0</Paragraphs>
  <Slides>50</Slides>
  <Notes>50</Notes>
  <HiddenSlides>0</HiddenSlides>
  <MMClips>2</MMClips>
  <ScaleCrop>0</ScaleCrop>
  <HeadingPairs>
    <vt:vector size="4" baseType="variant">
      <vt:variant>
        <vt:lpstr>Theme</vt:lpstr>
      </vt:variant>
      <vt:variant>
        <vt:i4>1</vt:i4>
      </vt:variant>
      <vt:variant>
        <vt:lpstr>Slide Titles</vt:lpstr>
      </vt:variant>
      <vt:variant>
        <vt:i4>50</vt:i4>
      </vt:variant>
    </vt:vector>
  </HeadingPairs>
  <TitlesOfParts>
    <vt:vector size="51" baseType="lpstr">
      <vt:lpstr>Theme 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vector>
  </TitlesOfParts>
  <Manager/>
  <Company>Deutsche Telekom Stiftung</Company>
  <LinksUpToDate>0</LinksUpToDate>
  <SharedDoc>0</SharedDoc>
  <HyperlinkBase/>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Qapito! - Quellen kritisch beurteilen</dc:title>
  <dc:subject/>
  <dc:creator>Deutsche Telekom Stiftung;Marten, Philipp</dc:creator>
  <cp:keywords/>
  <dc:description/>
  <dc:identifier/>
  <dc:language/>
  <cp:lastModifiedBy>Anonym</cp:lastModifiedBy>
  <cp:revision>165</cp:revision>
  <dcterms:created xsi:type="dcterms:W3CDTF">2022-01-11T14:53:02Z</dcterms:created>
  <dcterms:modified xsi:type="dcterms:W3CDTF">2022-03-31T10:12:52Z</dcterms:modified>
  <cp:category/>
  <cp:contentStatus/>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ilenameSize">
    <vt:i4>7</vt:i4>
  </property>
  <property fmtid="{D5CDD505-2E9C-101B-9397-08002B2CF9AE}" pid="3" name="FileName">
    <vt:lpwstr>&lt;&lt;filename&gt;&gt;</vt:lpwstr>
  </property>
</Properties>
</file>