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3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6" r:id="rId18"/>
    <p:sldId id="284" r:id="rId19"/>
    <p:sldId id="288" r:id="rId20"/>
    <p:sldId id="289" r:id="rId21"/>
    <p:sldId id="291" r:id="rId22"/>
    <p:sldId id="292" r:id="rId23"/>
    <p:sldId id="290" r:id="rId24"/>
    <p:sldId id="285" r:id="rId25"/>
    <p:sldId id="286" r:id="rId26"/>
    <p:sldId id="300" r:id="rId27"/>
    <p:sldId id="272" r:id="rId28"/>
    <p:sldId id="273" r:id="rId29"/>
    <p:sldId id="301" r:id="rId30"/>
    <p:sldId id="274" r:id="rId31"/>
    <p:sldId id="302" r:id="rId32"/>
    <p:sldId id="275" r:id="rId33"/>
  </p:sldIdLst>
  <p:sldSz cx="9144000" cy="5143500" type="screen16x9"/>
  <p:notesSz cx="9144000" cy="5143500"/>
  <p:defaultTextStyle>
    <a:defPPr>
      <a:defRPr lang="de-DE"/>
    </a:defPPr>
    <a:lvl1pPr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1pPr>
    <a:lvl2pPr marL="457200"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2pPr>
    <a:lvl3pPr marL="914400"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3pPr>
    <a:lvl4pPr marL="1371600"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4pPr>
    <a:lvl5pPr marL="1828800"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5pPr>
    <a:lvl6pPr marL="2286000" algn="l" defTabSz="457200">
      <a:defRPr sz="2400">
        <a:solidFill>
          <a:schemeClr val="tx1"/>
        </a:solidFill>
        <a:latin typeface="Tele-GroteskNor"/>
        <a:ea typeface="ヒラギノ角ゴ Pro W3"/>
        <a:cs typeface="ヒラギノ角ゴ Pro W3"/>
      </a:defRPr>
    </a:lvl6pPr>
    <a:lvl7pPr marL="2743200" algn="l" defTabSz="457200">
      <a:defRPr sz="2400">
        <a:solidFill>
          <a:schemeClr val="tx1"/>
        </a:solidFill>
        <a:latin typeface="Tele-GroteskNor"/>
        <a:ea typeface="ヒラギノ角ゴ Pro W3"/>
        <a:cs typeface="ヒラギノ角ゴ Pro W3"/>
      </a:defRPr>
    </a:lvl7pPr>
    <a:lvl8pPr marL="3200400" algn="l" defTabSz="457200">
      <a:defRPr sz="2400">
        <a:solidFill>
          <a:schemeClr val="tx1"/>
        </a:solidFill>
        <a:latin typeface="Tele-GroteskNor"/>
        <a:ea typeface="ヒラギノ角ゴ Pro W3"/>
        <a:cs typeface="ヒラギノ角ゴ Pro W3"/>
      </a:defRPr>
    </a:lvl8pPr>
    <a:lvl9pPr marL="3657600" algn="l" defTabSz="457200">
      <a:defRPr sz="2400">
        <a:solidFill>
          <a:schemeClr val="tx1"/>
        </a:solidFill>
        <a:latin typeface="Tele-GroteskNor"/>
        <a:ea typeface="ヒラギノ角ゴ Pro W3"/>
        <a:cs typeface="ヒラギノ角ゴ Pro W3"/>
      </a:defRPr>
    </a:lvl9pPr>
  </p:defaultTextStyle>
  <p:extLst>
    <p:ext uri="{521415D9-36F7-43E2-AB2F-B90AF26B5E84}">
      <p14:sectionLst xmlns:p14="http://schemas.microsoft.com/office/powerpoint/2010/main">
        <p14:section name="Start &amp; Wiederholung" id="{504FDF99-96D8-4864-802F-F6F81A3A786D}">
          <p14:sldIdLst>
            <p14:sldId id="256"/>
            <p14:sldId id="257"/>
          </p14:sldIdLst>
        </p14:section>
        <p14:section name="Vogeltod in Kroatien" id="{E61111EA-674A-461D-9FBF-6663E2F0CFD8}">
          <p14:sldIdLst>
            <p14:sldId id="258"/>
            <p14:sldId id="259"/>
            <p14:sldId id="260"/>
            <p14:sldId id="261"/>
            <p14:sldId id="262"/>
            <p14:sldId id="263"/>
            <p14:sldId id="264"/>
            <p14:sldId id="265"/>
            <p14:sldId id="266"/>
            <p14:sldId id="267"/>
          </p14:sldIdLst>
        </p14:section>
        <p14:section name="Motivation for Falschinformationen" id="{9142BD23-E1B7-417B-9EA5-40BCBB1D4EFA}">
          <p14:sldIdLst>
            <p14:sldId id="268"/>
            <p14:sldId id="269"/>
          </p14:sldIdLst>
        </p14:section>
        <p14:section name="Alternative Übung I: Recherche bei Faktencheckerplattformen" id="{C168F0F3-34B3-4DC6-90B5-7A8A50C690E6}">
          <p14:sldIdLst>
            <p14:sldId id="270"/>
            <p14:sldId id="271"/>
          </p14:sldIdLst>
        </p14:section>
        <p14:section name="Alternative Übung II: Rolle von Bildern" id="{51EC60D0-0430-4A95-A594-D88961E1A726}">
          <p14:sldIdLst>
            <p14:sldId id="276"/>
            <p14:sldId id="284"/>
            <p14:sldId id="288"/>
            <p14:sldId id="289"/>
            <p14:sldId id="291"/>
            <p14:sldId id="292"/>
            <p14:sldId id="290"/>
            <p14:sldId id="285"/>
            <p14:sldId id="286"/>
            <p14:sldId id="300"/>
          </p14:sldIdLst>
        </p14:section>
        <p14:section name="Imprint" id="{5CDE5B86-AA56-47B9-AD6A-BB1C2E415E4F}">
          <p14:sldIdLst>
            <p14:sldId id="272"/>
            <p14:sldId id="273"/>
            <p14:sldId id="301"/>
            <p14:sldId id="274"/>
            <p14:sldId id="302"/>
            <p14:sldId id="275"/>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a:solidFill>
                <a:schemeClr val="lt1"/>
              </a:solidFill>
            </a:ln>
          </a:left>
          <a:right>
            <a:ln w="12700">
              <a:solidFill>
                <a:schemeClr val="lt1"/>
              </a:solidFill>
            </a:ln>
          </a:right>
          <a:top>
            <a:ln w="12700">
              <a:solidFill>
                <a:schemeClr val="lt1"/>
              </a:solidFill>
            </a:ln>
          </a:top>
          <a:bottom>
            <a:ln w="12700">
              <a:solidFill>
                <a:schemeClr val="lt1"/>
              </a:solidFill>
            </a:ln>
          </a:bottom>
          <a:insideH>
            <a:ln w="12700">
              <a:solidFill>
                <a:schemeClr val="lt1"/>
              </a:solidFill>
            </a:ln>
          </a:insideH>
          <a:insideV>
            <a:ln w="12700">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fill>
          <a:solidFill>
            <a:schemeClr val="accent1">
              <a:tint val="40000"/>
            </a:schemeClr>
          </a:solidFill>
        </a:fill>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a:solidFill>
                <a:schemeClr val="lt1"/>
              </a:solidFill>
            </a:ln>
          </a:top>
        </a:tcBdr>
        <a:fill>
          <a:solidFill>
            <a:schemeClr val="accent1"/>
          </a:solidFill>
        </a:fill>
      </a:tcStyle>
    </a:lastRow>
    <a:seCell>
      <a:tcStyle>
        <a:tcBdr/>
      </a:tcStyle>
    </a:seCell>
    <a:swCell>
      <a:tcStyle>
        <a:tcBdr/>
      </a:tcStyle>
    </a:swCell>
    <a:firstRow>
      <a:tcTxStyle b="on">
        <a:fontRef idx="minor">
          <a:prstClr val="black"/>
        </a:fontRef>
        <a:schemeClr val="lt1"/>
      </a:tcTxStyle>
      <a:tcStyle>
        <a:tcBdr>
          <a:bottom>
            <a:ln w="38100">
              <a:solidFill>
                <a:schemeClr val="lt1"/>
              </a:solidFill>
            </a:ln>
          </a:bottom>
        </a:tcBdr>
        <a:fill>
          <a:solidFill>
            <a:schemeClr val="accent1"/>
          </a:solid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9759" autoAdjust="0"/>
  </p:normalViewPr>
  <p:slideViewPr>
    <p:cSldViewPr>
      <p:cViewPr varScale="1">
        <p:scale>
          <a:sx n="103" d="100"/>
          <a:sy n="103" d="100"/>
        </p:scale>
        <p:origin x="257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bwMode="auto">
        <a:xfrm>
          <a:off x="0" y="0"/>
          <a:ext cx="0" cy="0"/>
          <a:chOff x="0" y="0"/>
          <a:chExt cx="0" cy="0"/>
        </a:xfrm>
      </p:grpSpPr>
      <p:sp>
        <p:nvSpPr>
          <p:cNvPr id="76802" name="Rectangle 2"/>
          <p:cNvSpPr>
            <a:spLocks noGrp="1" noChangeArrowheads="1"/>
          </p:cNvSpPr>
          <p:nvPr>
            <p:ph type="hdr" sz="quarter"/>
          </p:nvPr>
        </p:nvSpPr>
        <p:spPr bwMode="auto">
          <a:xfrm>
            <a:off x="877888" y="153730"/>
            <a:ext cx="1710405" cy="184666"/>
          </a:xfrm>
          <a:prstGeom prst="rect">
            <a:avLst/>
          </a:prstGeom>
          <a:noFill/>
          <a:ln>
            <a:noFill/>
          </a:ln>
          <a:effectLst/>
        </p:spPr>
        <p:txBody>
          <a:bodyPr vert="horz" wrap="none" lIns="0" tIns="0" rIns="0" bIns="0" numCol="1" anchor="ctr" anchorCtr="0" compatLnSpc="1">
            <a:prstTxWarp prst="textNoShape">
              <a:avLst/>
            </a:prstTxWarp>
            <a:spAutoFit/>
          </a:bodyPr>
          <a:lstStyle>
            <a:lvl1pPr algn="l" defTabSz="927100">
              <a:lnSpc>
                <a:spcPct val="100000"/>
              </a:lnSpc>
              <a:spcBef>
                <a:spcPts val="0"/>
              </a:spcBef>
              <a:buClrTx/>
              <a:buFontTx/>
              <a:buNone/>
              <a:defRPr sz="1200">
                <a:latin typeface="+mn-lt"/>
                <a:cs typeface="+mn-cs"/>
              </a:defRPr>
            </a:lvl1pPr>
          </a:lstStyle>
          <a:p>
            <a:pPr>
              <a:defRPr/>
            </a:pPr>
            <a:r>
              <a:rPr lang="de-DE"/>
              <a:t>Verfasser · weitere Angaben</a:t>
            </a:r>
            <a:endParaRPr/>
          </a:p>
        </p:txBody>
      </p:sp>
      <p:sp>
        <p:nvSpPr>
          <p:cNvPr id="76803" name="Rectangle 3"/>
          <p:cNvSpPr>
            <a:spLocks noGrp="1" noChangeArrowheads="1"/>
          </p:cNvSpPr>
          <p:nvPr>
            <p:ph type="dt" idx="1"/>
          </p:nvPr>
        </p:nvSpPr>
        <p:spPr bwMode="auto">
          <a:xfrm>
            <a:off x="3887784" y="153730"/>
            <a:ext cx="1970091" cy="184666"/>
          </a:xfrm>
          <a:prstGeom prst="rect">
            <a:avLst/>
          </a:prstGeom>
          <a:noFill/>
          <a:ln>
            <a:noFill/>
          </a:ln>
          <a:effectLst/>
        </p:spPr>
        <p:txBody>
          <a:bodyPr vert="horz" wrap="none" lIns="0" tIns="0" rIns="0" bIns="0" numCol="1" anchor="ctr" anchorCtr="0" compatLnSpc="1">
            <a:prstTxWarp prst="textNoShape">
              <a:avLst/>
            </a:prstTxWarp>
            <a:spAutoFit/>
          </a:bodyPr>
          <a:lstStyle>
            <a:lvl1pPr algn="r" defTabSz="927100">
              <a:lnSpc>
                <a:spcPct val="100000"/>
              </a:lnSpc>
              <a:spcBef>
                <a:spcPts val="0"/>
              </a:spcBef>
              <a:buClrTx/>
              <a:buFontTx/>
              <a:buNone/>
              <a:defRPr sz="1200">
                <a:latin typeface="+mn-lt"/>
                <a:cs typeface="+mn-cs"/>
              </a:defRPr>
            </a:lvl1pPr>
          </a:lstStyle>
          <a:p>
            <a:pPr>
              <a:defRPr/>
            </a:pPr>
            <a:r>
              <a:rPr lang="de-DE"/>
              <a:t>Thema der Präsentation · Datum</a:t>
            </a:r>
            <a:endParaRPr/>
          </a:p>
        </p:txBody>
      </p:sp>
      <p:sp>
        <p:nvSpPr>
          <p:cNvPr id="76804" name="Rectangle 4"/>
          <p:cNvSpPr>
            <a:spLocks noGrp="1" noRot="1" noChangeAspect="1" noChangeArrowheads="1" noTextEdit="1"/>
          </p:cNvSpPr>
          <p:nvPr>
            <p:ph type="sldImg" idx="2"/>
          </p:nvPr>
        </p:nvSpPr>
        <p:spPr bwMode="auto">
          <a:xfrm>
            <a:off x="92075" y="744538"/>
            <a:ext cx="6615113" cy="3722687"/>
          </a:xfrm>
          <a:prstGeom prst="rect">
            <a:avLst/>
          </a:prstGeom>
          <a:noFill/>
          <a:ln w="9525">
            <a:solidFill>
              <a:srgbClr val="000000"/>
            </a:solidFill>
            <a:miter lim="800000"/>
            <a:headEnd/>
            <a:tailEnd/>
          </a:ln>
          <a:effectLst/>
        </p:spPr>
      </p:sp>
      <p:sp>
        <p:nvSpPr>
          <p:cNvPr id="76805" name="Rectangle 5"/>
          <p:cNvSpPr>
            <a:spLocks noGrp="1" noChangeArrowheads="1"/>
          </p:cNvSpPr>
          <p:nvPr>
            <p:ph type="body" sz="quarter" idx="3"/>
          </p:nvPr>
        </p:nvSpPr>
        <p:spPr bwMode="gray">
          <a:xfrm>
            <a:off x="590549" y="4819650"/>
            <a:ext cx="5761038" cy="4608513"/>
          </a:xfrm>
          <a:prstGeom prst="rect">
            <a:avLst/>
          </a:prstGeom>
          <a:noFill/>
          <a:ln>
            <a:noFill/>
          </a:ln>
          <a:effectLst/>
        </p:spPr>
        <p:txBody>
          <a:bodyPr vert="horz" wrap="square" lIns="0" tIns="18000" rIns="0" bIns="0" numCol="1" anchor="t" anchorCtr="0" compatLnSpc="1">
            <a:prstTxWarp prst="textNoShape">
              <a:avLst/>
            </a:prstTxWarp>
          </a:bodyPr>
          <a:lstStyle/>
          <a:p>
            <a:pPr lvl="0">
              <a:defRPr/>
            </a:pPr>
            <a:r>
              <a:rPr lang="de-DE"/>
              <a:t>Klicken Sie, um die Formate des Vorlagentextes zu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6806" name="Rectangle 6"/>
          <p:cNvSpPr>
            <a:spLocks noGrp="1" noChangeArrowheads="1"/>
          </p:cNvSpPr>
          <p:nvPr>
            <p:ph type="ftr" sz="quarter" idx="4"/>
          </p:nvPr>
        </p:nvSpPr>
        <p:spPr bwMode="auto">
          <a:xfrm>
            <a:off x="0" y="9743559"/>
            <a:ext cx="65" cy="184666"/>
          </a:xfrm>
          <a:prstGeom prst="rect">
            <a:avLst/>
          </a:prstGeom>
          <a:noFill/>
          <a:ln>
            <a:noFill/>
          </a:ln>
          <a:effectLst/>
        </p:spPr>
        <p:txBody>
          <a:bodyPr vert="horz" wrap="none" lIns="0" tIns="0" rIns="0" bIns="0" numCol="1" anchor="b" anchorCtr="0" compatLnSpc="1">
            <a:prstTxWarp prst="textNoShape">
              <a:avLst/>
            </a:prstTxWarp>
            <a:spAutoFit/>
          </a:bodyPr>
          <a:lstStyle>
            <a:lvl1pPr algn="l" defTabSz="927100">
              <a:lnSpc>
                <a:spcPct val="100000"/>
              </a:lnSpc>
              <a:spcBef>
                <a:spcPts val="0"/>
              </a:spcBef>
              <a:buClrTx/>
              <a:buFontTx/>
              <a:buNone/>
              <a:defRPr sz="1200">
                <a:latin typeface="+mn-lt"/>
                <a:cs typeface="+mn-cs"/>
              </a:defRPr>
            </a:lvl1pPr>
          </a:lstStyle>
          <a:p>
            <a:pPr>
              <a:defRPr/>
            </a:pPr>
            <a:endParaRPr lang="de-DE"/>
          </a:p>
        </p:txBody>
      </p:sp>
      <p:sp>
        <p:nvSpPr>
          <p:cNvPr id="76807" name="Rectangle 7"/>
          <p:cNvSpPr>
            <a:spLocks noGrp="1" noChangeArrowheads="1"/>
          </p:cNvSpPr>
          <p:nvPr>
            <p:ph type="sldNum" sz="quarter" idx="5"/>
          </p:nvPr>
        </p:nvSpPr>
        <p:spPr bwMode="auto">
          <a:xfrm>
            <a:off x="6523561" y="9743559"/>
            <a:ext cx="274114" cy="184666"/>
          </a:xfrm>
          <a:prstGeom prst="rect">
            <a:avLst/>
          </a:prstGeom>
          <a:noFill/>
          <a:ln>
            <a:noFill/>
          </a:ln>
          <a:effectLst/>
        </p:spPr>
        <p:txBody>
          <a:bodyPr vert="horz" wrap="none" lIns="0" tIns="0" rIns="0" bIns="0" numCol="1" anchor="b" anchorCtr="0" compatLnSpc="1">
            <a:prstTxWarp prst="textNoShape">
              <a:avLst/>
            </a:prstTxWarp>
            <a:spAutoFit/>
          </a:bodyPr>
          <a:lstStyle>
            <a:lvl1pPr algn="r" defTabSz="927100">
              <a:lnSpc>
                <a:spcPct val="100000"/>
              </a:lnSpc>
              <a:spcBef>
                <a:spcPts val="0"/>
              </a:spcBef>
              <a:buClrTx/>
              <a:buFontTx/>
              <a:buNone/>
              <a:defRPr sz="1200">
                <a:latin typeface="+mn-lt"/>
                <a:cs typeface="+mn-cs"/>
              </a:defRPr>
            </a:lvl1pPr>
          </a:lstStyle>
          <a:p>
            <a:pPr>
              <a:defRPr/>
            </a:pPr>
            <a:fld id="{52E70ED1-B8FA-6F4B-8236-F09C2F242E82}" type="slidenum">
              <a:rPr lang="de-DE"/>
              <a:t>‹Nr.›</a:t>
            </a:fld>
            <a:endParaRPr lang="de-DE"/>
          </a:p>
        </p:txBody>
      </p:sp>
    </p:spTree>
  </p:cSld>
  <p:clrMap bg1="lt1" tx1="dk1" bg2="lt2" tx2="dk2" accent1="accent1" accent2="accent2" accent3="accent3" accent4="accent4" accent5="accent5" accent6="accent6" hlink="hlink" folHlink="folHlink"/>
  <p:hf ftr="0"/>
  <p:notesStyle>
    <a:lvl1pPr marL="266700" indent="-266700"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ヒラギノ角ゴ Pro W3"/>
      </a:defRPr>
    </a:lvl1pPr>
    <a:lvl2pPr marL="539750" indent="-271463"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mn-cs"/>
      </a:defRPr>
    </a:lvl2pPr>
    <a:lvl3pPr marL="806450" indent="-265113"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mn-cs"/>
      </a:defRPr>
    </a:lvl3pPr>
    <a:lvl4pPr marL="1073150" indent="-265113"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mn-cs"/>
      </a:defRPr>
    </a:lvl4pPr>
    <a:lvl5pPr marL="1339850" indent="-265113"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mn-cs"/>
      </a:defRPr>
    </a:lvl5pPr>
    <a:lvl6pPr marL="2286000" algn="l" defTabSz="457200">
      <a:defRPr sz="1200">
        <a:solidFill>
          <a:schemeClr val="tx1"/>
        </a:solidFill>
        <a:latin typeface="+mn-lt"/>
        <a:ea typeface="+mn-ea"/>
        <a:cs typeface="+mn-cs"/>
      </a:defRPr>
    </a:lvl6pPr>
    <a:lvl7pPr marL="2743200" algn="l" defTabSz="457200">
      <a:defRPr sz="1200">
        <a:solidFill>
          <a:schemeClr val="tx1"/>
        </a:solidFill>
        <a:latin typeface="+mn-lt"/>
        <a:ea typeface="+mn-ea"/>
        <a:cs typeface="+mn-cs"/>
      </a:defRPr>
    </a:lvl7pPr>
    <a:lvl8pPr marL="3200400" algn="l" defTabSz="457200">
      <a:defRPr sz="1200">
        <a:solidFill>
          <a:schemeClr val="tx1"/>
        </a:solidFill>
        <a:latin typeface="+mn-lt"/>
        <a:ea typeface="+mn-ea"/>
        <a:cs typeface="+mn-cs"/>
      </a:defRPr>
    </a:lvl8pPr>
    <a:lvl9pPr marL="3657600" algn="l" defTabSz="4572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gizmodo.com/that-viral-photo-of-president-trump-dumping-fish-food-i-1820175438"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youtu.be/4SlkjIlGqHU"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indent="0">
              <a:buClr>
                <a:schemeClr val="tx2"/>
              </a:buClr>
              <a:buFont typeface="Wingdings"/>
              <a:buNone/>
              <a:defRPr/>
            </a:pPr>
            <a:r>
              <a:rPr sz="1200"/>
              <a:t>Hallo Zusammen. Weiter geht es mit unserer Unterrichtsreihe zu Falschinformationen im Internet.</a:t>
            </a:r>
            <a:endParaRPr/>
          </a:p>
        </p:txBody>
      </p:sp>
      <p:sp>
        <p:nvSpPr>
          <p:cNvPr id="4" name="Slide Number Placeholder 3"/>
          <p:cNvSpPr>
            <a:spLocks noGrp="1"/>
          </p:cNvSpPr>
          <p:nvPr>
            <p:ph type="sldNum" sz="quarter" idx="10"/>
          </p:nvPr>
        </p:nvSpPr>
        <p:spPr bwMode="auto"/>
        <p:txBody>
          <a:bodyPr/>
          <a:lstStyle/>
          <a:p>
            <a:pPr>
              <a:defRPr/>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 typeface="Wingdings"/>
              <a:buNone/>
              <a:defRPr/>
            </a:pPr>
            <a:r>
              <a:rPr lang="de-DE" sz="1200" b="0" i="1" u="none" strike="noStrike" cap="none" spc="0">
                <a:ln>
                  <a:noFill/>
                </a:ln>
                <a:solidFill>
                  <a:prstClr val="black"/>
                </a:solidFill>
                <a:latin typeface="Arial"/>
                <a:ea typeface="Arial"/>
                <a:cs typeface="Arial"/>
              </a:rPr>
              <a:t>Arbeitsblatt IV wird benötigt</a:t>
            </a:r>
            <a:endParaRPr>
              <a:latin typeface="Arial"/>
              <a:cs typeface="Arial"/>
            </a:endParaRPr>
          </a:p>
          <a:p>
            <a:pPr marL="171450" marR="0" lvl="0" indent="-171450" algn="l" defTabSz="914400">
              <a:lnSpc>
                <a:spcPct val="100000"/>
              </a:lnSpc>
              <a:spcBef>
                <a:spcPts val="0"/>
              </a:spcBef>
              <a:spcAft>
                <a:spcPts val="0"/>
              </a:spcAft>
              <a:buClrTx/>
              <a:buSzTx/>
              <a:buFont typeface="Wingdings"/>
              <a:buChar char="à"/>
              <a:defRPr/>
            </a:pPr>
            <a:r>
              <a:rPr lang="de-DE" sz="1200" b="0" i="0" u="none" strike="noStrike" cap="none" spc="0">
                <a:ln>
                  <a:noFill/>
                </a:ln>
                <a:solidFill>
                  <a:prstClr val="black"/>
                </a:solidFill>
                <a:latin typeface="Arial"/>
                <a:ea typeface="Arial"/>
                <a:cs typeface="Arial"/>
              </a:rPr>
              <a:t>Laptops / Tablets sollen geöffnet werden</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Nun beginnt ihr mit eurer Recherche. Was finden wir über den angeblichen Vogeltod in Kroatien heraus?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Überprüft dazu in 2er- oder 3er-Teams die Geschichte vom vermeintlichen Vogeltod in Kroatien aufgrund der 5G-Technologie. Nutzt dabei die von uns vorab festgelegten Suchworte: Vogeltod, Kroatien und 5G</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Schaut insbesondere, ob Faktencheck-Portale etwas zu der Behauptung veröffentlicht haben.</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Beantwortet bitte die folgenden die W-Fragen und macht euch dazu Notizen: </a:t>
            </a:r>
            <a:endParaRPr sz="1200" b="0" i="0" u="none" strike="noStrike" cap="none" spc="0">
              <a:ln>
                <a:noFill/>
              </a:ln>
              <a:solidFill>
                <a:prstClr val="black"/>
              </a:solidFill>
              <a:latin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Arial"/>
                <a:ea typeface="Arial"/>
                <a:cs typeface="Arial"/>
              </a:rPr>
              <a:t>Wer hat die Fotos veröffentlicht? </a:t>
            </a:r>
            <a:endParaRPr sz="1200" b="0" i="0" u="none" strike="noStrike" cap="none" spc="0">
              <a:ln>
                <a:noFill/>
              </a:ln>
              <a:solidFill>
                <a:prstClr val="black"/>
              </a:solidFill>
              <a:latin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Arial"/>
                <a:ea typeface="Arial"/>
                <a:cs typeface="Arial"/>
              </a:rPr>
              <a:t>Wo sind die Fotos aufgenommen worden?</a:t>
            </a:r>
            <a:endParaRPr sz="1200" b="0" i="0" u="none" strike="noStrike" cap="none" spc="0">
              <a:ln>
                <a:noFill/>
              </a:ln>
              <a:solidFill>
                <a:prstClr val="black"/>
              </a:solidFill>
              <a:latin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Arial"/>
                <a:ea typeface="Arial"/>
                <a:cs typeface="Arial"/>
              </a:rPr>
              <a:t>Wann wurden die Fotos aufgenommen?</a:t>
            </a:r>
            <a:endParaRPr sz="1200" b="0" i="0" u="none" strike="noStrike" cap="none" spc="0">
              <a:ln>
                <a:noFill/>
              </a:ln>
              <a:solidFill>
                <a:prstClr val="black"/>
              </a:solidFill>
              <a:latin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Arial"/>
                <a:ea typeface="Arial"/>
                <a:cs typeface="Arial"/>
              </a:rPr>
              <a:t>Was ist auf den Fotos tatsächlich abgebildet?</a:t>
            </a:r>
            <a:endParaRPr sz="1200" b="0" i="0" u="none" strike="noStrike" cap="none" spc="0">
              <a:ln>
                <a:noFill/>
              </a:ln>
              <a:solidFill>
                <a:prstClr val="black"/>
              </a:solidFill>
              <a:latin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Arial"/>
                <a:ea typeface="Arial"/>
                <a:cs typeface="Arial"/>
              </a:rPr>
              <a:t>Wie ist das passiert?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Ihr habt 10 Minuten Zeit. Anschließend treten die Teams in einem Kahoot-Quiz gegeneinander an. Eure Recherche hilft euch bei dem Quiz, die Fragen schnell und korrekt zu beantworten. </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Nach 10 Minuten:</a:t>
            </a:r>
            <a:endParaRPr>
              <a:latin typeface="Arial"/>
              <a:cs typeface="Arial"/>
            </a:endParaRPr>
          </a:p>
          <a:p>
            <a:pPr marL="0" marR="0" lvl="0" indent="0" algn="l" defTabSz="914400">
              <a:lnSpc>
                <a:spcPct val="100000"/>
              </a:lnSpc>
              <a:spcBef>
                <a:spcPts val="0"/>
              </a:spcBef>
              <a:spcAft>
                <a:spcPts val="0"/>
              </a:spcAft>
              <a:buClrTx/>
              <a:buSzTx/>
              <a:buFont typeface="Arial"/>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mn-ea"/>
                <a:cs typeface="Arial"/>
              </a:rPr>
              <a:t>Die Zeit ist um. Nun werdet ihr mit euren Recherche-Ergebnisse in einem Quiz gruppenweise gegeneinander antreten.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cs typeface="Arial"/>
              </a:rPr>
              <a:t>Kahoot öffnen</a:t>
            </a:r>
            <a:endParaRPr>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mn-ea"/>
                <a:cs typeface="Arial"/>
              </a:rPr>
              <a:t>Jugendliche sollen sich als Team in das Quiz einloggen und gemeinsam die Fragen beantworten. Nach jeder Fragerunde wird die richtige Antwort dargelegt und erläutert.</a:t>
            </a: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mn-ea"/>
                <a:cs typeface="Arial"/>
              </a:rPr>
              <a:t>Nach dem Quiz geht es zurück zu dieser Folie</a:t>
            </a: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endParaRPr sz="1200" b="0" i="1"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mn-ea"/>
                <a:cs typeface="Arial"/>
              </a:rPr>
              <a:t>Fangen wir also an: </a:t>
            </a:r>
            <a:endParaRPr sz="1200" b="0" i="0" u="none" strike="noStrike" cap="none" spc="0">
              <a:ln>
                <a:noFill/>
              </a:ln>
              <a:solidFill>
                <a:prstClr val="black"/>
              </a:solidFill>
              <a:latin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Arial"/>
                <a:ea typeface="+mn-ea"/>
                <a:cs typeface="Arial"/>
              </a:rPr>
              <a:t>Wer hat die Fotos gemacht? </a:t>
            </a:r>
            <a:endParaRPr sz="1200" b="0" i="0" u="none" strike="noStrike" cap="none" spc="0">
              <a:ln>
                <a:noFill/>
              </a:ln>
              <a:solidFill>
                <a:prstClr val="black"/>
              </a:solidFill>
              <a:latin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Arial"/>
                <a:ea typeface="+mn-ea"/>
                <a:cs typeface="Arial"/>
              </a:rPr>
              <a:t>Wo wurden die Fotos aufgenommen?</a:t>
            </a:r>
            <a:endParaRPr sz="1200" b="0" i="0" u="none" strike="noStrike" cap="none" spc="0">
              <a:ln>
                <a:noFill/>
              </a:ln>
              <a:solidFill>
                <a:prstClr val="black"/>
              </a:solidFill>
              <a:latin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Arial"/>
                <a:ea typeface="+mn-ea"/>
                <a:cs typeface="Arial"/>
              </a:rPr>
              <a:t>Wann sind die Fotos entstanden?</a:t>
            </a:r>
            <a:endParaRPr sz="1200" b="0" i="0" u="none" strike="noStrike" cap="none" spc="0">
              <a:ln>
                <a:noFill/>
              </a:ln>
              <a:solidFill>
                <a:prstClr val="black"/>
              </a:solidFill>
              <a:latin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Arial"/>
                <a:ea typeface="+mn-ea"/>
                <a:cs typeface="Arial"/>
              </a:rPr>
              <a:t>Was ist auf den Fotos tatsächlich abgebildet?</a:t>
            </a:r>
            <a:endParaRPr sz="1200" b="0" i="0" u="none" strike="noStrike" cap="none" spc="0">
              <a:ln>
                <a:noFill/>
              </a:ln>
              <a:solidFill>
                <a:prstClr val="black"/>
              </a:solidFill>
              <a:latin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Arial"/>
                <a:ea typeface="+mn-ea"/>
                <a:cs typeface="Arial"/>
              </a:rPr>
              <a:t>Wie ist das passiert?</a:t>
            </a:r>
            <a:endParaRPr sz="1200" b="0" i="0" u="none" strike="noStrike" cap="none" spc="0">
              <a:ln>
                <a:noFill/>
              </a:ln>
              <a:solidFill>
                <a:prstClr val="black"/>
              </a:solidFill>
              <a:latin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0" u="none" strike="noStrike" cap="none" spc="0">
                <a:ln>
                  <a:noFill/>
                </a:ln>
                <a:solidFill>
                  <a:prstClr val="black"/>
                </a:solidFill>
                <a:latin typeface="Arial"/>
                <a:ea typeface="+mn-ea"/>
                <a:cs typeface="Arial"/>
              </a:rPr>
              <a:t>Starben in Kroatien Vögel durch 5G-Strahlung?</a:t>
            </a:r>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10</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r>
              <a:rPr lang="de-DE" sz="1200" b="0" i="1" u="none" strike="noStrike" cap="none" spc="0">
                <a:ln>
                  <a:noFill/>
                </a:ln>
                <a:solidFill>
                  <a:prstClr val="black"/>
                </a:solidFill>
                <a:latin typeface="Arial"/>
                <a:cs typeface="Arial"/>
              </a:rPr>
              <a:t>*KLICK*</a:t>
            </a:r>
            <a:endParaRPr>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Ich halte fest: Nach der Beantwortung der W-Fragen konnten wir eindeutig feststellen, dass die Behauptung in dem Screenshot, den ihr von eurem Freund Elias erhalten habt, Unsinn ist.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Wenn ihr eine Information erhaltet, bei der die Quelle unbekannt ist – weil sie nicht angegeben oder verschleiert wird – ist eine Überprüfung ratsam.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Seriöse Journalisten arbeiten deshalb immer nach dem Zwei-Quellen-Prinzip: Bevor etwas veröffentlicht wird, muss es von zwei voneinander unabhängigen Quellen bestätigt sein. An diesem Grundprinzip könnt ihr euch ebenfalls orientieren. </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Arial"/>
                <a:cs typeface="Arial"/>
              </a:rPr>
              <a:t>Mögliche Ergebnisse der Faktenchecks:</a:t>
            </a:r>
            <a:endParaRPr>
              <a:latin typeface="Arial"/>
              <a:cs typeface="Arial"/>
            </a:endParaRPr>
          </a:p>
          <a:p>
            <a:pPr marL="0" indent="0">
              <a:buNone/>
              <a:defRPr/>
            </a:pPr>
            <a:r>
              <a:rPr lang="de-DE" sz="1200">
                <a:latin typeface="Arial"/>
                <a:cs typeface="Arial"/>
              </a:rPr>
              <a:t>https://correctiv.org/faktencheck/2020/06/11/nein-diese-voegel-starben-nicht-durch-5g-strahlung-in-kroatien/</a:t>
            </a:r>
            <a:endParaRPr>
              <a:latin typeface="Arial"/>
              <a:cs typeface="Arial"/>
            </a:endParaRPr>
          </a:p>
          <a:p>
            <a:pPr marL="0" indent="0">
              <a:buNone/>
              <a:defRPr/>
            </a:pPr>
            <a:r>
              <a:rPr lang="de-DE" sz="1200">
                <a:latin typeface="Arial"/>
                <a:cs typeface="Arial"/>
              </a:rPr>
              <a:t>https://www.mimikama.at/5g-kroatien/</a:t>
            </a:r>
            <a:endParaRPr>
              <a:latin typeface="Arial"/>
              <a:cs typeface="Arial"/>
            </a:endParaRPr>
          </a:p>
          <a:p>
            <a:pPr marL="0" indent="0">
              <a:buNone/>
              <a:defRPr/>
            </a:pPr>
            <a:r>
              <a:rPr lang="de-DE" sz="1200">
                <a:latin typeface="Arial"/>
                <a:cs typeface="Arial"/>
              </a:rPr>
              <a:t>https://dpa-factchecking.com/austria/200519-99-112777/</a:t>
            </a:r>
            <a:endParaRPr>
              <a:latin typeface="Arial"/>
              <a:cs typeface="Arial"/>
            </a:endParaRPr>
          </a:p>
          <a:p>
            <a:pPr marL="0" indent="0">
              <a:buNone/>
              <a:defRPr/>
            </a:pPr>
            <a:r>
              <a:rPr lang="de-DE" sz="1200">
                <a:latin typeface="Arial"/>
                <a:cs typeface="Arial"/>
              </a:rPr>
              <a:t>https://www.presseportal.de/pm/133833/4600268</a:t>
            </a:r>
            <a:endParaRPr>
              <a:latin typeface="Arial"/>
              <a:cs typeface="Arial"/>
            </a:endParaRPr>
          </a:p>
          <a:p>
            <a:pPr marL="0" indent="0">
              <a:buNone/>
              <a:defRPr/>
            </a:pPr>
            <a:endParaRPr sz="1200">
              <a:latin typeface="Arial"/>
              <a:cs typeface="Arial"/>
            </a:endParaRPr>
          </a:p>
          <a:p>
            <a:pPr marL="0" indent="0">
              <a:buNone/>
              <a:defRPr/>
            </a:pPr>
            <a:r>
              <a:rPr lang="de-DE" sz="1200">
                <a:latin typeface="Arial"/>
                <a:cs typeface="Arial"/>
              </a:rPr>
              <a:t>Screenshot: </a:t>
            </a:r>
            <a:endParaRPr>
              <a:latin typeface="Arial"/>
              <a:cs typeface="Arial"/>
            </a:endParaRPr>
          </a:p>
          <a:p>
            <a:pPr marL="0" indent="0">
              <a:buNone/>
              <a:defRPr/>
            </a:pPr>
            <a:r>
              <a:rPr lang="de-DE" sz="1200">
                <a:latin typeface="Arial"/>
                <a:cs typeface="Arial"/>
              </a:rPr>
              <a:t>https://correctiv.org/faktencheck/2020/06/11/nein-diese-voegel-starben-nicht-durch-5g-strahlung-in-kroatien/5g kroa</a:t>
            </a:r>
            <a:endParaRPr>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11</a:t>
            </a:fld>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Damit bleibt uns zum Abschluss dieser Übung nur noch die Aufgabe, eurem Freund Elias zu antworten. </a:t>
            </a:r>
            <a:endParaRPr>
              <a:latin typeface="Arial"/>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Calibri"/>
                <a:cs typeface="Arial"/>
              </a:rPr>
              <a:t>Was sollen wir ihm mitteilen?</a:t>
            </a:r>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cs typeface="Arial"/>
              </a:rPr>
              <a:t>Antworten der Jugendliche sammeln. Gewünschtes Ergebnis: Wir informieren Elias, dass die Behauptung nicht stimmt</a:t>
            </a:r>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Zusätzlich möchte ich an dieser Stelle noch einen wichtigen Ratschlag geben: </a:t>
            </a:r>
            <a:r>
              <a:rPr lang="de-DE" sz="1200" b="0" i="1" u="none" strike="noStrike" cap="none" spc="0">
                <a:ln>
                  <a:noFill/>
                </a:ln>
                <a:solidFill>
                  <a:prstClr val="black"/>
                </a:solidFill>
                <a:latin typeface="Calibri"/>
                <a:ea typeface="Arial"/>
                <a:cs typeface="Arial"/>
              </a:rPr>
              <a:t>*klick*</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Calibri"/>
                <a:ea typeface="Arial"/>
                <a:cs typeface="Arial"/>
              </a:rPr>
              <a:t>Auch wenn ich der Person, die mir eine Information weiterleitet, vertraue, sollte ich die Korrektheit der weitergeleiteten Behauptung stets kritisch prüfen.</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Gerade in Messenger-Gruppen werden sehr viele Informationen unreflektiert weitergeleitet und verbreiten sich so rasend schnell. Bei Falschinformationen ist es wichtig, dass diese Kette durchbrochen wird. Andernfalls merken sich Menschen diese falschen Informationen, stützen darauf ihr Weltbild und treffen vielleicht unangemessene Entscheidungen.</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cs typeface="Arial"/>
            </a:endParaRPr>
          </a:p>
          <a:p>
            <a:pPr marL="0" indent="0">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12</a:t>
            </a:fld>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indent="0">
              <a:buClr>
                <a:schemeClr val="tx2"/>
              </a:buClr>
              <a:buFont typeface="Wingdings"/>
              <a:buNone/>
              <a:defRPr/>
            </a:pPr>
            <a:r>
              <a:rPr sz="1200"/>
              <a:t>Jetzt haben wir schon einige Strategien gelernt, wie wir Falschinformationen richtig entlarven können. Aber wieso gibt es eigentlich Falschinformationen? Mit welchen Absichten verbreiten Menschen denn überhaupt solche Fake News?</a:t>
            </a:r>
            <a:r>
              <a:rPr lang="de-DE" sz="1200"/>
              <a:t> </a:t>
            </a:r>
            <a:endParaRPr sz="1200"/>
          </a:p>
        </p:txBody>
      </p:sp>
      <p:sp>
        <p:nvSpPr>
          <p:cNvPr id="4" name="Slide Number Placeholder 3"/>
          <p:cNvSpPr>
            <a:spLocks noGrp="1"/>
          </p:cNvSpPr>
          <p:nvPr>
            <p:ph type="sldNum" sz="quarter" idx="10"/>
          </p:nvPr>
        </p:nvSpPr>
        <p:spPr bwMode="auto"/>
        <p:txBody>
          <a:bodyPr/>
          <a:lstStyle/>
          <a:p>
            <a:pPr>
              <a:defRPr/>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lgn="l">
              <a:lnSpc>
                <a:spcPct val="100000"/>
              </a:lnSpc>
              <a:buNone/>
              <a:defRPr/>
            </a:pPr>
            <a:r>
              <a:rPr lang="de-DE" sz="1200" b="1">
                <a:latin typeface="+mn-lt"/>
              </a:rPr>
              <a:t>Es kann eine ganze Reihe an möglichen Gründen für das Verbreiten von Falschinformationen geben. Die häufigsten Motive sind:</a:t>
            </a:r>
            <a:endParaRPr sz="1200"/>
          </a:p>
          <a:p>
            <a:pPr algn="l">
              <a:lnSpc>
                <a:spcPct val="100000"/>
              </a:lnSpc>
              <a:defRPr/>
            </a:pPr>
            <a:endParaRPr sz="1200" b="1">
              <a:latin typeface="+mn-lt"/>
            </a:endParaRPr>
          </a:p>
          <a:p>
            <a:pPr marL="285750" indent="-285750" algn="l">
              <a:lnSpc>
                <a:spcPct val="100000"/>
              </a:lnSpc>
              <a:buFont typeface="Arial"/>
              <a:buChar char="•"/>
              <a:defRPr/>
            </a:pPr>
            <a:r>
              <a:rPr lang="de-DE" sz="1200">
                <a:latin typeface="+mn-lt"/>
              </a:rPr>
              <a:t>Politische Motivation: Wahlen oder die gesellschaftliche Stimmung soll beeinflusst werden, die Bevölkerung soll verunsichert oder unzufrieden werden</a:t>
            </a:r>
            <a:endParaRPr sz="1200"/>
          </a:p>
          <a:p>
            <a:pPr marL="285750" indent="-285750" algn="l">
              <a:lnSpc>
                <a:spcPct val="100000"/>
              </a:lnSpc>
              <a:buFont typeface="Arial"/>
              <a:buChar char="•"/>
              <a:defRPr/>
            </a:pPr>
            <a:endParaRPr sz="1200">
              <a:latin typeface="+mn-lt"/>
            </a:endParaRPr>
          </a:p>
          <a:p>
            <a:pPr marL="285750" indent="-285750" algn="l">
              <a:lnSpc>
                <a:spcPct val="100000"/>
              </a:lnSpc>
              <a:buFont typeface="Arial"/>
              <a:buChar char="•"/>
              <a:defRPr/>
            </a:pPr>
            <a:r>
              <a:rPr lang="de-DE" sz="1200">
                <a:latin typeface="+mn-lt"/>
              </a:rPr>
              <a:t>Finanzielle Motivation: Durch die Informationen wird Geld verdient, bspw. durch Werbung oder durch höhere Aufmerksamkeit auf den eigenen Social Media-Accounts</a:t>
            </a:r>
            <a:endParaRPr sz="1200"/>
          </a:p>
          <a:p>
            <a:pPr marL="285750" indent="-285750" algn="l">
              <a:lnSpc>
                <a:spcPct val="100000"/>
              </a:lnSpc>
              <a:buFont typeface="Arial"/>
              <a:buChar char="•"/>
              <a:defRPr/>
            </a:pPr>
            <a:endParaRPr sz="1200">
              <a:latin typeface="+mn-lt"/>
            </a:endParaRPr>
          </a:p>
          <a:p>
            <a:pPr marL="285750" indent="-285750" algn="l">
              <a:lnSpc>
                <a:spcPct val="100000"/>
              </a:lnSpc>
              <a:buFont typeface="Arial"/>
              <a:buChar char="•"/>
              <a:defRPr/>
            </a:pPr>
            <a:r>
              <a:rPr lang="de-DE" sz="1200">
                <a:latin typeface="+mn-lt"/>
              </a:rPr>
              <a:t>Spaß/Vergnügen: Das Verbreiten von Falschinformationen geschieht aus Spaß, weil man gerne Menschen in die Irre führen möchte </a:t>
            </a:r>
            <a:endParaRPr sz="1200"/>
          </a:p>
          <a:p>
            <a:pPr marL="285750" indent="-285750" algn="l">
              <a:lnSpc>
                <a:spcPct val="100000"/>
              </a:lnSpc>
              <a:buFont typeface="Arial"/>
              <a:buChar char="•"/>
              <a:defRPr/>
            </a:pPr>
            <a:endParaRPr sz="1200">
              <a:latin typeface="+mn-lt"/>
            </a:endParaRPr>
          </a:p>
          <a:p>
            <a:pPr marL="285750" indent="-285750" algn="l">
              <a:lnSpc>
                <a:spcPct val="100000"/>
              </a:lnSpc>
              <a:buFont typeface="Arial"/>
              <a:buChar char="•"/>
              <a:defRPr/>
            </a:pPr>
            <a:r>
              <a:rPr lang="de-DE" sz="1200">
                <a:latin typeface="+mn-lt"/>
              </a:rPr>
              <a:t>PLUS: Es gibt gar keine Absicht, weil eine Behauptung bspw. ungeprüft weitergeleitet oder wiederholt wurde</a:t>
            </a:r>
            <a:endParaRPr sz="1200"/>
          </a:p>
          <a:p>
            <a:pPr>
              <a:defRPr/>
            </a:pPr>
            <a:endParaRPr sz="1200"/>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14</a:t>
            </a:fld>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r>
              <a:rPr sz="1200"/>
              <a:t>Nachdem wir mögliche Motive bezüglich der Verbreitung von Falschinformationen herausgefunden haben, wollen wir nun eine vertiefende Internetrecherche durchführen. Ihr sollt auf einem </a:t>
            </a:r>
            <a:r>
              <a:rPr lang="de-DE" sz="1200"/>
              <a:t>der beiden </a:t>
            </a:r>
            <a:r>
              <a:rPr sz="1200"/>
              <a:t>Faktenchecker-Portal</a:t>
            </a:r>
            <a:r>
              <a:rPr lang="de-DE" sz="1200"/>
              <a:t>e</a:t>
            </a:r>
            <a:r>
              <a:rPr sz="1200"/>
              <a:t> </a:t>
            </a:r>
            <a:r>
              <a:rPr sz="1200" b="1"/>
              <a:t>ein Beispiel für Falschinformationen</a:t>
            </a:r>
            <a:r>
              <a:rPr sz="1200"/>
              <a:t> heraussuchen.</a:t>
            </a:r>
            <a:r>
              <a:rPr lang="de-DE" sz="1200"/>
              <a:t> V</a:t>
            </a:r>
            <a:r>
              <a:rPr sz="1200"/>
              <a:t>ersucht </a:t>
            </a:r>
            <a:r>
              <a:rPr lang="de-DE" sz="1200"/>
              <a:t>bitte </a:t>
            </a:r>
            <a:r>
              <a:rPr sz="1200"/>
              <a:t>die</a:t>
            </a:r>
            <a:r>
              <a:rPr lang="de-DE" sz="1200"/>
              <a:t> mögliche</a:t>
            </a:r>
            <a:r>
              <a:rPr sz="1200"/>
              <a:t> </a:t>
            </a:r>
            <a:r>
              <a:rPr lang="de-DE" sz="1200" b="1"/>
              <a:t>Motivation</a:t>
            </a:r>
            <a:r>
              <a:rPr sz="1200" b="1"/>
              <a:t> </a:t>
            </a:r>
            <a:r>
              <a:rPr lang="de-DE" sz="1200"/>
              <a:t>für diese Falschinformation herauszufinden</a:t>
            </a:r>
            <a:r>
              <a:rPr sz="1200"/>
              <a:t>.</a:t>
            </a:r>
            <a:endParaRPr lang="de-DE" sz="1200"/>
          </a:p>
          <a:p>
            <a:pPr>
              <a:defRPr/>
            </a:pPr>
            <a:endParaRPr sz="1200"/>
          </a:p>
          <a:p>
            <a:pPr>
              <a:defRPr/>
            </a:pPr>
            <a:r>
              <a:rPr sz="1200"/>
              <a:t>Anschließend </a:t>
            </a:r>
            <a:r>
              <a:rPr lang="de-DE" sz="1200"/>
              <a:t>werden einige</a:t>
            </a:r>
            <a:r>
              <a:rPr sz="1200"/>
              <a:t> Beispiele </a:t>
            </a:r>
            <a:r>
              <a:rPr lang="de-DE" sz="1200"/>
              <a:t>in </a:t>
            </a:r>
            <a:r>
              <a:rPr sz="1200"/>
              <a:t>der Klasse vor</a:t>
            </a:r>
            <a:r>
              <a:rPr lang="de-DE" sz="1200"/>
              <a:t>ge</a:t>
            </a:r>
            <a:r>
              <a:rPr sz="1200"/>
              <a:t>stell</a:t>
            </a:r>
            <a:r>
              <a:rPr lang="de-DE" sz="1200"/>
              <a:t>t</a:t>
            </a:r>
            <a:r>
              <a:rPr sz="1200"/>
              <a:t>.</a:t>
            </a:r>
            <a:endParaRPr/>
          </a:p>
        </p:txBody>
      </p:sp>
      <p:sp>
        <p:nvSpPr>
          <p:cNvPr id="4" name="Slide Number Placeholder 3"/>
          <p:cNvSpPr>
            <a:spLocks noGrp="1"/>
          </p:cNvSpPr>
          <p:nvPr>
            <p:ph type="sldNum" sz="quarter" idx="10"/>
          </p:nvPr>
        </p:nvSpPr>
        <p:spPr bwMode="auto"/>
        <p:txBody>
          <a:bodyPr/>
          <a:lstStyle/>
          <a:p>
            <a:pPr>
              <a:defRPr/>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indent="0">
              <a:buNone/>
              <a:defRPr/>
            </a:pPr>
            <a:r>
              <a:rPr sz="1200"/>
              <a:t>Als Hausaufgabe sollt ihr eine der vorgestellten Falschinformationen auswählen und überlegen, mit welchem Motiv diese verbreitet wurden. Schreibt eure Gedanken schriftlich in vollständigen Sätzen auf. In der nächsten Stunde gehen wir darauf nochmal ein.</a:t>
            </a:r>
            <a:endParaRPr/>
          </a:p>
        </p:txBody>
      </p:sp>
      <p:sp>
        <p:nvSpPr>
          <p:cNvPr id="4" name="Slide Number Placeholder 3"/>
          <p:cNvSpPr>
            <a:spLocks noGrp="1"/>
          </p:cNvSpPr>
          <p:nvPr>
            <p:ph type="sldNum" sz="quarter" idx="10"/>
          </p:nvPr>
        </p:nvSpPr>
        <p:spPr bwMode="auto"/>
        <p:txBody>
          <a:bodyPr/>
          <a:lstStyle/>
          <a:p>
            <a:pPr>
              <a:defRPr/>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None/>
            </a:pPr>
            <a:r>
              <a:rPr lang="de-DE" sz="1800" dirty="0">
                <a:solidFill>
                  <a:srgbClr val="000000"/>
                </a:solidFill>
                <a:effectLst/>
                <a:latin typeface="Arial" panose="020B0604020202020204" pitchFamily="34" charset="0"/>
                <a:ea typeface="Times New Roman" panose="02020603050405020304" pitchFamily="18" charset="0"/>
              </a:rPr>
              <a:t>In der folgenden Übung wollen wir uns mit der Rolle von Bildern bei Falschinformationen beschäftigen und gehen der Frage nach, wie uns Bilder in die Irre führen können.</a:t>
            </a:r>
            <a:endParaRPr lang="de-DE" dirty="0"/>
          </a:p>
        </p:txBody>
      </p:sp>
      <p:sp>
        <p:nvSpPr>
          <p:cNvPr id="4" name="Kopfzeilenplatzhalter 3"/>
          <p:cNvSpPr>
            <a:spLocks noGrp="1"/>
          </p:cNvSpPr>
          <p:nvPr>
            <p:ph type="hdr" sz="quarter"/>
          </p:nvPr>
        </p:nvSpPr>
        <p:spPr/>
        <p:txBody>
          <a:bodyPr/>
          <a:lstStyle/>
          <a:p>
            <a:pPr>
              <a:defRPr/>
            </a:pPr>
            <a:r>
              <a:rPr lang="de-DE"/>
              <a:t>Verfasser · weitere Angaben</a:t>
            </a:r>
          </a:p>
        </p:txBody>
      </p:sp>
      <p:sp>
        <p:nvSpPr>
          <p:cNvPr id="5" name="Datumsplatzhalter 4"/>
          <p:cNvSpPr>
            <a:spLocks noGrp="1"/>
          </p:cNvSpPr>
          <p:nvPr>
            <p:ph type="dt" idx="1"/>
          </p:nvPr>
        </p:nvSpPr>
        <p:spPr/>
        <p:txBody>
          <a:bodyPr/>
          <a:lstStyle/>
          <a:p>
            <a:pPr>
              <a:defRPr/>
            </a:pPr>
            <a:r>
              <a:rPr lang="de-DE"/>
              <a:t>Thema der Präsentation · Datum</a:t>
            </a:r>
          </a:p>
        </p:txBody>
      </p:sp>
      <p:sp>
        <p:nvSpPr>
          <p:cNvPr id="6" name="Foliennummernplatzhalter 5"/>
          <p:cNvSpPr>
            <a:spLocks noGrp="1"/>
          </p:cNvSpPr>
          <p:nvPr>
            <p:ph type="sldNum" sz="quarter" idx="5"/>
          </p:nvPr>
        </p:nvSpPr>
        <p:spPr/>
        <p:txBody>
          <a:bodyPr/>
          <a:lstStyle/>
          <a:p>
            <a:pPr>
              <a:defRPr/>
            </a:pPr>
            <a:fld id="{52E70ED1-B8FA-6F4B-8236-F09C2F242E82}" type="slidenum">
              <a:rPr lang="de-DE" smtClean="0"/>
              <a:t>17</a:t>
            </a:fld>
            <a:endParaRPr lang="de-DE"/>
          </a:p>
        </p:txBody>
      </p:sp>
    </p:spTree>
    <p:extLst>
      <p:ext uri="{BB962C8B-B14F-4D97-AF65-F5344CB8AC3E}">
        <p14:creationId xmlns:p14="http://schemas.microsoft.com/office/powerpoint/2010/main" val="24737843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None/>
            </a:pPr>
            <a:r>
              <a:rPr lang="de-DE" sz="1800" dirty="0">
                <a:solidFill>
                  <a:srgbClr val="000000"/>
                </a:solidFill>
                <a:effectLst/>
                <a:latin typeface="Times New Roman" panose="02020603050405020304" pitchFamily="18" charset="0"/>
                <a:ea typeface="Times New Roman" panose="02020603050405020304" pitchFamily="18" charset="0"/>
              </a:rPr>
              <a:t>Hierfür werden euch in dieser Übung fünf Foto-Beispiele gezeigt. Ihr sollt jeweils entscheiden, ob das Foto echt ist, oder ob es sich um ein Fake handelt.</a:t>
            </a:r>
          </a:p>
          <a:p>
            <a:pPr marL="0" indent="0">
              <a:buNone/>
            </a:pPr>
            <a:endParaRPr lang="de-DE" sz="1800" dirty="0">
              <a:effectLst/>
              <a:latin typeface="Times New Roman" panose="02020603050405020304" pitchFamily="18" charset="0"/>
              <a:ea typeface="Times New Roman" panose="02020603050405020304" pitchFamily="18" charset="0"/>
            </a:endParaRPr>
          </a:p>
          <a:p>
            <a:r>
              <a:rPr lang="de-DE" sz="1800" i="1" dirty="0">
                <a:solidFill>
                  <a:srgbClr val="000000"/>
                </a:solidFill>
                <a:effectLst/>
                <a:latin typeface="Times New Roman" panose="02020603050405020304" pitchFamily="18" charset="0"/>
                <a:ea typeface="Times New Roman" panose="02020603050405020304" pitchFamily="18" charset="0"/>
              </a:rPr>
              <a:t>Lehrkraft teilt Karten aus.</a:t>
            </a:r>
            <a:endParaRPr lang="de-DE" sz="1800" dirty="0">
              <a:effectLst/>
              <a:latin typeface="Times New Roman" panose="02020603050405020304" pitchFamily="18" charset="0"/>
              <a:ea typeface="Times New Roman" panose="02020603050405020304" pitchFamily="18" charset="0"/>
            </a:endParaRPr>
          </a:p>
          <a:p>
            <a:pPr marL="0" indent="0">
              <a:buNone/>
            </a:pPr>
            <a:endParaRPr lang="de-DE" dirty="0"/>
          </a:p>
        </p:txBody>
      </p:sp>
      <p:sp>
        <p:nvSpPr>
          <p:cNvPr id="4" name="Kopfzeilenplatzhalter 3"/>
          <p:cNvSpPr>
            <a:spLocks noGrp="1"/>
          </p:cNvSpPr>
          <p:nvPr>
            <p:ph type="hdr" sz="quarter"/>
          </p:nvPr>
        </p:nvSpPr>
        <p:spPr/>
        <p:txBody>
          <a:bodyPr/>
          <a:lstStyle/>
          <a:p>
            <a:pPr>
              <a:defRPr/>
            </a:pPr>
            <a:r>
              <a:rPr lang="de-DE"/>
              <a:t>Verfasser · weitere Angaben</a:t>
            </a:r>
          </a:p>
        </p:txBody>
      </p:sp>
      <p:sp>
        <p:nvSpPr>
          <p:cNvPr id="5" name="Datumsplatzhalter 4"/>
          <p:cNvSpPr>
            <a:spLocks noGrp="1"/>
          </p:cNvSpPr>
          <p:nvPr>
            <p:ph type="dt" idx="1"/>
          </p:nvPr>
        </p:nvSpPr>
        <p:spPr/>
        <p:txBody>
          <a:bodyPr/>
          <a:lstStyle/>
          <a:p>
            <a:pPr>
              <a:defRPr/>
            </a:pPr>
            <a:r>
              <a:rPr lang="de-DE"/>
              <a:t>Thema der Präsentation · Datum</a:t>
            </a:r>
          </a:p>
        </p:txBody>
      </p:sp>
      <p:sp>
        <p:nvSpPr>
          <p:cNvPr id="6" name="Foliennummernplatzhalter 5"/>
          <p:cNvSpPr>
            <a:spLocks noGrp="1"/>
          </p:cNvSpPr>
          <p:nvPr>
            <p:ph type="sldNum" sz="quarter" idx="5"/>
          </p:nvPr>
        </p:nvSpPr>
        <p:spPr/>
        <p:txBody>
          <a:bodyPr/>
          <a:lstStyle/>
          <a:p>
            <a:pPr>
              <a:defRPr/>
            </a:pPr>
            <a:fld id="{52E70ED1-B8FA-6F4B-8236-F09C2F242E82}" type="slidenum">
              <a:rPr lang="de-DE" smtClean="0"/>
              <a:t>18</a:t>
            </a:fld>
            <a:endParaRPr lang="de-DE"/>
          </a:p>
        </p:txBody>
      </p:sp>
    </p:spTree>
    <p:extLst>
      <p:ext uri="{BB962C8B-B14F-4D97-AF65-F5344CB8AC3E}">
        <p14:creationId xmlns:p14="http://schemas.microsoft.com/office/powerpoint/2010/main" val="3647001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None/>
            </a:pPr>
            <a:r>
              <a:rPr lang="de-DE" dirty="0"/>
              <a:t>Dieses Bild soll von einer </a:t>
            </a:r>
            <a:r>
              <a:rPr lang="de-DE" dirty="0" err="1"/>
              <a:t>Fridays</a:t>
            </a:r>
            <a:r>
              <a:rPr lang="de-DE" dirty="0"/>
              <a:t> </a:t>
            </a:r>
            <a:r>
              <a:rPr lang="de-DE" dirty="0" err="1"/>
              <a:t>for</a:t>
            </a:r>
            <a:r>
              <a:rPr lang="de-DE" dirty="0"/>
              <a:t> Future Demonstration in Potsdam stammen. Ist es echt? </a:t>
            </a:r>
          </a:p>
          <a:p>
            <a:pPr marL="0" indent="0">
              <a:buNone/>
            </a:pPr>
            <a:endParaRPr lang="de-DE" dirty="0"/>
          </a:p>
          <a:p>
            <a:pPr marL="0" indent="0">
              <a:buNone/>
            </a:pPr>
            <a:r>
              <a:rPr lang="de-DE" dirty="0"/>
              <a:t>Was könnt ihr hier auf dem Bild erkennen?</a:t>
            </a:r>
          </a:p>
          <a:p>
            <a:pPr marL="0" indent="0">
              <a:buNone/>
            </a:pPr>
            <a:endParaRPr lang="de-DE" dirty="0"/>
          </a:p>
          <a:p>
            <a:pPr marL="266700" indent="-266700"/>
            <a:r>
              <a:rPr lang="de-DE" i="1" dirty="0"/>
              <a:t>SuS beschreiben das Bild, weisen evtl. auf einige Unstimmigkeiten hin: Absurde Forderungen, Rechtsschreibfehler , Computer-Schriftart, gleichmäßiger Farbverlauf wie durch ein Computerprogramm, etc.</a:t>
            </a:r>
          </a:p>
          <a:p>
            <a:pPr marL="266700" indent="-266700"/>
            <a:endParaRPr lang="de-DE" dirty="0"/>
          </a:p>
          <a:p>
            <a:pPr marL="0" indent="0">
              <a:buNone/>
            </a:pPr>
            <a:r>
              <a:rPr lang="de-DE" dirty="0"/>
              <a:t>Handelt es sich dabei um einen Fake? </a:t>
            </a:r>
          </a:p>
          <a:p>
            <a:pPr marL="0" indent="0">
              <a:buNone/>
            </a:pPr>
            <a:endParaRPr lang="de-DE" dirty="0"/>
          </a:p>
          <a:p>
            <a:pPr marL="0" indent="0">
              <a:buNone/>
            </a:pPr>
            <a:r>
              <a:rPr lang="de-DE" dirty="0"/>
              <a:t>Ihr liegt richtig / falsch. Das Bild stammt in der Tat von einer Fridays-for-Future-Demonstration in Potsdam, allerdings wurden die ursprünglichen Forderungen verändert. </a:t>
            </a:r>
          </a:p>
          <a:p>
            <a:pPr marL="0" indent="0">
              <a:buNone/>
            </a:pPr>
            <a:endParaRPr lang="de-DE" dirty="0"/>
          </a:p>
          <a:p>
            <a:pPr marL="0" indent="0">
              <a:buNone/>
            </a:pPr>
            <a:r>
              <a:rPr lang="de-DE" dirty="0"/>
              <a:t>Warum macht jemand so etwas? </a:t>
            </a:r>
          </a:p>
          <a:p>
            <a:pPr marL="0" indent="0">
              <a:buNone/>
            </a:pPr>
            <a:endParaRPr lang="de-DE" dirty="0"/>
          </a:p>
          <a:p>
            <a:pPr marL="266700" marR="0" lvl="0" indent="-266700" algn="l" defTabSz="914400" eaLnBrk="1" fontAlgn="auto" latinLnBrk="0" hangingPunct="1">
              <a:lnSpc>
                <a:spcPct val="90000"/>
              </a:lnSpc>
              <a:spcBef>
                <a:spcPts val="0"/>
              </a:spcBef>
              <a:spcAft>
                <a:spcPts val="0"/>
              </a:spcAft>
              <a:buClr>
                <a:schemeClr val="tx2"/>
              </a:buClr>
              <a:buSzTx/>
              <a:tabLst>
                <a:tab pos="266700" algn="l"/>
                <a:tab pos="542925" algn="l"/>
                <a:tab pos="809625" algn="l"/>
                <a:tab pos="1076325" algn="l"/>
                <a:tab pos="1343025" algn="l"/>
              </a:tabLst>
              <a:defRPr/>
            </a:pPr>
            <a:r>
              <a:rPr lang="de-DE" i="1" dirty="0"/>
              <a:t>SuS sollen erkennen, dass die SuS als dumm dargestellt werden („Geht lieber in die Schule, als freitags zu schwänzen“) und weltfremd („Geht erst einmal arbeiten, bevor ihr anderen die Autos verbietet“)</a:t>
            </a:r>
          </a:p>
          <a:p>
            <a:pPr marL="266700" marR="0" lvl="0" indent="-266700" algn="l" defTabSz="914400" eaLnBrk="1" fontAlgn="auto" latinLnBrk="0" hangingPunct="1">
              <a:lnSpc>
                <a:spcPct val="90000"/>
              </a:lnSpc>
              <a:spcBef>
                <a:spcPts val="0"/>
              </a:spcBef>
              <a:spcAft>
                <a:spcPts val="0"/>
              </a:spcAft>
              <a:buClr>
                <a:schemeClr val="tx2"/>
              </a:buClr>
              <a:buSzTx/>
              <a:tabLst>
                <a:tab pos="266700" algn="l"/>
                <a:tab pos="542925" algn="l"/>
                <a:tab pos="809625" algn="l"/>
                <a:tab pos="1076325" algn="l"/>
                <a:tab pos="1343025" algn="l"/>
              </a:tabLst>
              <a:defRPr/>
            </a:pPr>
            <a:r>
              <a:rPr lang="de-DE" i="1" dirty="0"/>
              <a:t>SuS sollen außerdem verstehen, dass durch Bildbearbeitungsprogramme Bilder verändert werden können, insbesondere Forderungen auf Schildern</a:t>
            </a:r>
          </a:p>
          <a:p>
            <a:pPr marL="0" indent="0">
              <a:buNone/>
            </a:pPr>
            <a:endParaRPr lang="de-DE" dirty="0"/>
          </a:p>
        </p:txBody>
      </p:sp>
      <p:sp>
        <p:nvSpPr>
          <p:cNvPr id="4" name="Kopfzeilenplatzhalter 3"/>
          <p:cNvSpPr>
            <a:spLocks noGrp="1"/>
          </p:cNvSpPr>
          <p:nvPr>
            <p:ph type="hdr" sz="quarter"/>
          </p:nvPr>
        </p:nvSpPr>
        <p:spPr/>
        <p:txBody>
          <a:bodyPr/>
          <a:lstStyle/>
          <a:p>
            <a:pPr>
              <a:defRPr/>
            </a:pPr>
            <a:r>
              <a:rPr lang="de-DE"/>
              <a:t>Verfasser · weitere Angaben</a:t>
            </a:r>
          </a:p>
        </p:txBody>
      </p:sp>
      <p:sp>
        <p:nvSpPr>
          <p:cNvPr id="5" name="Datumsplatzhalter 4"/>
          <p:cNvSpPr>
            <a:spLocks noGrp="1"/>
          </p:cNvSpPr>
          <p:nvPr>
            <p:ph type="dt" idx="1"/>
          </p:nvPr>
        </p:nvSpPr>
        <p:spPr/>
        <p:txBody>
          <a:bodyPr/>
          <a:lstStyle/>
          <a:p>
            <a:pPr>
              <a:defRPr/>
            </a:pPr>
            <a:r>
              <a:rPr lang="de-DE"/>
              <a:t>Thema der Präsentation · Datum</a:t>
            </a:r>
          </a:p>
        </p:txBody>
      </p:sp>
      <p:sp>
        <p:nvSpPr>
          <p:cNvPr id="6" name="Foliennummernplatzhalter 5"/>
          <p:cNvSpPr>
            <a:spLocks noGrp="1"/>
          </p:cNvSpPr>
          <p:nvPr>
            <p:ph type="sldNum" sz="quarter" idx="5"/>
          </p:nvPr>
        </p:nvSpPr>
        <p:spPr/>
        <p:txBody>
          <a:bodyPr/>
          <a:lstStyle/>
          <a:p>
            <a:pPr>
              <a:defRPr/>
            </a:pPr>
            <a:fld id="{52E70ED1-B8FA-6F4B-8236-F09C2F242E82}" type="slidenum">
              <a:rPr lang="de-DE" smtClean="0"/>
              <a:t>19</a:t>
            </a:fld>
            <a:endParaRPr lang="de-DE"/>
          </a:p>
        </p:txBody>
      </p:sp>
    </p:spTree>
    <p:extLst>
      <p:ext uri="{BB962C8B-B14F-4D97-AF65-F5344CB8AC3E}">
        <p14:creationId xmlns:p14="http://schemas.microsoft.com/office/powerpoint/2010/main" val="15491914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sz="1200" i="0">
                <a:solidFill>
                  <a:schemeClr val="tx1"/>
                </a:solidFill>
              </a:rPr>
              <a:t>In der letzten Stunde haben wir die Merkmale für vertrauenswürdige Quellen vertieft. Wer von euch kann denn noch einmal kurz wiederholen, worauf wir bei Quellen bei unserer Internetrecherche achten müssen?</a:t>
            </a:r>
            <a:endParaRPr/>
          </a:p>
          <a:p>
            <a:pPr marL="0" indent="0">
              <a:buNone/>
              <a:defRPr/>
            </a:pPr>
            <a:endParaRPr lang="de-DE" sz="1200" i="0">
              <a:solidFill>
                <a:schemeClr val="tx1"/>
              </a:solidFill>
            </a:endParaRPr>
          </a:p>
          <a:p>
            <a:pPr marL="0" indent="0">
              <a:buNone/>
              <a:defRPr/>
            </a:pPr>
            <a:r>
              <a:rPr lang="de-DE" sz="1200" i="0">
                <a:solidFill>
                  <a:schemeClr val="tx1"/>
                </a:solidFill>
              </a:rPr>
              <a:t>*KLICK*</a:t>
            </a:r>
            <a:endParaRPr sz="1200" i="0">
              <a:solidFill>
                <a:schemeClr val="tx1"/>
              </a:solidFill>
            </a:endParaRPr>
          </a:p>
          <a:p>
            <a:pPr marL="0" indent="0">
              <a:buNone/>
              <a:defRPr/>
            </a:pPr>
            <a:r>
              <a:rPr lang="de-DE" sz="1200" i="0">
                <a:solidFill>
                  <a:schemeClr val="tx1"/>
                </a:solidFill>
              </a:rPr>
              <a:t>Als Hausaufgabe solltet ihr euch insgesamt drei Personen überlegen, die die in der Tabelle dargestellten Merkmale aufweisen. Wer von euch mag eine Person vorstellen, die zum Thema „Empfehlenswerte Skincare-Produkte“ zwar richtige Informationen liefern kann, es aber nicht will bzw. womöglich in einem Interessenkonflikt steht?</a:t>
            </a:r>
            <a:endParaRPr/>
          </a:p>
          <a:p>
            <a:pPr marL="0" indent="0">
              <a:buNone/>
              <a:defRPr/>
            </a:pPr>
            <a:endParaRPr sz="1200" i="0">
              <a:solidFill>
                <a:schemeClr val="tx1"/>
              </a:solidFill>
            </a:endParaRPr>
          </a:p>
          <a:p>
            <a:pPr marL="0" indent="0">
              <a:buNone/>
              <a:defRPr/>
            </a:pPr>
            <a:r>
              <a:rPr lang="de-DE" sz="1200" i="0">
                <a:solidFill>
                  <a:schemeClr val="tx1"/>
                </a:solidFill>
              </a:rPr>
              <a:t>Welche Person habt ihr gefunden, die über das Thema nicht unbedingt vertrauenswürdige Information geben kann, jedoch verlässlich informieren will?</a:t>
            </a:r>
            <a:endParaRPr/>
          </a:p>
          <a:p>
            <a:pPr marL="0" indent="0">
              <a:buNone/>
              <a:defRPr/>
            </a:pPr>
            <a:endParaRPr sz="1200" i="0">
              <a:solidFill>
                <a:schemeClr val="tx1"/>
              </a:solidFill>
            </a:endParaRPr>
          </a:p>
          <a:p>
            <a:pPr marL="0" indent="0">
              <a:buNone/>
              <a:defRPr/>
            </a:pPr>
            <a:r>
              <a:rPr lang="de-DE" sz="1200" i="0">
                <a:solidFill>
                  <a:schemeClr val="tx1"/>
                </a:solidFill>
              </a:rPr>
              <a:t>Wie sieht es mit der letzten Zeile aus? Wer könnte eine mögliche Person sein, die uns sowohl verlässlich über empfehlenswerte Skincare-Produkte informieren kann und zugleich auch will?</a:t>
            </a:r>
            <a:endParaRPr sz="1200" i="0">
              <a:solidFill>
                <a:schemeClr val="tx1"/>
              </a:solidFil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2</a:t>
            </a:fld>
            <a:endParaRPr lang="de-D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None/>
            </a:pPr>
            <a:r>
              <a:rPr lang="de-DE" dirty="0"/>
              <a:t>Was könnt ihr hier auf dem Bild erkennen?</a:t>
            </a:r>
          </a:p>
          <a:p>
            <a:pPr marL="0" indent="0">
              <a:buNone/>
            </a:pPr>
            <a:endParaRPr lang="de-DE" dirty="0"/>
          </a:p>
          <a:p>
            <a:pPr marL="266700" indent="-266700"/>
            <a:r>
              <a:rPr lang="de-DE" i="1" dirty="0"/>
              <a:t>SuS beschreiben das Bild, weisen evtl. darauf hin, dass hier die Entwicklung eines Regenwalds gezeigt wird</a:t>
            </a:r>
          </a:p>
          <a:p>
            <a:pPr marL="266700" indent="-266700"/>
            <a:r>
              <a:rPr lang="de-DE" i="1" dirty="0"/>
              <a:t>Ggfs. Begriffsklärung: WWF = World Wildlife Fund, eine der größten Tierschutz- und Umweltschutzorganisationen der Welt</a:t>
            </a:r>
          </a:p>
          <a:p>
            <a:pPr marL="266700" indent="-266700"/>
            <a:endParaRPr lang="de-DE" dirty="0"/>
          </a:p>
          <a:p>
            <a:pPr marL="0" indent="0">
              <a:buNone/>
            </a:pPr>
            <a:r>
              <a:rPr lang="de-DE" dirty="0"/>
              <a:t>Handelt es sich dabei um einen Fake? </a:t>
            </a:r>
          </a:p>
          <a:p>
            <a:pPr marL="0" indent="0">
              <a:buNone/>
            </a:pPr>
            <a:endParaRPr lang="de-DE" dirty="0"/>
          </a:p>
          <a:p>
            <a:pPr marL="0" indent="0">
              <a:buNone/>
            </a:pPr>
            <a:r>
              <a:rPr lang="de-DE" dirty="0"/>
              <a:t>Ihr liegt richtig / falsch. Das Bild stammt aus einer Datenbank für Fotos, die Menschen bspw. für Werbekampagnen verwenden können. Doch wie auf dem rechten Bild zu sehen ist, befindet sich der Wald direkt neben dem Baugebiet. Die roten Kreise zeigen, dass es sich tatsächlich um das gleiche Bild handelt. </a:t>
            </a:r>
          </a:p>
          <a:p>
            <a:pPr marL="0" indent="0">
              <a:buNone/>
            </a:pPr>
            <a:endParaRPr lang="de-DE" dirty="0"/>
          </a:p>
          <a:p>
            <a:pPr marL="0" indent="0">
              <a:buNone/>
            </a:pPr>
            <a:r>
              <a:rPr lang="de-DE" dirty="0"/>
              <a:t>Warum macht jemand so etwas? </a:t>
            </a:r>
          </a:p>
          <a:p>
            <a:pPr marL="0" indent="0">
              <a:buNone/>
            </a:pPr>
            <a:endParaRPr lang="de-DE" dirty="0"/>
          </a:p>
          <a:p>
            <a:pPr marL="266700" marR="0" lvl="0" indent="-266700" algn="l" defTabSz="914400" eaLnBrk="1" fontAlgn="auto" latinLnBrk="0" hangingPunct="1">
              <a:lnSpc>
                <a:spcPct val="90000"/>
              </a:lnSpc>
              <a:spcBef>
                <a:spcPts val="0"/>
              </a:spcBef>
              <a:spcAft>
                <a:spcPts val="0"/>
              </a:spcAft>
              <a:buClr>
                <a:schemeClr val="tx2"/>
              </a:buClr>
              <a:buSzTx/>
              <a:tabLst>
                <a:tab pos="266700" algn="l"/>
                <a:tab pos="542925" algn="l"/>
                <a:tab pos="809625" algn="l"/>
                <a:tab pos="1076325" algn="l"/>
                <a:tab pos="1343025" algn="l"/>
              </a:tabLst>
              <a:defRPr/>
            </a:pPr>
            <a:r>
              <a:rPr lang="de-DE" i="1" dirty="0"/>
              <a:t>SuS sollen erkennen, dass durch die Wahl eines passenden Bildausschnitts eine komplett andere Geschichte verbreitet werden kann, als evtl. stattgefunden hat. Bilder sind nur Ausschnitte der Realität.</a:t>
            </a:r>
          </a:p>
          <a:p>
            <a:pPr marL="0" indent="0">
              <a:buNone/>
            </a:pPr>
            <a:endParaRPr lang="de-DE" dirty="0"/>
          </a:p>
          <a:p>
            <a:pPr marL="0" indent="0">
              <a:buNone/>
            </a:pPr>
            <a:endParaRPr lang="de-DE" dirty="0"/>
          </a:p>
        </p:txBody>
      </p:sp>
      <p:sp>
        <p:nvSpPr>
          <p:cNvPr id="4" name="Kopfzeilenplatzhalter 3"/>
          <p:cNvSpPr>
            <a:spLocks noGrp="1"/>
          </p:cNvSpPr>
          <p:nvPr>
            <p:ph type="hdr" sz="quarter"/>
          </p:nvPr>
        </p:nvSpPr>
        <p:spPr/>
        <p:txBody>
          <a:bodyPr/>
          <a:lstStyle/>
          <a:p>
            <a:pPr>
              <a:defRPr/>
            </a:pPr>
            <a:r>
              <a:rPr lang="de-DE"/>
              <a:t>Verfasser · weitere Angaben</a:t>
            </a:r>
          </a:p>
        </p:txBody>
      </p:sp>
      <p:sp>
        <p:nvSpPr>
          <p:cNvPr id="5" name="Datumsplatzhalter 4"/>
          <p:cNvSpPr>
            <a:spLocks noGrp="1"/>
          </p:cNvSpPr>
          <p:nvPr>
            <p:ph type="dt" idx="1"/>
          </p:nvPr>
        </p:nvSpPr>
        <p:spPr/>
        <p:txBody>
          <a:bodyPr/>
          <a:lstStyle/>
          <a:p>
            <a:pPr>
              <a:defRPr/>
            </a:pPr>
            <a:r>
              <a:rPr lang="de-DE"/>
              <a:t>Thema der Präsentation · Datum</a:t>
            </a:r>
          </a:p>
        </p:txBody>
      </p:sp>
      <p:sp>
        <p:nvSpPr>
          <p:cNvPr id="6" name="Foliennummernplatzhalter 5"/>
          <p:cNvSpPr>
            <a:spLocks noGrp="1"/>
          </p:cNvSpPr>
          <p:nvPr>
            <p:ph type="sldNum" sz="quarter" idx="5"/>
          </p:nvPr>
        </p:nvSpPr>
        <p:spPr/>
        <p:txBody>
          <a:bodyPr/>
          <a:lstStyle/>
          <a:p>
            <a:pPr>
              <a:defRPr/>
            </a:pPr>
            <a:fld id="{52E70ED1-B8FA-6F4B-8236-F09C2F242E82}" type="slidenum">
              <a:rPr lang="de-DE" smtClean="0"/>
              <a:t>20</a:t>
            </a:fld>
            <a:endParaRPr lang="de-DE"/>
          </a:p>
        </p:txBody>
      </p:sp>
    </p:spTree>
    <p:extLst>
      <p:ext uri="{BB962C8B-B14F-4D97-AF65-F5344CB8AC3E}">
        <p14:creationId xmlns:p14="http://schemas.microsoft.com/office/powerpoint/2010/main" val="39506078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None/>
            </a:pPr>
            <a:r>
              <a:rPr lang="de-DE" dirty="0"/>
              <a:t>Was könnt ihr hier auf dem Bild erkennen?</a:t>
            </a:r>
          </a:p>
          <a:p>
            <a:pPr marL="0" indent="0">
              <a:buNone/>
            </a:pPr>
            <a:endParaRPr lang="de-DE" dirty="0"/>
          </a:p>
          <a:p>
            <a:pPr marL="266700" indent="-266700"/>
            <a:r>
              <a:rPr lang="de-DE" i="1" dirty="0"/>
              <a:t>SuS beschreiben das Bild, weisen evtl. darauf hin, dass Trump sehr rüpelhaft das ganze Futter in ein Becken kippt</a:t>
            </a:r>
          </a:p>
          <a:p>
            <a:pPr marL="266700" indent="-266700"/>
            <a:r>
              <a:rPr lang="de-DE" i="1" dirty="0"/>
              <a:t>Ggfs. Begriffsklärung: Kois sind seltene und empfindliche Fische, die sehr vorsichtig gefüttert werden müssen</a:t>
            </a:r>
          </a:p>
          <a:p>
            <a:pPr marL="266700" indent="-266700"/>
            <a:r>
              <a:rPr lang="de-DE" i="1" dirty="0"/>
              <a:t>Ggfs. Begriffsklärung: Premier Abe war Japans Regierungschef, ist mittlerweile zurückgetreten</a:t>
            </a:r>
          </a:p>
          <a:p>
            <a:pPr marL="266700" indent="-266700"/>
            <a:endParaRPr lang="de-DE" dirty="0"/>
          </a:p>
          <a:p>
            <a:pPr marL="0" indent="0">
              <a:buNone/>
            </a:pPr>
            <a:r>
              <a:rPr lang="de-DE" dirty="0"/>
              <a:t>Handelt es sich dabei um einen Fake? </a:t>
            </a:r>
          </a:p>
          <a:p>
            <a:pPr marL="0" indent="0">
              <a:buNone/>
            </a:pPr>
            <a:endParaRPr lang="de-DE" dirty="0"/>
          </a:p>
          <a:p>
            <a:pPr marL="0" indent="0">
              <a:buNone/>
            </a:pPr>
            <a:r>
              <a:rPr lang="de-DE" dirty="0"/>
              <a:t>Das Bild zeigt einen Ausschnitt aus einem Video. Lasst uns das einmal ansehen. </a:t>
            </a:r>
          </a:p>
          <a:p>
            <a:pPr marL="0" indent="0">
              <a:buNone/>
            </a:pPr>
            <a:endParaRPr lang="de-DE" dirty="0"/>
          </a:p>
          <a:p>
            <a:pPr marL="0" indent="0">
              <a:buNone/>
            </a:pPr>
            <a:r>
              <a:rPr lang="de-DE" b="1" dirty="0"/>
              <a:t>Auflösung: </a:t>
            </a:r>
          </a:p>
          <a:p>
            <a:pPr marL="0" indent="0">
              <a:buNone/>
            </a:pPr>
            <a:r>
              <a:rPr lang="de-DE" dirty="0"/>
              <a:t>Glaubt man dem Foto, ist Trump bei seinem Japan-Besuch als Präsident der USA in ein gewaltiges Fettnäpfchen getreten. Während seines Treffens mit </a:t>
            </a:r>
            <a:r>
              <a:rPr lang="de-DE" dirty="0" err="1"/>
              <a:t>Shinzō</a:t>
            </a:r>
            <a:r>
              <a:rPr lang="de-DE" dirty="0"/>
              <a:t> Abe, dem damaligen Premierminister von Japan, sollten die beiden Staatsoberhäupter gemeinsam japanische Koi-Fische füttern. Da die Tiere ziemlich empfindlich sind, macht man das am besten Löffel für Löffel – doch das war den beiden Präsidenten zu langweilig. </a:t>
            </a:r>
          </a:p>
          <a:p>
            <a:pPr marL="0" indent="0">
              <a:buNone/>
            </a:pPr>
            <a:r>
              <a:rPr lang="de-DE" dirty="0"/>
              <a:t>Trump leerte tatsächlich die gesamte Schachtel in den Fischteich. Was das oben stehende Foto </a:t>
            </a:r>
            <a:r>
              <a:rPr lang="de-DE" dirty="0">
                <a:hlinkClick r:id="rId3"/>
              </a:rPr>
              <a:t>nicht zeigt</a:t>
            </a:r>
            <a:r>
              <a:rPr lang="de-DE" dirty="0"/>
              <a:t>: Abe leerte sein Fischfutter zuerst in den Teich, Trump tat es ihm lediglich gleich.</a:t>
            </a:r>
          </a:p>
          <a:p>
            <a:pPr marL="0" marR="0" lvl="0" indent="0" algn="l" defTabSz="914400" eaLnBrk="1" fontAlgn="auto" latinLnBrk="0" hangingPunct="1">
              <a:lnSpc>
                <a:spcPct val="90000"/>
              </a:lnSpc>
              <a:spcBef>
                <a:spcPts val="0"/>
              </a:spcBef>
              <a:spcAft>
                <a:spcPts val="0"/>
              </a:spcAft>
              <a:buClr>
                <a:schemeClr val="tx2"/>
              </a:buClr>
              <a:buSzTx/>
              <a:buFont typeface="Wingdings"/>
              <a:buNone/>
              <a:tabLst>
                <a:tab pos="266700" algn="l"/>
                <a:tab pos="542925" algn="l"/>
                <a:tab pos="809625" algn="l"/>
                <a:tab pos="1076325" algn="l"/>
                <a:tab pos="1343025" algn="l"/>
              </a:tabLst>
              <a:defRPr/>
            </a:pPr>
            <a:endParaRPr lang="de-DE" dirty="0"/>
          </a:p>
          <a:p>
            <a:pPr marL="0" marR="0" lvl="0" indent="0" algn="l" defTabSz="914400" eaLnBrk="1" fontAlgn="auto" latinLnBrk="0" hangingPunct="1">
              <a:lnSpc>
                <a:spcPct val="90000"/>
              </a:lnSpc>
              <a:spcBef>
                <a:spcPts val="0"/>
              </a:spcBef>
              <a:spcAft>
                <a:spcPts val="0"/>
              </a:spcAft>
              <a:buClr>
                <a:schemeClr val="tx2"/>
              </a:buClr>
              <a:buSzTx/>
              <a:buFont typeface="Wingdings"/>
              <a:buNone/>
              <a:tabLst>
                <a:tab pos="266700" algn="l"/>
                <a:tab pos="542925" algn="l"/>
                <a:tab pos="809625" algn="l"/>
                <a:tab pos="1076325" algn="l"/>
                <a:tab pos="1343025" algn="l"/>
              </a:tabLst>
              <a:defRPr/>
            </a:pPr>
            <a:r>
              <a:rPr lang="de-DE" b="1" dirty="0"/>
              <a:t>Nach dem Video: </a:t>
            </a:r>
          </a:p>
          <a:p>
            <a:pPr marL="0" marR="0" lvl="0" indent="0" algn="l" defTabSz="914400" eaLnBrk="1" fontAlgn="auto" latinLnBrk="0" hangingPunct="1">
              <a:lnSpc>
                <a:spcPct val="90000"/>
              </a:lnSpc>
              <a:spcBef>
                <a:spcPts val="0"/>
              </a:spcBef>
              <a:spcAft>
                <a:spcPts val="0"/>
              </a:spcAft>
              <a:buClr>
                <a:schemeClr val="tx2"/>
              </a:buClr>
              <a:buSzTx/>
              <a:buFont typeface="Wingdings"/>
              <a:buNone/>
              <a:tabLst>
                <a:tab pos="266700" algn="l"/>
                <a:tab pos="542925" algn="l"/>
                <a:tab pos="809625" algn="l"/>
                <a:tab pos="1076325" algn="l"/>
                <a:tab pos="1343025" algn="l"/>
              </a:tabLst>
              <a:defRPr/>
            </a:pPr>
            <a:r>
              <a:rPr lang="de-DE" dirty="0"/>
              <a:t>Ihr liegt also richtig / falsch. </a:t>
            </a:r>
          </a:p>
          <a:p>
            <a:pPr marL="0" marR="0" lvl="0" indent="0" algn="l" defTabSz="914400" eaLnBrk="1" fontAlgn="auto" latinLnBrk="0" hangingPunct="1">
              <a:lnSpc>
                <a:spcPct val="90000"/>
              </a:lnSpc>
              <a:spcBef>
                <a:spcPts val="0"/>
              </a:spcBef>
              <a:spcAft>
                <a:spcPts val="0"/>
              </a:spcAft>
              <a:buClr>
                <a:schemeClr val="tx2"/>
              </a:buClr>
              <a:buSzTx/>
              <a:buFont typeface="Wingdings"/>
              <a:buNone/>
              <a:tabLst>
                <a:tab pos="266700" algn="l"/>
                <a:tab pos="542925" algn="l"/>
                <a:tab pos="809625" algn="l"/>
                <a:tab pos="1076325" algn="l"/>
                <a:tab pos="1343025" algn="l"/>
              </a:tabLst>
              <a:defRPr/>
            </a:pPr>
            <a:endParaRPr lang="de-DE" dirty="0"/>
          </a:p>
          <a:p>
            <a:pPr marL="0" indent="0">
              <a:buNone/>
            </a:pPr>
            <a:r>
              <a:rPr lang="de-DE" dirty="0"/>
              <a:t>Warum macht jemand so etwas? </a:t>
            </a:r>
          </a:p>
          <a:p>
            <a:pPr marL="0" indent="0">
              <a:buNone/>
            </a:pPr>
            <a:endParaRPr lang="de-DE" dirty="0"/>
          </a:p>
          <a:p>
            <a:pPr marL="266700" marR="0" lvl="0" indent="-266700" algn="l" defTabSz="914400" eaLnBrk="1" fontAlgn="auto" latinLnBrk="0" hangingPunct="1">
              <a:lnSpc>
                <a:spcPct val="90000"/>
              </a:lnSpc>
              <a:spcBef>
                <a:spcPts val="0"/>
              </a:spcBef>
              <a:spcAft>
                <a:spcPts val="0"/>
              </a:spcAft>
              <a:buClr>
                <a:schemeClr val="tx2"/>
              </a:buClr>
              <a:buSzTx/>
              <a:tabLst>
                <a:tab pos="266700" algn="l"/>
                <a:tab pos="542925" algn="l"/>
                <a:tab pos="809625" algn="l"/>
                <a:tab pos="1076325" algn="l"/>
                <a:tab pos="1343025" algn="l"/>
              </a:tabLst>
              <a:defRPr/>
            </a:pPr>
            <a:r>
              <a:rPr lang="de-DE" i="1" dirty="0"/>
              <a:t>SuS sollen erkennen, dass durch die Wahl eines passenden Standbildes ebenfalls eine beliebige Geschichte erzählt werden kann. Bilder sind nur Momentaufnahmen, wir wissen nicht, was zuvor oder danach passierte. </a:t>
            </a:r>
          </a:p>
          <a:p>
            <a:pPr marL="0" indent="0">
              <a:buNone/>
            </a:pPr>
            <a:endParaRPr lang="de-DE" dirty="0"/>
          </a:p>
          <a:p>
            <a:pPr marL="0" indent="0">
              <a:buNone/>
            </a:pPr>
            <a:endParaRPr lang="de-DE" dirty="0"/>
          </a:p>
          <a:p>
            <a:endParaRPr lang="de-DE" dirty="0"/>
          </a:p>
        </p:txBody>
      </p:sp>
      <p:sp>
        <p:nvSpPr>
          <p:cNvPr id="4" name="Kopfzeilenplatzhalter 3"/>
          <p:cNvSpPr>
            <a:spLocks noGrp="1"/>
          </p:cNvSpPr>
          <p:nvPr>
            <p:ph type="hdr" sz="quarter"/>
          </p:nvPr>
        </p:nvSpPr>
        <p:spPr/>
        <p:txBody>
          <a:bodyPr/>
          <a:lstStyle/>
          <a:p>
            <a:pPr>
              <a:defRPr/>
            </a:pPr>
            <a:r>
              <a:rPr lang="de-DE"/>
              <a:t>Verfasser · weitere Angaben</a:t>
            </a:r>
          </a:p>
        </p:txBody>
      </p:sp>
      <p:sp>
        <p:nvSpPr>
          <p:cNvPr id="5" name="Datumsplatzhalter 4"/>
          <p:cNvSpPr>
            <a:spLocks noGrp="1"/>
          </p:cNvSpPr>
          <p:nvPr>
            <p:ph type="dt" idx="1"/>
          </p:nvPr>
        </p:nvSpPr>
        <p:spPr/>
        <p:txBody>
          <a:bodyPr/>
          <a:lstStyle/>
          <a:p>
            <a:pPr>
              <a:defRPr/>
            </a:pPr>
            <a:r>
              <a:rPr lang="de-DE"/>
              <a:t>Thema der Präsentation · Datum</a:t>
            </a:r>
          </a:p>
        </p:txBody>
      </p:sp>
      <p:sp>
        <p:nvSpPr>
          <p:cNvPr id="6" name="Foliennummernplatzhalter 5"/>
          <p:cNvSpPr>
            <a:spLocks noGrp="1"/>
          </p:cNvSpPr>
          <p:nvPr>
            <p:ph type="sldNum" sz="quarter" idx="5"/>
          </p:nvPr>
        </p:nvSpPr>
        <p:spPr/>
        <p:txBody>
          <a:bodyPr/>
          <a:lstStyle/>
          <a:p>
            <a:pPr>
              <a:defRPr/>
            </a:pPr>
            <a:fld id="{52E70ED1-B8FA-6F4B-8236-F09C2F242E82}" type="slidenum">
              <a:rPr lang="de-DE" smtClean="0"/>
              <a:t>21</a:t>
            </a:fld>
            <a:endParaRPr lang="de-DE"/>
          </a:p>
        </p:txBody>
      </p:sp>
    </p:spTree>
    <p:extLst>
      <p:ext uri="{BB962C8B-B14F-4D97-AF65-F5344CB8AC3E}">
        <p14:creationId xmlns:p14="http://schemas.microsoft.com/office/powerpoint/2010/main" val="41155396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None/>
            </a:pPr>
            <a:r>
              <a:rPr lang="de-DE" dirty="0"/>
              <a:t>Was könnt ihr hier auf dem Bild erkennen?</a:t>
            </a:r>
          </a:p>
          <a:p>
            <a:pPr marL="0" indent="0">
              <a:buNone/>
            </a:pPr>
            <a:endParaRPr lang="de-DE" dirty="0"/>
          </a:p>
          <a:p>
            <a:pPr marL="266700" indent="-266700"/>
            <a:r>
              <a:rPr lang="de-DE" i="1" dirty="0"/>
              <a:t>SuS beschreiben das Bild, weisen evtl. darauf hin, dass ein Kind von der Polizei angegriffen wird</a:t>
            </a:r>
          </a:p>
          <a:p>
            <a:pPr marL="266700" indent="-266700"/>
            <a:endParaRPr lang="de-DE" dirty="0"/>
          </a:p>
          <a:p>
            <a:pPr marL="0" indent="0">
              <a:buNone/>
            </a:pPr>
            <a:r>
              <a:rPr lang="de-DE" dirty="0"/>
              <a:t>Handelt es sich dabei um einen Fake? </a:t>
            </a:r>
          </a:p>
          <a:p>
            <a:pPr marL="0" indent="0">
              <a:buNone/>
            </a:pPr>
            <a:endParaRPr lang="de-DE" dirty="0"/>
          </a:p>
          <a:p>
            <a:pPr marL="0" indent="0">
              <a:buNone/>
            </a:pPr>
            <a:r>
              <a:rPr lang="de-DE" dirty="0"/>
              <a:t>Ihr liegt richtig / falsch. Das Bild stammt aus einer Pressemitteilung der Berliner Polizei von 2018., also zwei Jahre vor dem Instagram-Post. Hier zeigten Polizeischüler, wie eine Polizeikette gebildet wird, und ließen ein Mädchen versuchen, dort durchzubrechen. </a:t>
            </a:r>
          </a:p>
          <a:p>
            <a:pPr marL="0" indent="0">
              <a:buNone/>
            </a:pPr>
            <a:endParaRPr lang="de-DE" dirty="0"/>
          </a:p>
          <a:p>
            <a:pPr marL="0" indent="0">
              <a:buNone/>
            </a:pPr>
            <a:r>
              <a:rPr lang="de-DE" dirty="0"/>
              <a:t>Warum macht jemand so etwas? </a:t>
            </a:r>
          </a:p>
          <a:p>
            <a:pPr marL="0" indent="0">
              <a:buNone/>
            </a:pPr>
            <a:endParaRPr lang="de-DE" dirty="0"/>
          </a:p>
          <a:p>
            <a:pPr marL="266700" marR="0" lvl="0" indent="-266700" algn="l" defTabSz="914400" eaLnBrk="1" fontAlgn="auto" latinLnBrk="0" hangingPunct="1">
              <a:lnSpc>
                <a:spcPct val="90000"/>
              </a:lnSpc>
              <a:spcBef>
                <a:spcPts val="0"/>
              </a:spcBef>
              <a:spcAft>
                <a:spcPts val="0"/>
              </a:spcAft>
              <a:buClr>
                <a:schemeClr val="tx2"/>
              </a:buClr>
              <a:buSzTx/>
              <a:tabLst>
                <a:tab pos="266700" algn="l"/>
                <a:tab pos="542925" algn="l"/>
                <a:tab pos="809625" algn="l"/>
                <a:tab pos="1076325" algn="l"/>
                <a:tab pos="1343025" algn="l"/>
              </a:tabLst>
              <a:defRPr/>
            </a:pPr>
            <a:r>
              <a:rPr lang="de-DE" i="1" dirty="0"/>
              <a:t>SuS sollen erkennen, dass durch die Verwendung eines beliebigen Bildes aus dem Internet und das Hinzufügen eines neuen Kontexts eine komplett andere Geschichte verbreitet werden kann.</a:t>
            </a:r>
          </a:p>
          <a:p>
            <a:pPr marL="0" indent="0">
              <a:buNone/>
            </a:pPr>
            <a:endParaRPr lang="de-DE" dirty="0"/>
          </a:p>
          <a:p>
            <a:pPr marL="0" indent="0">
              <a:buNone/>
            </a:pPr>
            <a:endParaRPr lang="de-DE" dirty="0"/>
          </a:p>
        </p:txBody>
      </p:sp>
      <p:sp>
        <p:nvSpPr>
          <p:cNvPr id="4" name="Kopfzeilenplatzhalter 3"/>
          <p:cNvSpPr>
            <a:spLocks noGrp="1"/>
          </p:cNvSpPr>
          <p:nvPr>
            <p:ph type="hdr" sz="quarter"/>
          </p:nvPr>
        </p:nvSpPr>
        <p:spPr/>
        <p:txBody>
          <a:bodyPr/>
          <a:lstStyle/>
          <a:p>
            <a:pPr>
              <a:defRPr/>
            </a:pPr>
            <a:r>
              <a:rPr lang="de-DE"/>
              <a:t>Verfasser · weitere Angaben</a:t>
            </a:r>
          </a:p>
        </p:txBody>
      </p:sp>
      <p:sp>
        <p:nvSpPr>
          <p:cNvPr id="5" name="Datumsplatzhalter 4"/>
          <p:cNvSpPr>
            <a:spLocks noGrp="1"/>
          </p:cNvSpPr>
          <p:nvPr>
            <p:ph type="dt" idx="1"/>
          </p:nvPr>
        </p:nvSpPr>
        <p:spPr/>
        <p:txBody>
          <a:bodyPr/>
          <a:lstStyle/>
          <a:p>
            <a:pPr>
              <a:defRPr/>
            </a:pPr>
            <a:r>
              <a:rPr lang="de-DE"/>
              <a:t>Thema der Präsentation · Datum</a:t>
            </a:r>
          </a:p>
        </p:txBody>
      </p:sp>
      <p:sp>
        <p:nvSpPr>
          <p:cNvPr id="6" name="Foliennummernplatzhalter 5"/>
          <p:cNvSpPr>
            <a:spLocks noGrp="1"/>
          </p:cNvSpPr>
          <p:nvPr>
            <p:ph type="sldNum" sz="quarter" idx="5"/>
          </p:nvPr>
        </p:nvSpPr>
        <p:spPr/>
        <p:txBody>
          <a:bodyPr/>
          <a:lstStyle/>
          <a:p>
            <a:pPr>
              <a:defRPr/>
            </a:pPr>
            <a:fld id="{52E70ED1-B8FA-6F4B-8236-F09C2F242E82}" type="slidenum">
              <a:rPr lang="de-DE" smtClean="0"/>
              <a:t>22</a:t>
            </a:fld>
            <a:endParaRPr lang="de-DE"/>
          </a:p>
        </p:txBody>
      </p:sp>
    </p:spTree>
    <p:extLst>
      <p:ext uri="{BB962C8B-B14F-4D97-AF65-F5344CB8AC3E}">
        <p14:creationId xmlns:p14="http://schemas.microsoft.com/office/powerpoint/2010/main" val="21016067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None/>
            </a:pPr>
            <a:r>
              <a:rPr lang="de-DE" dirty="0"/>
              <a:t>Was könnt ihr hier auf dem Bild erkennen?</a:t>
            </a:r>
          </a:p>
          <a:p>
            <a:pPr marL="0" indent="0">
              <a:buNone/>
            </a:pPr>
            <a:endParaRPr lang="de-DE" dirty="0"/>
          </a:p>
          <a:p>
            <a:pPr marL="266700" indent="-266700"/>
            <a:r>
              <a:rPr lang="de-DE" i="1" dirty="0"/>
              <a:t>SuS beschreiben beide Bilder, zwei Kinder.</a:t>
            </a:r>
          </a:p>
          <a:p>
            <a:pPr marL="266700" indent="-266700"/>
            <a:endParaRPr lang="de-DE" dirty="0"/>
          </a:p>
          <a:p>
            <a:pPr marL="0" indent="0">
              <a:buNone/>
            </a:pPr>
            <a:r>
              <a:rPr lang="de-DE" dirty="0"/>
              <a:t>Welches der beiden Bilder ist echt? </a:t>
            </a:r>
          </a:p>
          <a:p>
            <a:pPr marL="0" indent="0">
              <a:buNone/>
            </a:pPr>
            <a:endParaRPr lang="de-DE" dirty="0"/>
          </a:p>
          <a:p>
            <a:pPr marL="0" indent="0">
              <a:buNone/>
            </a:pPr>
            <a:r>
              <a:rPr lang="de-DE" dirty="0"/>
              <a:t>Antwort: Keins. Beide Fotos wurden durch eine KI auf der Seite thispersondoesnotexist.com erstellt </a:t>
            </a:r>
          </a:p>
        </p:txBody>
      </p:sp>
      <p:sp>
        <p:nvSpPr>
          <p:cNvPr id="4" name="Kopfzeilenplatzhalter 3"/>
          <p:cNvSpPr>
            <a:spLocks noGrp="1"/>
          </p:cNvSpPr>
          <p:nvPr>
            <p:ph type="hdr" sz="quarter"/>
          </p:nvPr>
        </p:nvSpPr>
        <p:spPr/>
        <p:txBody>
          <a:bodyPr/>
          <a:lstStyle/>
          <a:p>
            <a:pPr>
              <a:defRPr/>
            </a:pPr>
            <a:r>
              <a:rPr lang="de-DE"/>
              <a:t>Verfasser · weitere Angaben</a:t>
            </a:r>
          </a:p>
        </p:txBody>
      </p:sp>
      <p:sp>
        <p:nvSpPr>
          <p:cNvPr id="5" name="Datumsplatzhalter 4"/>
          <p:cNvSpPr>
            <a:spLocks noGrp="1"/>
          </p:cNvSpPr>
          <p:nvPr>
            <p:ph type="dt" idx="1"/>
          </p:nvPr>
        </p:nvSpPr>
        <p:spPr/>
        <p:txBody>
          <a:bodyPr/>
          <a:lstStyle/>
          <a:p>
            <a:pPr>
              <a:defRPr/>
            </a:pPr>
            <a:r>
              <a:rPr lang="de-DE"/>
              <a:t>Thema der Präsentation · Datum</a:t>
            </a:r>
          </a:p>
        </p:txBody>
      </p:sp>
      <p:sp>
        <p:nvSpPr>
          <p:cNvPr id="6" name="Foliennummernplatzhalter 5"/>
          <p:cNvSpPr>
            <a:spLocks noGrp="1"/>
          </p:cNvSpPr>
          <p:nvPr>
            <p:ph type="sldNum" sz="quarter" idx="5"/>
          </p:nvPr>
        </p:nvSpPr>
        <p:spPr/>
        <p:txBody>
          <a:bodyPr/>
          <a:lstStyle/>
          <a:p>
            <a:pPr>
              <a:defRPr/>
            </a:pPr>
            <a:fld id="{52E70ED1-B8FA-6F4B-8236-F09C2F242E82}" type="slidenum">
              <a:rPr lang="de-DE" smtClean="0"/>
              <a:t>23</a:t>
            </a:fld>
            <a:endParaRPr lang="de-DE"/>
          </a:p>
        </p:txBody>
      </p:sp>
    </p:spTree>
    <p:extLst>
      <p:ext uri="{BB962C8B-B14F-4D97-AF65-F5344CB8AC3E}">
        <p14:creationId xmlns:p14="http://schemas.microsoft.com/office/powerpoint/2010/main" val="6188129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None/>
            </a:pPr>
            <a:r>
              <a:rPr lang="de-DE" dirty="0"/>
              <a:t>Was hat uns dieses Quiz gezeigt? </a:t>
            </a:r>
          </a:p>
          <a:p>
            <a:pPr marL="0" indent="0">
              <a:buNone/>
            </a:pPr>
            <a:endParaRPr lang="de-DE" dirty="0"/>
          </a:p>
          <a:p>
            <a:pPr marL="0" indent="0">
              <a:buNone/>
            </a:pPr>
            <a:r>
              <a:rPr lang="de-DE" dirty="0"/>
              <a:t>Zum einen, dass wir Information mehr Vertrauen schenken, wenn wir sie mit eigenen Augen sehen.</a:t>
            </a:r>
          </a:p>
          <a:p>
            <a:pPr marL="0" indent="0">
              <a:buNone/>
            </a:pPr>
            <a:endParaRPr lang="de-DE" dirty="0"/>
          </a:p>
          <a:p>
            <a:pPr marL="0" indent="0">
              <a:buNone/>
            </a:pPr>
            <a:r>
              <a:rPr lang="de-DE" dirty="0"/>
              <a:t>Zum anderen, dass es sehr viele Möglichkeiten gibt, um mit Hilfe von Bildern Falschinformationen zu verbreiten.</a:t>
            </a:r>
          </a:p>
        </p:txBody>
      </p:sp>
      <p:sp>
        <p:nvSpPr>
          <p:cNvPr id="4" name="Kopfzeilenplatzhalter 3"/>
          <p:cNvSpPr>
            <a:spLocks noGrp="1"/>
          </p:cNvSpPr>
          <p:nvPr>
            <p:ph type="hdr" sz="quarter"/>
          </p:nvPr>
        </p:nvSpPr>
        <p:spPr/>
        <p:txBody>
          <a:bodyPr/>
          <a:lstStyle/>
          <a:p>
            <a:pPr>
              <a:defRPr/>
            </a:pPr>
            <a:r>
              <a:rPr lang="de-DE"/>
              <a:t>Verfasser · weitere Angaben</a:t>
            </a:r>
          </a:p>
        </p:txBody>
      </p:sp>
      <p:sp>
        <p:nvSpPr>
          <p:cNvPr id="5" name="Datumsplatzhalter 4"/>
          <p:cNvSpPr>
            <a:spLocks noGrp="1"/>
          </p:cNvSpPr>
          <p:nvPr>
            <p:ph type="dt" idx="1"/>
          </p:nvPr>
        </p:nvSpPr>
        <p:spPr/>
        <p:txBody>
          <a:bodyPr/>
          <a:lstStyle/>
          <a:p>
            <a:pPr>
              <a:defRPr/>
            </a:pPr>
            <a:r>
              <a:rPr lang="de-DE"/>
              <a:t>Thema der Präsentation · Datum</a:t>
            </a:r>
          </a:p>
        </p:txBody>
      </p:sp>
      <p:sp>
        <p:nvSpPr>
          <p:cNvPr id="6" name="Foliennummernplatzhalter 5"/>
          <p:cNvSpPr>
            <a:spLocks noGrp="1"/>
          </p:cNvSpPr>
          <p:nvPr>
            <p:ph type="sldNum" sz="quarter" idx="5"/>
          </p:nvPr>
        </p:nvSpPr>
        <p:spPr/>
        <p:txBody>
          <a:bodyPr/>
          <a:lstStyle/>
          <a:p>
            <a:pPr>
              <a:defRPr/>
            </a:pPr>
            <a:fld id="{52E70ED1-B8FA-6F4B-8236-F09C2F242E82}" type="slidenum">
              <a:rPr lang="de-DE" smtClean="0"/>
              <a:t>24</a:t>
            </a:fld>
            <a:endParaRPr lang="de-DE"/>
          </a:p>
        </p:txBody>
      </p:sp>
    </p:spTree>
    <p:extLst>
      <p:ext uri="{BB962C8B-B14F-4D97-AF65-F5344CB8AC3E}">
        <p14:creationId xmlns:p14="http://schemas.microsoft.com/office/powerpoint/2010/main" val="39707698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eaLnBrk="1" fontAlgn="auto" latinLnBrk="0" hangingPunct="1">
              <a:lnSpc>
                <a:spcPct val="90000"/>
              </a:lnSpc>
              <a:spcBef>
                <a:spcPts val="0"/>
              </a:spcBef>
              <a:spcAft>
                <a:spcPts val="0"/>
              </a:spcAft>
              <a:buClr>
                <a:schemeClr val="tx2"/>
              </a:buClr>
              <a:buSzTx/>
              <a:buFont typeface="Wingdings"/>
              <a:buNone/>
              <a:tabLst>
                <a:tab pos="266700" algn="l"/>
                <a:tab pos="542925" algn="l"/>
                <a:tab pos="809625" algn="l"/>
                <a:tab pos="1076325" algn="l"/>
                <a:tab pos="1343025" algn="l"/>
              </a:tabLst>
              <a:defRPr/>
            </a:pPr>
            <a:r>
              <a:rPr lang="de-DE" sz="1800" dirty="0">
                <a:solidFill>
                  <a:srgbClr val="000000"/>
                </a:solidFill>
                <a:effectLst/>
                <a:latin typeface="Times New Roman" panose="02020603050405020304" pitchFamily="18" charset="0"/>
                <a:ea typeface="Times New Roman" panose="02020603050405020304" pitchFamily="18" charset="0"/>
              </a:rPr>
              <a:t>Bilder und Videos sind zwar gute Beweise, allerdings… </a:t>
            </a:r>
            <a:r>
              <a:rPr lang="de-DE" dirty="0"/>
              <a:t>(Folie vorlesen)</a:t>
            </a:r>
          </a:p>
        </p:txBody>
      </p:sp>
      <p:sp>
        <p:nvSpPr>
          <p:cNvPr id="4" name="Kopfzeilenplatzhalter 3"/>
          <p:cNvSpPr>
            <a:spLocks noGrp="1"/>
          </p:cNvSpPr>
          <p:nvPr>
            <p:ph type="hdr" sz="quarter"/>
          </p:nvPr>
        </p:nvSpPr>
        <p:spPr/>
        <p:txBody>
          <a:bodyPr/>
          <a:lstStyle/>
          <a:p>
            <a:pPr>
              <a:defRPr/>
            </a:pPr>
            <a:r>
              <a:rPr lang="de-DE"/>
              <a:t>Verfasser · weitere Angaben</a:t>
            </a:r>
          </a:p>
        </p:txBody>
      </p:sp>
      <p:sp>
        <p:nvSpPr>
          <p:cNvPr id="5" name="Datumsplatzhalter 4"/>
          <p:cNvSpPr>
            <a:spLocks noGrp="1"/>
          </p:cNvSpPr>
          <p:nvPr>
            <p:ph type="dt" idx="1"/>
          </p:nvPr>
        </p:nvSpPr>
        <p:spPr/>
        <p:txBody>
          <a:bodyPr/>
          <a:lstStyle/>
          <a:p>
            <a:pPr>
              <a:defRPr/>
            </a:pPr>
            <a:r>
              <a:rPr lang="de-DE"/>
              <a:t>Thema der Präsentation · Datum</a:t>
            </a:r>
          </a:p>
        </p:txBody>
      </p:sp>
      <p:sp>
        <p:nvSpPr>
          <p:cNvPr id="6" name="Foliennummernplatzhalter 5"/>
          <p:cNvSpPr>
            <a:spLocks noGrp="1"/>
          </p:cNvSpPr>
          <p:nvPr>
            <p:ph type="sldNum" sz="quarter" idx="5"/>
          </p:nvPr>
        </p:nvSpPr>
        <p:spPr/>
        <p:txBody>
          <a:bodyPr/>
          <a:lstStyle/>
          <a:p>
            <a:pPr>
              <a:defRPr/>
            </a:pPr>
            <a:fld id="{52E70ED1-B8FA-6F4B-8236-F09C2F242E82}" type="slidenum">
              <a:rPr lang="de-DE" smtClean="0"/>
              <a:t>25</a:t>
            </a:fld>
            <a:endParaRPr lang="de-DE"/>
          </a:p>
        </p:txBody>
      </p:sp>
    </p:spTree>
    <p:extLst>
      <p:ext uri="{BB962C8B-B14F-4D97-AF65-F5344CB8AC3E}">
        <p14:creationId xmlns:p14="http://schemas.microsoft.com/office/powerpoint/2010/main" val="42221201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None/>
            </a:pPr>
            <a:r>
              <a:rPr lang="de-DE" dirty="0"/>
              <a:t>Bilder können leicht manipuliert werden, etwa durch… (Folie vorlesen)</a:t>
            </a:r>
          </a:p>
        </p:txBody>
      </p:sp>
      <p:sp>
        <p:nvSpPr>
          <p:cNvPr id="4" name="Kopfzeilenplatzhalter 3"/>
          <p:cNvSpPr>
            <a:spLocks noGrp="1"/>
          </p:cNvSpPr>
          <p:nvPr>
            <p:ph type="hdr" sz="quarter"/>
          </p:nvPr>
        </p:nvSpPr>
        <p:spPr/>
        <p:txBody>
          <a:bodyPr/>
          <a:lstStyle/>
          <a:p>
            <a:pPr>
              <a:defRPr/>
            </a:pPr>
            <a:r>
              <a:rPr lang="de-DE"/>
              <a:t>Verfasser · weitere Angaben</a:t>
            </a:r>
          </a:p>
        </p:txBody>
      </p:sp>
      <p:sp>
        <p:nvSpPr>
          <p:cNvPr id="5" name="Datumsplatzhalter 4"/>
          <p:cNvSpPr>
            <a:spLocks noGrp="1"/>
          </p:cNvSpPr>
          <p:nvPr>
            <p:ph type="dt" idx="1"/>
          </p:nvPr>
        </p:nvSpPr>
        <p:spPr/>
        <p:txBody>
          <a:bodyPr/>
          <a:lstStyle/>
          <a:p>
            <a:pPr>
              <a:defRPr/>
            </a:pPr>
            <a:r>
              <a:rPr lang="de-DE"/>
              <a:t>Thema der Präsentation · Datum</a:t>
            </a:r>
          </a:p>
        </p:txBody>
      </p:sp>
      <p:sp>
        <p:nvSpPr>
          <p:cNvPr id="6" name="Foliennummernplatzhalter 5"/>
          <p:cNvSpPr>
            <a:spLocks noGrp="1"/>
          </p:cNvSpPr>
          <p:nvPr>
            <p:ph type="sldNum" sz="quarter" idx="5"/>
          </p:nvPr>
        </p:nvSpPr>
        <p:spPr/>
        <p:txBody>
          <a:bodyPr/>
          <a:lstStyle/>
          <a:p>
            <a:pPr>
              <a:defRPr/>
            </a:pPr>
            <a:fld id="{52E70ED1-B8FA-6F4B-8236-F09C2F242E82}" type="slidenum">
              <a:rPr lang="de-DE" smtClean="0"/>
              <a:t>26</a:t>
            </a:fld>
            <a:endParaRPr lang="de-DE"/>
          </a:p>
        </p:txBody>
      </p:sp>
    </p:spTree>
    <p:extLst>
      <p:ext uri="{BB962C8B-B14F-4D97-AF65-F5344CB8AC3E}">
        <p14:creationId xmlns:p14="http://schemas.microsoft.com/office/powerpoint/2010/main" val="31084525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a:t>Und damit sind wir am Ende unseres Workshops angelangt. Vielen Dank für eure Mitarbeit, ich hoffe, dass ihr die Recherche-Strategie auch in Zukunft gewinnbringend einsetzen werdet. </a:t>
            </a:r>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27</a:t>
            </a:fld>
            <a:endParaRPr lang="de-DE"/>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indent="0">
              <a:buNone/>
              <a:defRPr/>
            </a:pPr>
            <a:endParaRPr sz="1200"/>
          </a:p>
        </p:txBody>
      </p:sp>
      <p:sp>
        <p:nvSpPr>
          <p:cNvPr id="4" name="Slide Number Placeholder 3"/>
          <p:cNvSpPr>
            <a:spLocks noGrp="1"/>
          </p:cNvSpPr>
          <p:nvPr>
            <p:ph type="sldNum" sz="quarter" idx="10"/>
          </p:nvPr>
        </p:nvSpPr>
        <p:spPr bwMode="auto"/>
        <p:txBody>
          <a:bodyPr/>
          <a:lstStyle/>
          <a:p>
            <a:pPr>
              <a:defRPr/>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indent="0">
              <a:buNone/>
              <a:defRPr/>
            </a:pPr>
            <a:endParaRPr sz="1200" dirty="0"/>
          </a:p>
        </p:txBody>
      </p:sp>
      <p:sp>
        <p:nvSpPr>
          <p:cNvPr id="4" name="Slide Number Placeholder 3"/>
          <p:cNvSpPr>
            <a:spLocks noGrp="1"/>
          </p:cNvSpPr>
          <p:nvPr>
            <p:ph type="sldNum" sz="quarter" idx="10"/>
          </p:nvPr>
        </p:nvSpPr>
        <p:spPr bwMode="auto"/>
        <p:txBody>
          <a:bodyPr/>
          <a:lstStyle/>
          <a:p>
            <a:pPr>
              <a:defRPr/>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Wir haben unser Referat zu Aspartam erfolgreich beendet und beginnen diese Doppelstunde mit einem neuen Szenario, das sicher viele von euch kennen: Ihr chattet mit einem Freund, der euch von einer unglaublichen Geschichte berichtet und die dazugehörige Nachricht weiterleitet.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In diesem Fall hat euer Freund Elias einen Screenshot von einem Bekannten erhalten, den er euch weiterleitet. Hier seht ihr den WhatsApp-Verlauf.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Elias ist wegen der Nachricht beunruhigt, weil er nicht weiß, ob er der Meldung vertrauen kann. Da er weiß, dass ihr diesen Fake News-Workshop besucht habt, wendet er sich an euch und bittet euch um eine Einschätzung. </a:t>
            </a:r>
            <a:endParaRPr sz="1200">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Lasst uns den Screenshot einmal gemeinsam ansehen. </a:t>
            </a:r>
            <a:endParaRPr sz="1200" b="0" i="0" u="none" strike="noStrike" cap="none" spc="0">
              <a:ln>
                <a:noFill/>
              </a:ln>
              <a:solidFill>
                <a:prstClr val="black"/>
              </a:solidFill>
              <a:latin typeface="Arial"/>
              <a:cs typeface="Arial"/>
            </a:endParaRPr>
          </a:p>
          <a:p>
            <a:pPr marL="0" indent="0">
              <a:lnSpc>
                <a:spcPct val="100000"/>
              </a:lnSpc>
              <a:spcBef>
                <a:spcPts val="0"/>
              </a:spcBef>
              <a:spcAft>
                <a:spcPts val="0"/>
              </a:spcAft>
              <a:buClrTx/>
              <a:buNone/>
              <a:defRPr/>
            </a:pPr>
            <a:endParaRPr sz="1200">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3</a:t>
            </a:fld>
            <a:endParaRPr lang="de-DE"/>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indent="0">
              <a:buNone/>
              <a:defRPr/>
            </a:pPr>
            <a:endParaRPr sz="1200"/>
          </a:p>
        </p:txBody>
      </p:sp>
      <p:sp>
        <p:nvSpPr>
          <p:cNvPr id="4" name="Slide Number Placeholder 3"/>
          <p:cNvSpPr>
            <a:spLocks noGrp="1"/>
          </p:cNvSpPr>
          <p:nvPr>
            <p:ph type="sldNum" sz="quarter" idx="10"/>
          </p:nvPr>
        </p:nvSpPr>
        <p:spPr bwMode="auto"/>
        <p:txBody>
          <a:bodyPr/>
          <a:lstStyle/>
          <a:p>
            <a:pPr>
              <a:defRPr/>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indent="0">
              <a:buNone/>
              <a:defRPr/>
            </a:pPr>
            <a:endParaRPr sz="1200"/>
          </a:p>
        </p:txBody>
      </p:sp>
      <p:sp>
        <p:nvSpPr>
          <p:cNvPr id="4" name="Slide Number Placeholder 3"/>
          <p:cNvSpPr>
            <a:spLocks noGrp="1"/>
          </p:cNvSpPr>
          <p:nvPr>
            <p:ph type="sldNum" sz="quarter" idx="10"/>
          </p:nvPr>
        </p:nvSpPr>
        <p:spPr bwMode="auto"/>
        <p:txBody>
          <a:bodyPr/>
          <a:lstStyle/>
          <a:p>
            <a:pPr>
              <a:defRPr/>
            </a:pPr>
            <a:endParaRPr/>
          </a:p>
        </p:txBody>
      </p:sp>
    </p:spTree>
    <p:extLst>
      <p:ext uri="{BB962C8B-B14F-4D97-AF65-F5344CB8AC3E}">
        <p14:creationId xmlns:p14="http://schemas.microsoft.com/office/powerpoint/2010/main" val="23595788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indent="0">
              <a:buNone/>
              <a:defRPr/>
            </a:pPr>
            <a:endParaRPr sz="1200"/>
          </a:p>
        </p:txBody>
      </p:sp>
      <p:sp>
        <p:nvSpPr>
          <p:cNvPr id="4" name="Slide Number Placeholder 3"/>
          <p:cNvSpPr>
            <a:spLocks noGrp="1"/>
          </p:cNvSpPr>
          <p:nvPr>
            <p:ph type="sldNum" sz="quarter" idx="10"/>
          </p:nvPr>
        </p:nvSpPr>
        <p:spPr bwMode="auto"/>
        <p:txBody>
          <a:bodyPr/>
          <a:lstStyle/>
          <a:p>
            <a:pPr>
              <a:defRPr/>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Hier seht ihr das Bild, zu dem er von euch eine Einschätzung bekommen möchte. </a:t>
            </a:r>
            <a:r>
              <a:rPr lang="de-DE" sz="1200" b="1" i="0" u="none" strike="noStrike" cap="none" spc="0">
                <a:ln>
                  <a:noFill/>
                </a:ln>
                <a:solidFill>
                  <a:prstClr val="black"/>
                </a:solidFill>
                <a:latin typeface="Arial"/>
                <a:ea typeface="Arial"/>
                <a:cs typeface="Arial"/>
              </a:rPr>
              <a:t>Wer kann bitte einmal den Text vorlesen? </a:t>
            </a:r>
            <a:endParaRPr>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a:latin typeface="Arial"/>
              <a:cs typeface="Arial"/>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cs typeface="Arial"/>
              </a:rPr>
              <a:t>Eine Person liest den Post-Text vor</a:t>
            </a:r>
            <a:endParaRPr>
              <a:latin typeface="Arial"/>
              <a:cs typeface="Arial"/>
            </a:endParaRPr>
          </a:p>
          <a:p>
            <a:pPr marL="0" marR="0" lvl="0" indent="0" algn="l" defTabSz="914400">
              <a:lnSpc>
                <a:spcPct val="100000"/>
              </a:lnSpc>
              <a:spcBef>
                <a:spcPts val="0"/>
              </a:spcBef>
              <a:spcAft>
                <a:spcPts val="0"/>
              </a:spcAft>
              <a:buClrTx/>
              <a:buSz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Das sind in der Tat schwere Vorwürfe. Lasst uns das zunächst einmal gemeinsam analysieren.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Arial"/>
                <a:ea typeface="Arial"/>
                <a:cs typeface="Arial"/>
              </a:rPr>
              <a:t>1. </a:t>
            </a:r>
            <a:r>
              <a:rPr lang="de-DE" sz="1200" b="1" i="1" u="none" strike="noStrike" cap="none" spc="0">
                <a:ln>
                  <a:noFill/>
                </a:ln>
                <a:solidFill>
                  <a:prstClr val="black"/>
                </a:solidFill>
                <a:latin typeface="Arial"/>
                <a:ea typeface="Arial"/>
                <a:cs typeface="Arial"/>
              </a:rPr>
              <a:t>Welche Behauptung wird im Text getätigt?</a:t>
            </a: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Jugendliche fassen die die wesentlichen Punkte der Behauptung zusammenfassen</a:t>
            </a: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sng" strike="noStrike" cap="none" spc="0">
                <a:ln>
                  <a:noFill/>
                </a:ln>
                <a:solidFill>
                  <a:prstClr val="black"/>
                </a:solidFill>
                <a:latin typeface="Arial"/>
                <a:ea typeface="Arial"/>
                <a:cs typeface="Arial"/>
              </a:rPr>
              <a:t>Wichtig</a:t>
            </a:r>
            <a:r>
              <a:rPr lang="de-DE" sz="1200" b="0" i="1" u="none" strike="noStrike" cap="none" spc="0">
                <a:ln>
                  <a:noFill/>
                </a:ln>
                <a:solidFill>
                  <a:prstClr val="black"/>
                </a:solidFill>
                <a:latin typeface="Arial"/>
                <a:ea typeface="Arial"/>
                <a:cs typeface="Arial"/>
              </a:rPr>
              <a:t>: Die suggerierte kausale Verbindung von 5G und dem Vogeltod herausarbeiten, damit diese für alle klar ist</a:t>
            </a:r>
            <a:endParaRPr>
              <a:latin typeface="Arial"/>
              <a:cs typeface="Arial"/>
            </a:endParaRPr>
          </a:p>
          <a:p>
            <a:pPr marL="0" marR="0" lvl="0" indent="0" algn="l" defTabSz="914400">
              <a:lnSpc>
                <a:spcPct val="100000"/>
              </a:lnSpc>
              <a:spcBef>
                <a:spcPts val="0"/>
              </a:spcBef>
              <a:spcAft>
                <a:spcPts val="0"/>
              </a:spcAft>
              <a:buClrTx/>
              <a:buSzTx/>
              <a:buFont typeface="Arial"/>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 typeface="+mj-lt"/>
              <a:buNone/>
              <a:defRPr/>
            </a:pPr>
            <a:r>
              <a:rPr lang="de-DE" sz="1200" b="1" i="1" u="none" strike="noStrike" cap="none" spc="0">
                <a:ln>
                  <a:noFill/>
                </a:ln>
                <a:solidFill>
                  <a:prstClr val="black"/>
                </a:solidFill>
                <a:latin typeface="Arial"/>
                <a:ea typeface="Arial"/>
                <a:cs typeface="Arial"/>
              </a:rPr>
              <a:t>2. Was ist auf dem Foto zu sehen?</a:t>
            </a: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Jugendliche beschreiben lassen, was sie auf den Fotos erkennen. In der Regel wird darauf hingewiesen, dass sich die Objekte am Boden nicht eindeutig als Vögel identifizieren lassen. Es könnten auch andere Tiere, Blätter oder andere Gegenstände sein. </a:t>
            </a:r>
            <a:endParaRPr>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r>
              <a:rPr lang="de-DE" sz="1200" b="0" i="1"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228600" marR="0" lvl="0" indent="-228600" algn="l" defTabSz="914400">
              <a:lnSpc>
                <a:spcPct val="100000"/>
              </a:lnSpc>
              <a:spcBef>
                <a:spcPts val="0"/>
              </a:spcBef>
              <a:spcAft>
                <a:spcPts val="0"/>
              </a:spcAft>
              <a:buClrTx/>
              <a:buSzTx/>
              <a:buFont typeface="+mj-lt"/>
              <a:buAutoNum type="arabicPeriod" startAt="3"/>
              <a:defRPr/>
            </a:pPr>
            <a:r>
              <a:rPr lang="de-DE" sz="1200" b="1" i="1" u="none" strike="noStrike" cap="none" spc="0">
                <a:ln>
                  <a:noFill/>
                </a:ln>
                <a:solidFill>
                  <a:prstClr val="black"/>
                </a:solidFill>
                <a:latin typeface="Arial"/>
                <a:ea typeface="Arial"/>
                <a:cs typeface="Arial"/>
              </a:rPr>
              <a:t>Wie fühlt ihr euch, wenn ihr so einen Post seht? </a:t>
            </a: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Jugendliche emotional abholen, Emotionen sortieren, ggfs. beruhigend wirken</a:t>
            </a:r>
            <a:endParaRPr>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Gleichzeitig auf den Mechanismus hinweisen, der mit einem solchen Post erzielt werden soll: Schlechtes Gewissen, Ablehnung der Technologie</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Ich muss gestehen, dass mich das auch ziemlich schockiert hat, als ich den Post das erste Mal gesehen habe. Immerhin wollen wir in Deutschland gerade so schnell wie möglich ein flächendeckendes 5G-Netz aufbauen. Wenn ein solches Netz gesundheitliche Risiken für Vögel mit sich bringt, könnte das möglicherweise ja auch für Menschen gefährlich werden.</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Deshalb schlage ich vor, dass wir der Meldung nun Schritt für Schritt überprüfen. Fangen wir also mit der Frage an, die wir im ersten Modul gelernt haben:</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228600" marR="0" lvl="0" indent="-228600" algn="l" defTabSz="914400">
              <a:lnSpc>
                <a:spcPct val="100000"/>
              </a:lnSpc>
              <a:spcBef>
                <a:spcPts val="0"/>
              </a:spcBef>
              <a:spcAft>
                <a:spcPts val="0"/>
              </a:spcAft>
              <a:buClrTx/>
              <a:buSzTx/>
              <a:buFont typeface="+mj-lt"/>
              <a:buAutoNum type="arabicPeriod" startAt="4"/>
              <a:defRPr/>
            </a:pPr>
            <a:r>
              <a:rPr lang="de-DE" sz="1200" b="1" i="1" u="none" strike="noStrike" cap="none" spc="0">
                <a:ln>
                  <a:noFill/>
                </a:ln>
                <a:solidFill>
                  <a:prstClr val="black"/>
                </a:solidFill>
                <a:latin typeface="Arial"/>
                <a:ea typeface="Arial"/>
                <a:cs typeface="Arial"/>
              </a:rPr>
              <a:t>Wer oder was ist die Quelle?</a:t>
            </a: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Wahrscheinlich stellen die Jugendliche fest, dass es dazu keine Angaben gibt. Wir haben nur diesen Screenshot</a:t>
            </a:r>
            <a:endParaRPr>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Evtl. verweist jemand auf Instagram, allerdings wissen wir nicht, wer diesen Beitrag bei Instagram gepostet hat.</a:t>
            </a: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Evtl. schlägt jemand den Freund vor, der hat es ja auch nur geschickt bekommen / dessen Bekannter wusste auch nicht, woher das Bild ursprünglich kommt</a:t>
            </a:r>
            <a:endParaRPr sz="1200" b="0" i="0" u="none" strike="noStrike" cap="none" spc="0">
              <a:ln>
                <a:noFill/>
              </a:ln>
              <a:solidFill>
                <a:prstClr val="black"/>
              </a:solidFill>
              <a:latin typeface="Arial"/>
              <a:cs typeface="Arial"/>
            </a:endParaRPr>
          </a:p>
          <a:p>
            <a:pPr marL="0" indent="0">
              <a:buNone/>
              <a:defRPr/>
            </a:pPr>
            <a:endParaRPr sz="1000" i="0">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4</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sz="1200">
                <a:solidFill>
                  <a:schemeClr val="tx1"/>
                </a:solidFill>
                <a:ea typeface="Arial"/>
                <a:cs typeface="Arial"/>
              </a:rPr>
              <a:t>Wir stellen also fest:</a:t>
            </a:r>
            <a:r>
              <a:rPr lang="de-DE" sz="1200" b="1">
                <a:solidFill>
                  <a:schemeClr val="tx1"/>
                </a:solidFill>
                <a:ea typeface="Arial"/>
                <a:cs typeface="Arial"/>
              </a:rPr>
              <a:t> Wenn die Quelle einer Aussage nicht offenbart wird</a:t>
            </a:r>
            <a:r>
              <a:rPr lang="de-DE" sz="1200">
                <a:solidFill>
                  <a:schemeClr val="tx1"/>
                </a:solidFill>
                <a:ea typeface="Arial"/>
                <a:cs typeface="Arial"/>
              </a:rPr>
              <a:t>, können wir weder Können noch Wollen der Quelle überprüfen. Stattdessen müssen wir dann prüfen</a:t>
            </a:r>
            <a:r>
              <a:rPr lang="de-DE" sz="1200" b="1">
                <a:solidFill>
                  <a:schemeClr val="tx1"/>
                </a:solidFill>
                <a:ea typeface="Arial"/>
                <a:cs typeface="Arial"/>
              </a:rPr>
              <a:t>, </a:t>
            </a:r>
            <a:r>
              <a:rPr lang="de-DE" sz="1200" b="0">
                <a:solidFill>
                  <a:schemeClr val="tx1"/>
                </a:solidFill>
                <a:ea typeface="Arial"/>
                <a:cs typeface="Arial"/>
              </a:rPr>
              <a:t>was andere über die Behauptung sagen. In andern Worten: Wir stellen uns die Frage, ob andere Quellen die Behauptung mit ihren Aussagen stützen oder sie vielleicht sogar als Fake entlarven.</a:t>
            </a:r>
            <a:endParaRPr/>
          </a:p>
          <a:p>
            <a:pPr marL="0" indent="0">
              <a:buNone/>
              <a:defRPr/>
            </a:pPr>
            <a:r>
              <a:rPr lang="de-DE" sz="1200" b="0">
                <a:solidFill>
                  <a:schemeClr val="tx1"/>
                </a:solidFill>
                <a:ea typeface="Arial"/>
                <a:cs typeface="Arial"/>
              </a:rPr>
              <a:t> </a:t>
            </a:r>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5</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Dafür helfen uns die sogenannten W-Fragen: Was? Wer? Wo? Wann? Warum?</a:t>
            </a:r>
            <a:endParaRPr>
              <a:latin typeface="Arial"/>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Welche W-Fragen würdet ihr zur Prüfung unseres Posts stellen?</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1" i="1" u="none" strike="noStrike" cap="none" spc="0">
                <a:ln>
                  <a:noFill/>
                </a:ln>
                <a:solidFill>
                  <a:prstClr val="black"/>
                </a:solidFill>
                <a:latin typeface="Calibri"/>
                <a:ea typeface="Arial"/>
                <a:cs typeface="Arial"/>
              </a:rPr>
              <a:t>Wer hat den Beitrag gepostet oder das Foto gemacht?</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Wir haben bereits festgestellt, dass wir diese Frage nicht beantworten können.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228600" marR="0" lvl="0" indent="-228600" algn="l" defTabSz="914400">
              <a:lnSpc>
                <a:spcPct val="100000"/>
              </a:lnSpc>
              <a:spcBef>
                <a:spcPts val="0"/>
              </a:spcBef>
              <a:spcAft>
                <a:spcPts val="0"/>
              </a:spcAft>
              <a:buClrTx/>
              <a:buSzTx/>
              <a:buFont typeface="+mj-lt"/>
              <a:buAutoNum type="arabicPeriod" startAt="2"/>
              <a:defRPr/>
            </a:pPr>
            <a:r>
              <a:rPr lang="de-DE" sz="1200" b="1" i="1" u="none" strike="noStrike" cap="none" spc="0">
                <a:ln>
                  <a:noFill/>
                </a:ln>
                <a:solidFill>
                  <a:prstClr val="black"/>
                </a:solidFill>
                <a:latin typeface="Calibri"/>
                <a:ea typeface="Arial"/>
                <a:cs typeface="Arial"/>
              </a:rPr>
              <a:t>Wo sollen die Vögel gestorben sein?</a:t>
            </a:r>
            <a:endParaRPr lang="de-DE" sz="1200" b="0" i="0" u="none" strike="noStrike" cap="none" spc="0">
              <a:ln>
                <a:noFill/>
              </a:ln>
              <a:solidFill>
                <a:prstClr val="black"/>
              </a:solidFill>
              <a:latin typeface="Calibri"/>
              <a:ea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Evtl. verweisen die Jugendlichen auf Kroatien</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Kroatien wird zwar angegeben, allerdings ist das recht unspezifisch. Kroatien ist etwas größer als NRW und Hessen zusammen. Es wäre schon hilfreich zu wissen, ob so ein Zwischenfall in Aachen, Frankfurt oder Bielefeld passierte.</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228600" marR="0" lvl="0" indent="-228600" algn="l" defTabSz="914400">
              <a:lnSpc>
                <a:spcPct val="100000"/>
              </a:lnSpc>
              <a:spcBef>
                <a:spcPts val="0"/>
              </a:spcBef>
              <a:spcAft>
                <a:spcPts val="0"/>
              </a:spcAft>
              <a:buClrTx/>
              <a:buSzTx/>
              <a:buFont typeface="+mj-lt"/>
              <a:buAutoNum type="arabicPeriod" startAt="3"/>
              <a:defRPr/>
            </a:pPr>
            <a:r>
              <a:rPr lang="de-DE" sz="1200" b="1" i="1" u="none" strike="noStrike" cap="none" spc="0">
                <a:ln>
                  <a:noFill/>
                </a:ln>
                <a:solidFill>
                  <a:prstClr val="black"/>
                </a:solidFill>
                <a:latin typeface="Calibri"/>
                <a:ea typeface="Arial"/>
                <a:cs typeface="Arial"/>
              </a:rPr>
              <a:t>Wann sollen die Vögel gestorben sein?</a:t>
            </a:r>
            <a:endParaRPr lang="de-DE" sz="1200" b="0" i="0" u="none" strike="noStrike" cap="none" spc="0">
              <a:ln>
                <a:noFill/>
              </a:ln>
              <a:solidFill>
                <a:prstClr val="black"/>
              </a:solidFill>
              <a:latin typeface="Calibri"/>
              <a:ea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Evtl. verweisen die Jugendlichen auf die Zeitangabe „vor 16 Stunden“ , allerdings wissen wir bei dem Screenshot nicht genau, wann dieser aufgenommen wurde</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Auch diese Angabe aus dem Post ist sehr unspezifisch, da wir nicht wissen, an welchem Tag der Beitrag gepostet wurde. Ohne den genauen Ort und Zeitpunkt wird es deutlich schwieriger, die Angaben zu überprüfen. </a:t>
            </a:r>
            <a:endParaRPr lang="de-DE" sz="1200" b="0" i="0" u="none" strike="noStrike" cap="none" spc="0">
              <a:ln>
                <a:noFill/>
              </a:ln>
              <a:solidFill>
                <a:prstClr val="black"/>
              </a:solidFill>
              <a:latin typeface="Calibri"/>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6</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Das sind gute Startpunkte für eine weitergehende Recherche. Nun gilt : </a:t>
            </a:r>
            <a:r>
              <a:rPr lang="de-DE" sz="1200" b="1" i="0" u="none" strike="noStrike" cap="none" spc="0">
                <a:ln>
                  <a:noFill/>
                </a:ln>
                <a:solidFill>
                  <a:prstClr val="black"/>
                </a:solidFill>
                <a:latin typeface="Arial"/>
                <a:ea typeface="Arial"/>
                <a:cs typeface="Arial"/>
              </a:rPr>
              <a:t>Wenn wir Antworten auf W-Fragen suchen, benötigen wir weitere Berichte über ein Ereignis oder einen Sachverhalt.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indent="0">
              <a:buNone/>
              <a:defRPr/>
            </a:pPr>
            <a:endParaRPr sz="1200">
              <a:solidFill>
                <a:schemeClr val="tx1"/>
              </a:solidFill>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7</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Arial"/>
                <a:ea typeface="Arial"/>
                <a:cs typeface="Arial"/>
              </a:rPr>
              <a:t>Lasst uns deshalb jetzt gleich nachsehen: Was sagen andere Quellen?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Calibri"/>
                <a:ea typeface="Arial"/>
                <a:cs typeface="Arial"/>
              </a:rPr>
              <a:t>Welche Begriffe würden sich eurer Meinung nach anbieten, um unsere Suche einzugrenzen?  </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 </a:t>
            </a:r>
            <a:endParaRPr lang="de-DE" sz="1200" b="0" i="0" u="none" strike="noStrike" cap="none" spc="0">
              <a:ln>
                <a:noFill/>
              </a:ln>
              <a:solidFill>
                <a:prstClr val="black"/>
              </a:solidFill>
              <a:latin typeface="Calibri"/>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Calibri"/>
                <a:ea typeface="Arial"/>
                <a:cs typeface="Arial"/>
              </a:rPr>
              <a:t>Jugendliche sollen Vorschläge für Suchbegriffe machen. Ggfs. müssen die Jugendlichen ermuntert werden, mehrere Begriffe zu kombinieren. Ein Suchbegriff alleine wird nicht das gewünschte Ergebnis erzielen! </a:t>
            </a:r>
            <a:endParaRPr lang="de-DE" sz="1200" b="0" i="0"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endParaRPr lang="de-DE" sz="1200" b="0" i="1"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Calibri"/>
                <a:ea typeface="+mn-ea"/>
                <a:cs typeface="Arial"/>
              </a:rPr>
              <a:t>*KLICK*</a:t>
            </a:r>
            <a:endParaRPr/>
          </a:p>
          <a:p>
            <a:pPr marL="0" marR="0" lvl="0" indent="0" algn="l" defTabSz="914400">
              <a:lnSpc>
                <a:spcPct val="100000"/>
              </a:lnSpc>
              <a:spcBef>
                <a:spcPts val="0"/>
              </a:spcBef>
              <a:spcAft>
                <a:spcPts val="0"/>
              </a:spcAft>
              <a:buClrTx/>
              <a:buSzTx/>
              <a:buFontTx/>
              <a:buNone/>
              <a:defRPr/>
            </a:pPr>
            <a:endParaRPr lang="de-DE" sz="1200" b="0" i="1" u="none" strike="noStrike" cap="none" spc="0">
              <a:ln>
                <a:noFill/>
              </a:ln>
              <a:solidFill>
                <a:prstClr val="black"/>
              </a:solidFill>
              <a:latin typeface="Calibri"/>
              <a:ea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Calibri"/>
                <a:ea typeface="Arial"/>
                <a:cs typeface="Arial"/>
              </a:rPr>
              <a:t>Damit wir einheitlich recherchieren, schlage ich vor, dass wir mit den Begriffen „Vogeltod Kroatien 5G“ suchen </a:t>
            </a:r>
            <a:endParaRPr lang="de-DE" sz="1200" b="0" i="0" u="none" strike="noStrike" cap="none" spc="0">
              <a:ln>
                <a:noFill/>
              </a:ln>
              <a:solidFill>
                <a:prstClr val="black"/>
              </a:solidFill>
              <a:latin typeface="Calibri"/>
              <a:cs typeface="Arial"/>
            </a:endParaRPr>
          </a:p>
          <a:p>
            <a:pPr marL="0" indent="0">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8</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Zusätzlich zu geeigneten Suchbegriffen mache ich mir vorab Gedanken, welche Quellen besonders wertvoll für mich sein könnten. An dieser Stelle möchte ich euch auf sogenannte Faktencheck-Portale aufmerksam machen.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Dabei handelt es sich um die Webseiten von Organisationen, deren Mitarbeiter Behauptungen im Internet überprüfen. Solche Portale sind uns eine hilfreiche Quelle, weil wir nicht immer die Zeit und die Möglichkeiten haben, die Überprüfung selbstständig vorzunehmen.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Zwei der bekannteren Faktenchecker-Portale im deutschsprachigen Raum seht ihr hier: Correctiv &amp; Mimikama. Lasst uns kurz in einem Video schauen, wie Mimikama arbeitet. </a:t>
            </a:r>
            <a:r>
              <a:rPr lang="de-DE" sz="1200" b="0" i="0" u="sng" strike="noStrike" cap="none" spc="0">
                <a:ln>
                  <a:noFill/>
                </a:ln>
                <a:solidFill>
                  <a:prstClr val="black"/>
                </a:solidFill>
                <a:latin typeface="Arial"/>
                <a:ea typeface="Arial"/>
                <a:cs typeface="Arial"/>
                <a:hlinkClick r:id="rId3" tooltip="https://youtu.be/4SlkjIlGqHU"/>
              </a:rPr>
              <a:t>https://youtu.be/4SlkjIlGqHU</a:t>
            </a:r>
            <a:r>
              <a:rPr lang="de-DE" sz="1200" b="0" i="0" u="none" strike="noStrike" cap="none" spc="0">
                <a:ln>
                  <a:noFill/>
                </a:ln>
                <a:solidFill>
                  <a:prstClr val="black"/>
                </a:solidFill>
                <a:latin typeface="Arial"/>
                <a:ea typeface="Arial"/>
                <a:cs typeface="Arial"/>
              </a:rPr>
              <a:t> </a:t>
            </a:r>
            <a:endParaRPr sz="1200" b="0" i="0" u="none" strike="noStrike" cap="none" spc="0">
              <a:ln>
                <a:noFill/>
              </a:ln>
              <a:solidFill>
                <a:prstClr val="black"/>
              </a:solidFill>
              <a:latin typeface="Arial"/>
              <a:cs typeface="Arial"/>
            </a:endParaRPr>
          </a:p>
          <a:p>
            <a:pPr marL="0" indent="0">
              <a:buNone/>
              <a:defRPr/>
            </a:pPr>
            <a:endParaRPr sz="1200">
              <a:solidFill>
                <a:schemeClr val="tx1"/>
              </a:solidFill>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9</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preserve="1" userDrawn="1">
  <p:cSld name="Titelfolie (Bildungschancen)">
    <p:bg>
      <p:bgPr>
        <a:solidFill>
          <a:schemeClr val="accent2"/>
        </a:solidFill>
        <a:effectLst/>
      </p:bgPr>
    </p:bg>
    <p:spTree>
      <p:nvGrpSpPr>
        <p:cNvPr id="1" name=""/>
        <p:cNvGrpSpPr/>
        <p:nvPr/>
      </p:nvGrpSpPr>
      <p:grpSpPr bwMode="auto">
        <a:xfrm>
          <a:off x="0" y="0"/>
          <a:ext cx="0" cy="0"/>
          <a:chOff x="0" y="0"/>
          <a:chExt cx="0" cy="0"/>
        </a:xfrm>
      </p:grpSpPr>
      <p:sp>
        <p:nvSpPr>
          <p:cNvPr id="15" name="Bildplatzhalter 5"/>
          <p:cNvSpPr>
            <a:spLocks noGrp="1"/>
          </p:cNvSpPr>
          <p:nvPr>
            <p:ph type="pic" sz="quarter" idx="11"/>
          </p:nvPr>
        </p:nvSpPr>
        <p:spPr bwMode="auto">
          <a:xfrm>
            <a:off x="0" y="170881"/>
            <a:ext cx="9150350" cy="4972619"/>
          </a:xfrm>
          <a:prstGeom prst="rect">
            <a:avLst/>
          </a:prstGeom>
          <a:solidFill>
            <a:schemeClr val="bg2"/>
          </a:solidFill>
        </p:spPr>
        <p:txBody>
          <a:bodyPr anchor="ctr"/>
          <a:lstStyle>
            <a:lvl1pPr marL="0" indent="0" algn="ctr">
              <a:buNone/>
              <a:defRPr/>
            </a:lvl1pPr>
          </a:lstStyle>
          <a:p>
            <a:pPr>
              <a:defRPr/>
            </a:pPr>
            <a:r>
              <a:rPr lang="de-DE"/>
              <a:t>Bild durch Klicken auf Symbol hinzufügen</a:t>
            </a:r>
            <a:endParaRPr/>
          </a:p>
        </p:txBody>
      </p:sp>
      <p:sp>
        <p:nvSpPr>
          <p:cNvPr id="329760" name="Rectangle 32"/>
          <p:cNvSpPr>
            <a:spLocks noGrp="1" noChangeArrowheads="1"/>
          </p:cNvSpPr>
          <p:nvPr>
            <p:ph type="ctrTitle" sz="quarter" hasCustomPrompt="1"/>
          </p:nvPr>
        </p:nvSpPr>
        <p:spPr bwMode="auto">
          <a:xfrm>
            <a:off x="863599" y="2374776"/>
            <a:ext cx="2159914" cy="847137"/>
          </a:xfrm>
          <a:prstGeom prst="rect">
            <a:avLst/>
          </a:prstGeom>
          <a:solidFill>
            <a:schemeClr val="bg1"/>
          </a:solidFill>
        </p:spPr>
        <p:txBody>
          <a:bodyPr wrap="none" lIns="180000" tIns="144000" rIns="108000" bIns="0">
            <a:spAutoFit/>
          </a:bodyPr>
          <a:lstStyle>
            <a:lvl1pPr>
              <a:lnSpc>
                <a:spcPct val="80000"/>
              </a:lnSpc>
              <a:spcAft>
                <a:spcPts val="0"/>
              </a:spcAft>
              <a:defRPr sz="5700" b="1" cap="all">
                <a:solidFill>
                  <a:schemeClr val="tx2"/>
                </a:solidFill>
                <a:latin typeface="Arial"/>
                <a:cs typeface="Arial"/>
              </a:defRPr>
            </a:lvl1pPr>
          </a:lstStyle>
          <a:p>
            <a:pPr lvl="0">
              <a:defRPr/>
            </a:pPr>
            <a:r>
              <a:rPr lang="de-DE"/>
              <a:t>Text</a:t>
            </a:r>
            <a:endParaRPr/>
          </a:p>
        </p:txBody>
      </p:sp>
      <p:sp>
        <p:nvSpPr>
          <p:cNvPr id="329761" name="Rectangle 33"/>
          <p:cNvSpPr>
            <a:spLocks noGrp="1" noChangeArrowheads="1"/>
          </p:cNvSpPr>
          <p:nvPr>
            <p:ph type="subTitle" sz="quarter" idx="1" hasCustomPrompt="1"/>
          </p:nvPr>
        </p:nvSpPr>
        <p:spPr bwMode="auto">
          <a:xfrm>
            <a:off x="863599" y="1419504"/>
            <a:ext cx="2159914" cy="847137"/>
          </a:xfrm>
          <a:prstGeom prst="rect">
            <a:avLst/>
          </a:prstGeom>
          <a:solidFill>
            <a:schemeClr val="bg1"/>
          </a:solidFill>
        </p:spPr>
        <p:txBody>
          <a:bodyPr wrap="none" lIns="180000" tIns="144000" rIns="108000" bIns="0">
            <a:spAutoFit/>
          </a:bodyPr>
          <a:lstStyle>
            <a:lvl1pPr marL="0" indent="0">
              <a:lnSpc>
                <a:spcPct val="80000"/>
              </a:lnSpc>
              <a:spcAft>
                <a:spcPts val="0"/>
              </a:spcAft>
              <a:buClrTx/>
              <a:buFontTx/>
              <a:buNone/>
              <a:defRPr sz="5700" cap="all">
                <a:solidFill>
                  <a:schemeClr val="tx2"/>
                </a:solidFill>
                <a:latin typeface="Arial"/>
                <a:cs typeface="Arial"/>
              </a:defRPr>
            </a:lvl1pPr>
          </a:lstStyle>
          <a:p>
            <a:pPr lvl="0">
              <a:defRPr/>
            </a:pPr>
            <a:r>
              <a:rPr lang="de-DE"/>
              <a:t>Text</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showMasterPhAnim="0" preserve="1" userDrawn="1">
  <p:cSld name="Titelfolie 2 (Bildungschancen)">
    <p:bg>
      <p:bgPr>
        <a:solidFill>
          <a:schemeClr val="accent2"/>
        </a:solidFill>
        <a:effectLst/>
      </p:bgPr>
    </p:bg>
    <p:spTree>
      <p:nvGrpSpPr>
        <p:cNvPr id="1" name=""/>
        <p:cNvGrpSpPr/>
        <p:nvPr/>
      </p:nvGrpSpPr>
      <p:grpSpPr bwMode="auto">
        <a:xfrm>
          <a:off x="0" y="0"/>
          <a:ext cx="0" cy="0"/>
          <a:chOff x="0" y="0"/>
          <a:chExt cx="0" cy="0"/>
        </a:xfrm>
      </p:grpSpPr>
      <p:sp>
        <p:nvSpPr>
          <p:cNvPr id="329760" name="Rectangle 32"/>
          <p:cNvSpPr>
            <a:spLocks noGrp="1" noChangeArrowheads="1"/>
          </p:cNvSpPr>
          <p:nvPr>
            <p:ph type="ctrTitle" sz="quarter" hasCustomPrompt="1"/>
          </p:nvPr>
        </p:nvSpPr>
        <p:spPr bwMode="auto">
          <a:xfrm>
            <a:off x="863599" y="1906841"/>
            <a:ext cx="2159914" cy="847137"/>
          </a:xfrm>
          <a:prstGeom prst="rect">
            <a:avLst/>
          </a:prstGeom>
          <a:solidFill>
            <a:schemeClr val="bg1"/>
          </a:solidFill>
        </p:spPr>
        <p:txBody>
          <a:bodyPr wrap="none" lIns="180000" tIns="144000" rIns="108000" bIns="0">
            <a:spAutoFit/>
          </a:bodyPr>
          <a:lstStyle>
            <a:lvl1pPr>
              <a:lnSpc>
                <a:spcPct val="80000"/>
              </a:lnSpc>
              <a:spcAft>
                <a:spcPts val="0"/>
              </a:spcAft>
              <a:defRPr sz="5700" b="1" cap="all">
                <a:solidFill>
                  <a:schemeClr val="tx2"/>
                </a:solidFill>
                <a:latin typeface="Arial"/>
                <a:cs typeface="Arial"/>
              </a:defRPr>
            </a:lvl1pPr>
          </a:lstStyle>
          <a:p>
            <a:pPr lvl="0">
              <a:defRPr/>
            </a:pPr>
            <a:r>
              <a:rPr lang="de-DE"/>
              <a:t>Text</a:t>
            </a:r>
            <a:endParaRPr/>
          </a:p>
        </p:txBody>
      </p:sp>
      <p:sp>
        <p:nvSpPr>
          <p:cNvPr id="329761" name="Rectangle 33"/>
          <p:cNvSpPr>
            <a:spLocks noGrp="1" noChangeArrowheads="1"/>
          </p:cNvSpPr>
          <p:nvPr>
            <p:ph type="subTitle" sz="quarter" idx="1" hasCustomPrompt="1"/>
          </p:nvPr>
        </p:nvSpPr>
        <p:spPr bwMode="auto">
          <a:xfrm>
            <a:off x="863599" y="951570"/>
            <a:ext cx="2159914" cy="847137"/>
          </a:xfrm>
          <a:prstGeom prst="rect">
            <a:avLst/>
          </a:prstGeom>
          <a:solidFill>
            <a:schemeClr val="bg1"/>
          </a:solidFill>
        </p:spPr>
        <p:txBody>
          <a:bodyPr wrap="none" lIns="180000" tIns="144000" rIns="108000" bIns="0">
            <a:spAutoFit/>
          </a:bodyPr>
          <a:lstStyle>
            <a:lvl1pPr marL="0" indent="0">
              <a:lnSpc>
                <a:spcPct val="80000"/>
              </a:lnSpc>
              <a:spcAft>
                <a:spcPts val="0"/>
              </a:spcAft>
              <a:buClrTx/>
              <a:buFontTx/>
              <a:buNone/>
              <a:defRPr sz="5700" cap="all">
                <a:solidFill>
                  <a:schemeClr val="tx2"/>
                </a:solidFill>
                <a:latin typeface="Arial"/>
                <a:cs typeface="Arial"/>
              </a:defRPr>
            </a:lvl1pPr>
          </a:lstStyle>
          <a:p>
            <a:pPr lvl="0">
              <a:defRPr/>
            </a:pPr>
            <a:r>
              <a:rPr lang="de-DE"/>
              <a:t>Text</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obj" preserve="1" userDrawn="1">
  <p:cSld name="Titel und Inhalt (Bildungschancen)">
    <p:bg>
      <p:bgPr>
        <a:solidFill>
          <a:schemeClr val="accent2"/>
        </a:solidFill>
        <a:effectLst/>
      </p:bgPr>
    </p:bg>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lvl1pPr>
              <a:defRPr b="1">
                <a:latin typeface="Arial"/>
                <a:cs typeface="Arial"/>
              </a:defRPr>
            </a:lvl1pPr>
          </a:lstStyle>
          <a:p>
            <a:pPr>
              <a:defRPr/>
            </a:pPr>
            <a:r>
              <a:rPr lang="de-DE"/>
              <a:t>Mastertitelformat bearbeiten</a:t>
            </a:r>
            <a:endParaRPr/>
          </a:p>
        </p:txBody>
      </p:sp>
      <p:sp>
        <p:nvSpPr>
          <p:cNvPr id="3" name="Inhaltsplatzhalter 2"/>
          <p:cNvSpPr>
            <a:spLocks noGrp="1"/>
          </p:cNvSpPr>
          <p:nvPr>
            <p:ph idx="1"/>
          </p:nvPr>
        </p:nvSpPr>
        <p:spPr bwMode="auto"/>
        <p:txBody>
          <a:bodyPr/>
          <a:lstStyle>
            <a:lvl1pPr>
              <a:defRPr>
                <a:latin typeface="Arial"/>
                <a:cs typeface="Arial"/>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Titel, Inhalt &amp; Foto">
    <p:bg>
      <p:bgPr>
        <a:solidFill>
          <a:schemeClr val="accent2"/>
        </a:solidFill>
        <a:effectLst/>
      </p:bgPr>
    </p:bg>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lvl1pPr>
              <a:defRPr b="1">
                <a:latin typeface="Arial"/>
                <a:cs typeface="Arial"/>
              </a:defRPr>
            </a:lvl1pPr>
          </a:lstStyle>
          <a:p>
            <a:pPr>
              <a:defRPr/>
            </a:pPr>
            <a:r>
              <a:rPr lang="de-DE"/>
              <a:t>Mastertitelformat bearbeiten</a:t>
            </a:r>
            <a:endParaRPr/>
          </a:p>
        </p:txBody>
      </p:sp>
      <p:sp>
        <p:nvSpPr>
          <p:cNvPr id="3" name="Inhaltsplatzhalter 2"/>
          <p:cNvSpPr>
            <a:spLocks noGrp="1"/>
          </p:cNvSpPr>
          <p:nvPr>
            <p:ph idx="1"/>
          </p:nvPr>
        </p:nvSpPr>
        <p:spPr bwMode="auto"/>
        <p:txBody>
          <a:bodyPr/>
          <a:lstStyle>
            <a:lvl1pPr>
              <a:defRPr>
                <a:latin typeface="Arial"/>
                <a:cs typeface="Arial"/>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 name="Bildplatzhalter 6"/>
          <p:cNvSpPr>
            <a:spLocks noGrp="1"/>
          </p:cNvSpPr>
          <p:nvPr>
            <p:ph type="pic" sz="quarter" idx="10"/>
          </p:nvPr>
        </p:nvSpPr>
        <p:spPr bwMode="gray">
          <a:xfrm>
            <a:off x="6330905" y="1149349"/>
            <a:ext cx="1949495" cy="2844801"/>
          </a:xfrm>
          <a:custGeom>
            <a:avLst/>
            <a:gdLst>
              <a:gd name="connsiteX0" fmla="*/ 245372 w 1949495"/>
              <a:gd name="connsiteY0" fmla="*/ 0 h 2844801"/>
              <a:gd name="connsiteX1" fmla="*/ 1699346 w 1949495"/>
              <a:gd name="connsiteY1" fmla="*/ 0 h 2844801"/>
              <a:gd name="connsiteX2" fmla="*/ 1944718 w 1949495"/>
              <a:gd name="connsiteY2" fmla="*/ 245372 h 2844801"/>
              <a:gd name="connsiteX3" fmla="*/ 1944718 w 1949495"/>
              <a:gd name="connsiteY3" fmla="*/ 271909 h 2844801"/>
              <a:gd name="connsiteX4" fmla="*/ 1944718 w 1949495"/>
              <a:gd name="connsiteY4" fmla="*/ 490743 h 2844801"/>
              <a:gd name="connsiteX5" fmla="*/ 1944718 w 1949495"/>
              <a:gd name="connsiteY5" fmla="*/ 1834126 h 2844801"/>
              <a:gd name="connsiteX6" fmla="*/ 1944718 w 1949495"/>
              <a:gd name="connsiteY6" fmla="*/ 2353934 h 2844801"/>
              <a:gd name="connsiteX7" fmla="*/ 1949495 w 1949495"/>
              <a:gd name="connsiteY7" fmla="*/ 2353934 h 2844801"/>
              <a:gd name="connsiteX8" fmla="*/ 1949495 w 1949495"/>
              <a:gd name="connsiteY8" fmla="*/ 2599306 h 2844801"/>
              <a:gd name="connsiteX9" fmla="*/ 1704124 w 1949495"/>
              <a:gd name="connsiteY9" fmla="*/ 2844677 h 2844801"/>
              <a:gd name="connsiteX10" fmla="*/ 1444460 w 1949495"/>
              <a:gd name="connsiteY10" fmla="*/ 2844677 h 2844801"/>
              <a:gd name="connsiteX11" fmla="*/ 1444328 w 1949495"/>
              <a:gd name="connsiteY11" fmla="*/ 2844801 h 2844801"/>
              <a:gd name="connsiteX12" fmla="*/ 500390 w 1949495"/>
              <a:gd name="connsiteY12" fmla="*/ 2844801 h 2844801"/>
              <a:gd name="connsiteX13" fmla="*/ 500258 w 1949495"/>
              <a:gd name="connsiteY13" fmla="*/ 2844677 h 2844801"/>
              <a:gd name="connsiteX14" fmla="*/ 250149 w 1949495"/>
              <a:gd name="connsiteY14" fmla="*/ 2844677 h 2844801"/>
              <a:gd name="connsiteX15" fmla="*/ 4778 w 1949495"/>
              <a:gd name="connsiteY15" fmla="*/ 2599306 h 2844801"/>
              <a:gd name="connsiteX16" fmla="*/ 4778 w 1949495"/>
              <a:gd name="connsiteY16" fmla="*/ 2379373 h 2844801"/>
              <a:gd name="connsiteX17" fmla="*/ 0 w 1949495"/>
              <a:gd name="connsiteY17" fmla="*/ 2379373 h 2844801"/>
              <a:gd name="connsiteX18" fmla="*/ 0 w 1949495"/>
              <a:gd name="connsiteY18" fmla="*/ 2374352 h 2844801"/>
              <a:gd name="connsiteX19" fmla="*/ 0 w 1949495"/>
              <a:gd name="connsiteY19" fmla="*/ 1834126 h 2844801"/>
              <a:gd name="connsiteX20" fmla="*/ 0 w 1949495"/>
              <a:gd name="connsiteY20" fmla="*/ 490743 h 2844801"/>
              <a:gd name="connsiteX21" fmla="*/ 0 w 1949495"/>
              <a:gd name="connsiteY21" fmla="*/ 271909 h 2844801"/>
              <a:gd name="connsiteX22" fmla="*/ 0 w 1949495"/>
              <a:gd name="connsiteY22" fmla="*/ 245372 h 2844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49495" h="2844801" extrusionOk="0">
                <a:moveTo>
                  <a:pt x="245372" y="0"/>
                </a:moveTo>
                <a:lnTo>
                  <a:pt x="1699346" y="0"/>
                </a:lnTo>
                <a:lnTo>
                  <a:pt x="1944718" y="245372"/>
                </a:lnTo>
                <a:lnTo>
                  <a:pt x="1944718" y="271909"/>
                </a:lnTo>
                <a:lnTo>
                  <a:pt x="1944718" y="490743"/>
                </a:lnTo>
                <a:lnTo>
                  <a:pt x="1944718" y="1834126"/>
                </a:lnTo>
                <a:lnTo>
                  <a:pt x="1944718" y="2353934"/>
                </a:lnTo>
                <a:lnTo>
                  <a:pt x="1949495" y="2353934"/>
                </a:lnTo>
                <a:lnTo>
                  <a:pt x="1949495" y="2599306"/>
                </a:lnTo>
                <a:lnTo>
                  <a:pt x="1704124" y="2844677"/>
                </a:lnTo>
                <a:lnTo>
                  <a:pt x="1444460" y="2844677"/>
                </a:lnTo>
                <a:lnTo>
                  <a:pt x="1444328" y="2844801"/>
                </a:lnTo>
                <a:lnTo>
                  <a:pt x="500390" y="2844801"/>
                </a:lnTo>
                <a:lnTo>
                  <a:pt x="500258" y="2844677"/>
                </a:lnTo>
                <a:lnTo>
                  <a:pt x="250149" y="2844677"/>
                </a:lnTo>
                <a:lnTo>
                  <a:pt x="4778" y="2599306"/>
                </a:lnTo>
                <a:lnTo>
                  <a:pt x="4778" y="2379373"/>
                </a:lnTo>
                <a:lnTo>
                  <a:pt x="0" y="2379373"/>
                </a:lnTo>
                <a:lnTo>
                  <a:pt x="0" y="2374352"/>
                </a:lnTo>
                <a:lnTo>
                  <a:pt x="0" y="1834126"/>
                </a:lnTo>
                <a:lnTo>
                  <a:pt x="0" y="490743"/>
                </a:lnTo>
                <a:lnTo>
                  <a:pt x="0" y="271909"/>
                </a:lnTo>
                <a:lnTo>
                  <a:pt x="0" y="245372"/>
                </a:lnTo>
                <a:close/>
              </a:path>
            </a:pathLst>
          </a:custGeom>
          <a:noFill/>
          <a:ln>
            <a:noFill/>
          </a:ln>
          <a:effectLst/>
        </p:spPr>
        <p:txBody>
          <a:bodyPr wrap="square">
            <a:noAutofit/>
          </a:bodyPr>
          <a:lstStyle/>
          <a:p>
            <a:pPr>
              <a:defRPr/>
            </a:pPr>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type="titleOnly" preserve="1" userDrawn="1">
  <p:cSld name="Nur Titel (Bildungschancen)">
    <p:bg>
      <p:bgPr>
        <a:solidFill>
          <a:schemeClr val="accent2"/>
        </a:solidFill>
        <a:effectLst/>
      </p:bgPr>
    </p:bg>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lvl1pPr>
              <a:defRPr b="1">
                <a:latin typeface="Arial"/>
                <a:cs typeface="Arial"/>
              </a:defRPr>
            </a:lvl1pPr>
          </a:lstStyle>
          <a:p>
            <a:pPr>
              <a:defRPr/>
            </a:pPr>
            <a:r>
              <a:rPr lang="de-DE"/>
              <a:t>Mastertitelformat bearbeiten</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preserve="1" userDrawn="1">
  <p:cSld name="Leer (Bildungschancen)">
    <p:bg>
      <p:bgPr>
        <a:solidFill>
          <a:schemeClr val="accent2"/>
        </a:solidFill>
        <a:effectLst/>
      </p:bgPr>
    </p:bg>
    <p:spTree>
      <p:nvGrpSpPr>
        <p:cNvPr id="1" name=""/>
        <p:cNvGrpSpPr/>
        <p:nvPr/>
      </p:nvGrpSpPr>
      <p:grpSpPr bwMode="auto">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bwMode="auto">
        <a:xfrm>
          <a:off x="0" y="0"/>
          <a:ext cx="0" cy="0"/>
          <a:chOff x="0" y="0"/>
          <a:chExt cx="0" cy="0"/>
        </a:xfrm>
      </p:grpSpPr>
      <p:sp>
        <p:nvSpPr>
          <p:cNvPr id="4" name="Rechteck 3"/>
          <p:cNvSpPr/>
          <p:nvPr userDrawn="1"/>
        </p:nvSpPr>
        <p:spPr bwMode="auto">
          <a:xfrm rot="10800000" flipV="1">
            <a:off x="0" y="176436"/>
            <a:ext cx="9144000" cy="4967064"/>
          </a:xfrm>
          <a:prstGeom prst="rect">
            <a:avLst/>
          </a:prstGeom>
          <a:solidFill>
            <a:schemeClr val="bg1"/>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mn-lt"/>
              <a:ea typeface="ヒラギノ角ゴ Pro W3"/>
            </a:endParaRPr>
          </a:p>
        </p:txBody>
      </p:sp>
      <p:sp>
        <p:nvSpPr>
          <p:cNvPr id="328740" name="Rectangle 36"/>
          <p:cNvSpPr>
            <a:spLocks noGrp="1" noChangeArrowheads="1"/>
          </p:cNvSpPr>
          <p:nvPr>
            <p:ph type="title"/>
          </p:nvPr>
        </p:nvSpPr>
        <p:spPr bwMode="gray">
          <a:xfrm>
            <a:off x="863599" y="726128"/>
            <a:ext cx="6624638" cy="900000"/>
          </a:xfrm>
          <a:prstGeom prst="rect">
            <a:avLst/>
          </a:prstGeom>
          <a:noFill/>
          <a:ln>
            <a:noFill/>
          </a:ln>
          <a:effectLst/>
        </p:spPr>
        <p:txBody>
          <a:bodyPr vert="horz" wrap="square" lIns="0" tIns="0" rIns="0" bIns="0" numCol="1" anchor="t" anchorCtr="0" compatLnSpc="1">
            <a:prstTxWarp prst="textNoShape">
              <a:avLst/>
            </a:prstTxWarp>
          </a:bodyPr>
          <a:lstStyle/>
          <a:p>
            <a:pPr lvl="0">
              <a:defRPr/>
            </a:pPr>
            <a:r>
              <a:rPr lang="de-DE"/>
              <a:t>Mastertitelformat bearbeiten</a:t>
            </a:r>
            <a:endParaRPr/>
          </a:p>
        </p:txBody>
      </p:sp>
      <p:sp>
        <p:nvSpPr>
          <p:cNvPr id="328741" name="Rectangle 37"/>
          <p:cNvSpPr>
            <a:spLocks noGrp="1" noChangeArrowheads="1"/>
          </p:cNvSpPr>
          <p:nvPr>
            <p:ph type="body" idx="1"/>
          </p:nvPr>
        </p:nvSpPr>
        <p:spPr bwMode="gray">
          <a:xfrm>
            <a:off x="863599" y="1671638"/>
            <a:ext cx="6624638" cy="2844800"/>
          </a:xfrm>
          <a:prstGeom prst="rect">
            <a:avLst/>
          </a:prstGeom>
          <a:noFill/>
          <a:ln>
            <a:noFill/>
          </a:ln>
          <a:effectLst/>
        </p:spPr>
        <p:txBody>
          <a:bodyPr vert="horz" wrap="square" lIns="0" tIns="18000" rIns="0" bIns="0" numCol="1" anchor="t" anchorCtr="0" compatLnSpc="1">
            <a:prstTxWarp prst="textNoShape">
              <a:avLst/>
            </a:prstTxWarp>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a:lnSpc>
          <a:spcPct val="85000"/>
        </a:lnSpc>
        <a:spcBef>
          <a:spcPts val="0"/>
        </a:spcBef>
        <a:spcAft>
          <a:spcPts val="0"/>
        </a:spcAft>
        <a:defRPr sz="3400" b="1">
          <a:solidFill>
            <a:schemeClr val="tx2"/>
          </a:solidFill>
          <a:latin typeface="+mj-lt"/>
          <a:ea typeface="+mj-ea"/>
          <a:cs typeface="Arial"/>
        </a:defRPr>
      </a:lvl1pPr>
      <a:lvl2pPr algn="l">
        <a:lnSpc>
          <a:spcPct val="85000"/>
        </a:lnSpc>
        <a:spcBef>
          <a:spcPts val="0"/>
        </a:spcBef>
        <a:spcAft>
          <a:spcPts val="0"/>
        </a:spcAft>
        <a:defRPr sz="3200">
          <a:solidFill>
            <a:schemeClr val="tx2"/>
          </a:solidFill>
          <a:latin typeface="Tele-GroteskFet"/>
          <a:ea typeface="ヒラギノ角ゴ Pro W3"/>
          <a:cs typeface="ヒラギノ角ゴ Pro W3"/>
        </a:defRPr>
      </a:lvl2pPr>
      <a:lvl3pPr algn="l">
        <a:lnSpc>
          <a:spcPct val="85000"/>
        </a:lnSpc>
        <a:spcBef>
          <a:spcPts val="0"/>
        </a:spcBef>
        <a:spcAft>
          <a:spcPts val="0"/>
        </a:spcAft>
        <a:defRPr sz="3200">
          <a:solidFill>
            <a:schemeClr val="tx2"/>
          </a:solidFill>
          <a:latin typeface="Tele-GroteskFet"/>
          <a:ea typeface="ヒラギノ角ゴ Pro W3"/>
          <a:cs typeface="ヒラギノ角ゴ Pro W3"/>
        </a:defRPr>
      </a:lvl3pPr>
      <a:lvl4pPr algn="l">
        <a:lnSpc>
          <a:spcPct val="85000"/>
        </a:lnSpc>
        <a:spcBef>
          <a:spcPts val="0"/>
        </a:spcBef>
        <a:spcAft>
          <a:spcPts val="0"/>
        </a:spcAft>
        <a:defRPr sz="3200">
          <a:solidFill>
            <a:schemeClr val="tx2"/>
          </a:solidFill>
          <a:latin typeface="Tele-GroteskFet"/>
          <a:ea typeface="ヒラギノ角ゴ Pro W3"/>
          <a:cs typeface="ヒラギノ角ゴ Pro W3"/>
        </a:defRPr>
      </a:lvl4pPr>
      <a:lvl5pPr algn="l">
        <a:lnSpc>
          <a:spcPct val="85000"/>
        </a:lnSpc>
        <a:spcBef>
          <a:spcPts val="0"/>
        </a:spcBef>
        <a:spcAft>
          <a:spcPts val="0"/>
        </a:spcAft>
        <a:defRPr sz="3200">
          <a:solidFill>
            <a:schemeClr val="tx2"/>
          </a:solidFill>
          <a:latin typeface="Tele-GroteskFet"/>
          <a:ea typeface="ヒラギノ角ゴ Pro W3"/>
          <a:cs typeface="ヒラギノ角ゴ Pro W3"/>
        </a:defRPr>
      </a:lvl5pPr>
      <a:lvl6pPr marL="457063" algn="l">
        <a:lnSpc>
          <a:spcPct val="85000"/>
        </a:lnSpc>
        <a:spcBef>
          <a:spcPts val="0"/>
        </a:spcBef>
        <a:spcAft>
          <a:spcPts val="0"/>
        </a:spcAft>
        <a:defRPr sz="3200">
          <a:solidFill>
            <a:schemeClr val="tx2"/>
          </a:solidFill>
          <a:latin typeface="Tele-GroteskFet"/>
          <a:ea typeface="ヒラギノ角ゴ Pro W3"/>
        </a:defRPr>
      </a:lvl6pPr>
      <a:lvl7pPr marL="914126" algn="l">
        <a:lnSpc>
          <a:spcPct val="85000"/>
        </a:lnSpc>
        <a:spcBef>
          <a:spcPts val="0"/>
        </a:spcBef>
        <a:spcAft>
          <a:spcPts val="0"/>
        </a:spcAft>
        <a:defRPr sz="3200">
          <a:solidFill>
            <a:schemeClr val="tx2"/>
          </a:solidFill>
          <a:latin typeface="Tele-GroteskFet"/>
          <a:ea typeface="ヒラギノ角ゴ Pro W3"/>
        </a:defRPr>
      </a:lvl7pPr>
      <a:lvl8pPr marL="1371189" algn="l">
        <a:lnSpc>
          <a:spcPct val="85000"/>
        </a:lnSpc>
        <a:spcBef>
          <a:spcPts val="0"/>
        </a:spcBef>
        <a:spcAft>
          <a:spcPts val="0"/>
        </a:spcAft>
        <a:defRPr sz="3200">
          <a:solidFill>
            <a:schemeClr val="tx2"/>
          </a:solidFill>
          <a:latin typeface="Tele-GroteskFet"/>
          <a:ea typeface="ヒラギノ角ゴ Pro W3"/>
        </a:defRPr>
      </a:lvl8pPr>
      <a:lvl9pPr marL="1828251" algn="l">
        <a:lnSpc>
          <a:spcPct val="85000"/>
        </a:lnSpc>
        <a:spcBef>
          <a:spcPts val="0"/>
        </a:spcBef>
        <a:spcAft>
          <a:spcPts val="0"/>
        </a:spcAft>
        <a:defRPr sz="3200">
          <a:solidFill>
            <a:schemeClr val="tx2"/>
          </a:solidFill>
          <a:latin typeface="Tele-GroteskFet"/>
          <a:ea typeface="ヒラギノ角ゴ Pro W3"/>
        </a:defRPr>
      </a:lvl9pPr>
    </p:titleStyle>
    <p:bodyStyle>
      <a:lvl1pPr marL="133350" indent="-133350" algn="l">
        <a:spcBef>
          <a:spcPts val="0"/>
        </a:spcBef>
        <a:spcAft>
          <a:spcPts val="0"/>
        </a:spcAft>
        <a:buClr>
          <a:schemeClr val="tx2"/>
        </a:buClr>
        <a:buFont typeface="Wingdings"/>
        <a:buChar char="§"/>
        <a:defRPr sz="1400">
          <a:solidFill>
            <a:schemeClr val="tx1"/>
          </a:solidFill>
          <a:latin typeface="+mn-lt"/>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mn-lt"/>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mn-lt"/>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mn-lt"/>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mn-lt"/>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p:bodyStyle>
    <p:otherStyle>
      <a:defPPr>
        <a:defRPr lang="de-DE"/>
      </a:defPPr>
      <a:lvl1pPr marL="0" algn="l" defTabSz="457063">
        <a:defRPr sz="1800">
          <a:solidFill>
            <a:schemeClr val="tx1"/>
          </a:solidFill>
          <a:latin typeface="+mn-lt"/>
          <a:ea typeface="+mn-ea"/>
          <a:cs typeface="+mn-cs"/>
        </a:defRPr>
      </a:lvl1pPr>
      <a:lvl2pPr marL="457063" algn="l" defTabSz="457063">
        <a:defRPr sz="1800">
          <a:solidFill>
            <a:schemeClr val="tx1"/>
          </a:solidFill>
          <a:latin typeface="+mn-lt"/>
          <a:ea typeface="+mn-ea"/>
          <a:cs typeface="+mn-cs"/>
        </a:defRPr>
      </a:lvl2pPr>
      <a:lvl3pPr marL="914126" algn="l" defTabSz="457063">
        <a:defRPr sz="1800">
          <a:solidFill>
            <a:schemeClr val="tx1"/>
          </a:solidFill>
          <a:latin typeface="+mn-lt"/>
          <a:ea typeface="+mn-ea"/>
          <a:cs typeface="+mn-cs"/>
        </a:defRPr>
      </a:lvl3pPr>
      <a:lvl4pPr marL="1371189" algn="l" defTabSz="457063">
        <a:defRPr sz="1800">
          <a:solidFill>
            <a:schemeClr val="tx1"/>
          </a:solidFill>
          <a:latin typeface="+mn-lt"/>
          <a:ea typeface="+mn-ea"/>
          <a:cs typeface="+mn-cs"/>
        </a:defRPr>
      </a:lvl4pPr>
      <a:lvl5pPr marL="1828251" algn="l" defTabSz="457063">
        <a:defRPr sz="1800">
          <a:solidFill>
            <a:schemeClr val="tx1"/>
          </a:solidFill>
          <a:latin typeface="+mn-lt"/>
          <a:ea typeface="+mn-ea"/>
          <a:cs typeface="+mn-cs"/>
        </a:defRPr>
      </a:lvl5pPr>
      <a:lvl6pPr marL="2285314" algn="l" defTabSz="457063">
        <a:defRPr sz="1800">
          <a:solidFill>
            <a:schemeClr val="tx1"/>
          </a:solidFill>
          <a:latin typeface="+mn-lt"/>
          <a:ea typeface="+mn-ea"/>
          <a:cs typeface="+mn-cs"/>
        </a:defRPr>
      </a:lvl6pPr>
      <a:lvl7pPr marL="2742377" algn="l" defTabSz="457063">
        <a:defRPr sz="1800">
          <a:solidFill>
            <a:schemeClr val="tx1"/>
          </a:solidFill>
          <a:latin typeface="+mn-lt"/>
          <a:ea typeface="+mn-ea"/>
          <a:cs typeface="+mn-cs"/>
        </a:defRPr>
      </a:lvl7pPr>
      <a:lvl8pPr marL="3199440" algn="l" defTabSz="457063">
        <a:defRPr sz="1800">
          <a:solidFill>
            <a:schemeClr val="tx1"/>
          </a:solidFill>
          <a:latin typeface="+mn-lt"/>
          <a:ea typeface="+mn-ea"/>
          <a:cs typeface="+mn-cs"/>
        </a:defRPr>
      </a:lvl8pPr>
      <a:lvl9pPr marL="3656503" algn="l" defTabSz="457063">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image" Target="../media/image16.jpg"/><Relationship Id="rId4" Type="http://schemas.openxmlformats.org/officeDocument/2006/relationships/image" Target="../media/image15.jp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image" Target="../media/image11.png"/><Relationship Id="rId4" Type="http://schemas.openxmlformats.org/officeDocument/2006/relationships/hyperlink" Target="https://youtu.be/4SlkjIlGqHU"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9.xml"/><Relationship Id="rId1" Type="http://schemas.openxmlformats.org/officeDocument/2006/relationships/slideLayout" Target="../slideLayouts/slideLayout6.xml"/><Relationship Id="rId5" Type="http://schemas.openxmlformats.org/officeDocument/2006/relationships/image" Target="../media/image20.jpg"/><Relationship Id="rId4" Type="http://schemas.openxmlformats.org/officeDocument/2006/relationships/image" Target="../media/image19.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23.jpg"/><Relationship Id="rId4" Type="http://schemas.openxmlformats.org/officeDocument/2006/relationships/image" Target="../media/image22.jp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video" Target="https://www.youtube.com/embed/yAaFzb0sG3s?feature=oembed" TargetMode="External"/><Relationship Id="rId5" Type="http://schemas.openxmlformats.org/officeDocument/2006/relationships/image" Target="../media/image25.jpe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29.jpg"/></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3.emf"/><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hyperlink" Target="https://dpa-factchecking.com/austria/200519-99-112777" TargetMode="External"/><Relationship Id="rId7" Type="http://schemas.openxmlformats.org/officeDocument/2006/relationships/hyperlink" Target="http://www.mimikama.at/5g-kroatien" TargetMode="External"/><Relationship Id="rId2" Type="http://schemas.openxmlformats.org/officeDocument/2006/relationships/notesSlide" Target="../notesSlides/notesSlide28.xml"/><Relationship Id="rId1" Type="http://schemas.openxmlformats.org/officeDocument/2006/relationships/slideLayout" Target="../slideLayouts/slideLayout5.xml"/><Relationship Id="rId6" Type="http://schemas.openxmlformats.org/officeDocument/2006/relationships/hyperlink" Target="https://www.presseportal.de/pm/133833/4600268" TargetMode="External"/><Relationship Id="rId5" Type="http://schemas.openxmlformats.org/officeDocument/2006/relationships/hyperlink" Target="https://correctiv.org/faktencheck/2020/06/11/nein-diese-voegel-starben-nicht-durch-5g-strahlung-in-kroatien" TargetMode="External"/><Relationship Id="rId4" Type="http://schemas.openxmlformats.org/officeDocument/2006/relationships/hyperlink" Target="http://www.mimikama.org/simpsons-coronavirus"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time.com/5011386/donald-trump-fish-koi-japan" TargetMode="External"/><Relationship Id="rId7" Type="http://schemas.openxmlformats.org/officeDocument/2006/relationships/hyperlink" Target="http://www.berlin.de/kultur-und-tickets/fotos/stadtleben/5537257-1852685.gallery.html" TargetMode="External"/><Relationship Id="rId2" Type="http://schemas.openxmlformats.org/officeDocument/2006/relationships/notesSlide" Target="../notesSlides/notesSlide29.xml"/><Relationship Id="rId1" Type="http://schemas.openxmlformats.org/officeDocument/2006/relationships/slideLayout" Target="../slideLayouts/slideLayout5.xml"/><Relationship Id="rId6" Type="http://schemas.openxmlformats.org/officeDocument/2006/relationships/hyperlink" Target="https://www.maz-online.de/brandenburg/afd-verbreitet-manipuliertes-maz-foto-von-potsdamer-klimademo-CPQGHO27PJDATW2LNNLYM6XEQE.html" TargetMode="External"/><Relationship Id="rId5" Type="http://schemas.openxmlformats.org/officeDocument/2006/relationships/hyperlink" Target="https://doi.org/10.1016/j.copsyc.2023.101778" TargetMode="External"/><Relationship Id="rId4" Type="http://schemas.openxmlformats.org/officeDocument/2006/relationships/hyperlink" Target="https://factcheck.afp.com/these-two-pictures-do-not-show-same-rainforest-ten-years-apart"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8" Type="http://schemas.openxmlformats.org/officeDocument/2006/relationships/hyperlink" Target="https://unsplash.com/de/fotos/euro-banknotensammlung-auf-holzoberflache-ms6N-gBtbCQ" TargetMode="External"/><Relationship Id="rId3" Type="http://schemas.openxmlformats.org/officeDocument/2006/relationships/hyperlink" Target="https://unsplash.com/de/fotos/personen-die-tagsuber-beschilderungen-halten-Vk-cI6lslTc" TargetMode="External"/><Relationship Id="rId7" Type="http://schemas.openxmlformats.org/officeDocument/2006/relationships/hyperlink" Target="https://unsplash.com/de/fotos/person-die-in-der-nahe-des-tisches-steht-IBWJsMObnnU" TargetMode="External"/><Relationship Id="rId2" Type="http://schemas.openxmlformats.org/officeDocument/2006/relationships/notesSlide" Target="../notesSlides/notesSlide30.xml"/><Relationship Id="rId1" Type="http://schemas.openxmlformats.org/officeDocument/2006/relationships/slideLayout" Target="../slideLayouts/slideLayout5.xml"/><Relationship Id="rId6" Type="http://schemas.openxmlformats.org/officeDocument/2006/relationships/hyperlink" Target="https://unsplash.com/de/fotos/menschen-protestieren-im-gebaude-6Xjl5-Xq4g4" TargetMode="External"/><Relationship Id="rId5" Type="http://schemas.openxmlformats.org/officeDocument/2006/relationships/hyperlink" Target="https://youtu.be/4SlkjIlGqHU" TargetMode="External"/><Relationship Id="rId10" Type="http://schemas.openxmlformats.org/officeDocument/2006/relationships/hyperlink" Target="https://unsplash.com/de/fotos/weisses-druckerpapier-mit-schwarzem-text-AKQlYooS72w" TargetMode="External"/><Relationship Id="rId4" Type="http://schemas.openxmlformats.org/officeDocument/2006/relationships/hyperlink" Target="https://correctiv.org/faktencheck/2020/06/11/nein-diese-voegel-starben-nicht-durch-5g-strahlung-in-kroatien/?lang=de" TargetMode="External"/><Relationship Id="rId9" Type="http://schemas.openxmlformats.org/officeDocument/2006/relationships/hyperlink" Target="https://unsplash.com/de/fotos/graustufenfoto-eines-mannes-der-ein-dummes-gesicht-macht--5Vl9oimYlU" TargetMode="External"/></Relationships>
</file>

<file path=ppt/slides/_rels/slide31.xml.rels><?xml version="1.0" encoding="UTF-8" standalone="yes"?>
<Relationships xmlns="http://schemas.openxmlformats.org/package/2006/relationships"><Relationship Id="rId8" Type="http://schemas.openxmlformats.org/officeDocument/2006/relationships/hyperlink" Target="http://www.berlin.de/kultur-und-tickets/fotos/stadtleben/5537257-1852685.gallery.html" TargetMode="External"/><Relationship Id="rId3" Type="http://schemas.openxmlformats.org/officeDocument/2006/relationships/hyperlink" Target="https://unsplash.com/de/fotos/verschiedene-fotos-im-weissen-regal-nbijoicghjQ" TargetMode="External"/><Relationship Id="rId7" Type="http://schemas.openxmlformats.org/officeDocument/2006/relationships/hyperlink" Target="https://youtu.be/yAaFzb0sG3s" TargetMode="External"/><Relationship Id="rId2" Type="http://schemas.openxmlformats.org/officeDocument/2006/relationships/notesSlide" Target="../notesSlides/notesSlide31.xml"/><Relationship Id="rId1" Type="http://schemas.openxmlformats.org/officeDocument/2006/relationships/slideLayout" Target="../slideLayouts/slideLayout5.xml"/><Relationship Id="rId6" Type="http://schemas.openxmlformats.org/officeDocument/2006/relationships/hyperlink" Target="https://time.com/5011386/donald-trump-fish-koi-japan" TargetMode="External"/><Relationship Id="rId5" Type="http://schemas.openxmlformats.org/officeDocument/2006/relationships/hyperlink" Target="https://factcheck.afp.com/these-two-pictures-do-not-show-same-rainforest-ten-years-apart" TargetMode="External"/><Relationship Id="rId4" Type="http://schemas.openxmlformats.org/officeDocument/2006/relationships/hyperlink" Target="http://www.maz-online.de/brandenburg/afd-verbreitet-manipuliertes-maz-foto-von-potsdamer-klimademo-CPQGHO27PJDATW2LNNLYM6XEQE.html" TargetMode="External"/><Relationship Id="rId9" Type="http://schemas.openxmlformats.org/officeDocument/2006/relationships/hyperlink" Target="http://www.thispersondoesnotexist.com/"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emf"/><Relationship Id="rId2" Type="http://schemas.openxmlformats.org/officeDocument/2006/relationships/notesSlide" Target="../notesSlides/notesSlide32.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hyperlink" Target="http://www.telekom-stiftung.de/qapito" TargetMode="External"/><Relationship Id="rId4" Type="http://schemas.openxmlformats.org/officeDocument/2006/relationships/hyperlink" Target="https://creativecommons.org/licenses/by-sa/4.0/deed.de"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11.png"/><Relationship Id="rId4" Type="http://schemas.openxmlformats.org/officeDocument/2006/relationships/hyperlink" Target="https://youtu.be/4SlkjIlGqHU"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32" name="Bildplatzhalter 6"/>
          <p:cNvPicPr>
            <a:picLocks noChangeAspect="1"/>
          </p:cNvPicPr>
          <p:nvPr/>
        </p:nvPicPr>
        <p:blipFill>
          <a:blip r:embed="rId3"/>
          <a:stretch/>
        </p:blipFill>
        <p:spPr bwMode="auto">
          <a:xfrm>
            <a:off x="0" y="195486"/>
            <a:ext cx="9144000" cy="2971800"/>
          </a:xfrm>
          <a:prstGeom prst="rect">
            <a:avLst/>
          </a:prstGeom>
          <a:solidFill>
            <a:schemeClr val="bg2"/>
          </a:solidFill>
          <a:ln>
            <a:noFill/>
          </a:ln>
          <a:effectLst/>
        </p:spPr>
      </p:pic>
      <p:sp>
        <p:nvSpPr>
          <p:cNvPr id="48" name="Rechteck 47"/>
          <p:cNvSpPr/>
          <p:nvPr/>
        </p:nvSpPr>
        <p:spPr bwMode="auto">
          <a:xfrm>
            <a:off x="0" y="0"/>
            <a:ext cx="9144000" cy="195486"/>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mn-lt"/>
              <a:ea typeface="ヒラギノ角ゴ Pro W3"/>
            </a:endParaRPr>
          </a:p>
        </p:txBody>
      </p:sp>
      <p:sp>
        <p:nvSpPr>
          <p:cNvPr id="2" name="Rechteck 1"/>
          <p:cNvSpPr/>
          <p:nvPr/>
        </p:nvSpPr>
        <p:spPr bwMode="auto">
          <a:xfrm>
            <a:off x="0" y="3169401"/>
            <a:ext cx="9151650" cy="1974099"/>
          </a:xfrm>
          <a:prstGeom prst="rect">
            <a:avLst/>
          </a:prstGeom>
          <a:solidFill>
            <a:schemeClr val="bg1"/>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mn-lt"/>
              <a:ea typeface="ヒラギノ角ゴ Pro W3"/>
            </a:endParaRPr>
          </a:p>
        </p:txBody>
      </p:sp>
      <p:sp>
        <p:nvSpPr>
          <p:cNvPr id="46" name="Textfeld 45"/>
          <p:cNvSpPr txBox="1"/>
          <p:nvPr/>
        </p:nvSpPr>
        <p:spPr bwMode="auto">
          <a:xfrm>
            <a:off x="863599" y="3308549"/>
            <a:ext cx="7884864" cy="355482"/>
          </a:xfrm>
          <a:prstGeom prst="rect">
            <a:avLst/>
          </a:prstGeom>
          <a:noFill/>
        </p:spPr>
        <p:txBody>
          <a:bodyPr wrap="square" rtlCol="0">
            <a:spAutoFit/>
          </a:bodyPr>
          <a:lstStyle/>
          <a:p>
            <a:pPr algn="l">
              <a:defRPr/>
            </a:pPr>
            <a:r>
              <a:rPr lang="de-DE" sz="1900" b="1">
                <a:solidFill>
                  <a:schemeClr val="tx2"/>
                </a:solidFill>
                <a:latin typeface="Arial"/>
                <a:cs typeface="Arial"/>
              </a:rPr>
              <a:t>Wie erkenne ich Fake News &amp; Falschinformationen im Internet?</a:t>
            </a:r>
            <a:endParaRPr/>
          </a:p>
        </p:txBody>
      </p:sp>
      <p:pic>
        <p:nvPicPr>
          <p:cNvPr id="10" name="Grafik 9"/>
          <p:cNvPicPr>
            <a:picLocks noChangeAspect="1"/>
          </p:cNvPicPr>
          <p:nvPr/>
        </p:nvPicPr>
        <p:blipFill>
          <a:blip r:embed="rId4"/>
          <a:stretch/>
        </p:blipFill>
        <p:spPr bwMode="auto">
          <a:xfrm>
            <a:off x="147566" y="4303988"/>
            <a:ext cx="716034" cy="716034"/>
          </a:xfrm>
          <a:prstGeom prst="rect">
            <a:avLst/>
          </a:prstGeom>
        </p:spPr>
      </p:pic>
      <p:sp>
        <p:nvSpPr>
          <p:cNvPr id="17" name="Rechteck 16"/>
          <p:cNvSpPr/>
          <p:nvPr/>
        </p:nvSpPr>
        <p:spPr bwMode="auto">
          <a:xfrm rot="16199998">
            <a:off x="7570064" y="1587794"/>
            <a:ext cx="2968357" cy="179512"/>
          </a:xfrm>
          <a:prstGeom prst="rect">
            <a:avLst/>
          </a:prstGeom>
        </p:spPr>
        <p:txBody>
          <a:bodyPr wrap="square">
            <a:spAutoFit/>
          </a:bodyPr>
          <a:lstStyle/>
          <a:p>
            <a:pPr algn="r">
              <a:defRPr/>
            </a:pPr>
            <a:r>
              <a:rPr lang="de-DE" sz="600">
                <a:solidFill>
                  <a:schemeClr val="bg1"/>
                </a:solidFill>
                <a:latin typeface="Arial"/>
                <a:cs typeface="Arial"/>
              </a:rPr>
              <a:t>Foto: unsplash.com</a:t>
            </a:r>
            <a:endParaRPr>
              <a:latin typeface="Arial"/>
              <a:cs typeface="Arial"/>
            </a:endParaRPr>
          </a:p>
        </p:txBody>
      </p:sp>
      <p:sp>
        <p:nvSpPr>
          <p:cNvPr id="3" name="Textfeld 2"/>
          <p:cNvSpPr txBox="1"/>
          <p:nvPr/>
        </p:nvSpPr>
        <p:spPr bwMode="auto">
          <a:xfrm>
            <a:off x="3668183" y="1667933"/>
            <a:ext cx="1828800" cy="1828800"/>
          </a:xfrm>
          <a:prstGeom prst="rect">
            <a:avLst/>
          </a:prstGeom>
          <a:noFill/>
        </p:spPr>
        <p:txBody>
          <a:bodyPr wrap="square" rtlCol="0">
            <a:spAutoFit/>
          </a:bodyPr>
          <a:lstStyle/>
          <a:p>
            <a:pPr algn="l">
              <a:defRPr/>
            </a:pPr>
            <a:endParaRPr lang="de-DE"/>
          </a:p>
        </p:txBody>
      </p:sp>
      <p:sp>
        <p:nvSpPr>
          <p:cNvPr id="11" name="Textfeld 10"/>
          <p:cNvSpPr txBox="1"/>
          <p:nvPr/>
        </p:nvSpPr>
        <p:spPr bwMode="auto">
          <a:xfrm>
            <a:off x="863599" y="3651869"/>
            <a:ext cx="5652651" cy="722412"/>
          </a:xfrm>
          <a:prstGeom prst="rect">
            <a:avLst/>
          </a:prstGeom>
          <a:noFill/>
        </p:spPr>
        <p:txBody>
          <a:bodyPr wrap="square" rtlCol="0">
            <a:spAutoFit/>
          </a:bodyPr>
          <a:lstStyle/>
          <a:p>
            <a:pPr algn="l">
              <a:lnSpc>
                <a:spcPct val="114999"/>
              </a:lnSpc>
              <a:defRPr/>
            </a:pPr>
            <a:r>
              <a:rPr lang="de-DE" sz="1200">
                <a:latin typeface="Arial"/>
                <a:cs typeface="Arial"/>
              </a:rPr>
              <a:t>Ein Workshop aus dem Projekt „Qapito! – Quellen kritisch beurteilen“</a:t>
            </a:r>
            <a:endParaRPr/>
          </a:p>
          <a:p>
            <a:pPr algn="l">
              <a:lnSpc>
                <a:spcPct val="114999"/>
              </a:lnSpc>
              <a:defRPr/>
            </a:pPr>
            <a:r>
              <a:rPr lang="de-DE" sz="1200">
                <a:latin typeface="Arial"/>
                <a:cs typeface="Arial"/>
              </a:rPr>
              <a:t>Entwickelt von Philipp L. Marten, Sandra Aßmann &amp; Marc Stadtler</a:t>
            </a:r>
            <a:br>
              <a:rPr lang="de-DE" sz="1200">
                <a:latin typeface="Arial"/>
                <a:cs typeface="Arial"/>
              </a:rPr>
            </a:br>
            <a:r>
              <a:rPr lang="de-DE" sz="1200">
                <a:latin typeface="Arial"/>
                <a:cs typeface="Arial"/>
              </a:rPr>
              <a:t>Institut für Erziehungswissenschaft der Ruhr-Universität Bochum</a:t>
            </a:r>
            <a:endParaRPr/>
          </a:p>
        </p:txBody>
      </p:sp>
      <p:pic>
        <p:nvPicPr>
          <p:cNvPr id="4" name="Grafik 3"/>
          <p:cNvPicPr>
            <a:picLocks noChangeAspect="1"/>
          </p:cNvPicPr>
          <p:nvPr/>
        </p:nvPicPr>
        <p:blipFill>
          <a:blip r:embed="rId5"/>
          <a:stretch/>
        </p:blipFill>
        <p:spPr bwMode="auto">
          <a:xfrm>
            <a:off x="6750450" y="4352923"/>
            <a:ext cx="2401200" cy="812700"/>
          </a:xfrm>
          <a:prstGeom prst="rect">
            <a:avLst/>
          </a:prstGeom>
        </p:spPr>
      </p:pic>
      <p:pic>
        <p:nvPicPr>
          <p:cNvPr id="5" name="Grafik 4" descr="Ein Bild, das Symbol, Schrift, Grafiken, Logo enthält.&#10;&#10;Automatisch generierte Beschreibung"/>
          <p:cNvPicPr>
            <a:picLocks noChangeAspect="1"/>
          </p:cNvPicPr>
          <p:nvPr/>
        </p:nvPicPr>
        <p:blipFill>
          <a:blip r:embed="rId6"/>
          <a:stretch/>
        </p:blipFill>
        <p:spPr bwMode="auto">
          <a:xfrm>
            <a:off x="1011166" y="4687658"/>
            <a:ext cx="864130" cy="30447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Was finden wir über einen Vogeltod in Kroatien?</a:t>
            </a:r>
            <a:endParaRPr/>
          </a:p>
        </p:txBody>
      </p:sp>
      <p:sp>
        <p:nvSpPr>
          <p:cNvPr id="3" name="Inhaltsplatzhalter 2"/>
          <p:cNvSpPr>
            <a:spLocks noGrp="1"/>
          </p:cNvSpPr>
          <p:nvPr>
            <p:ph idx="1"/>
          </p:nvPr>
        </p:nvSpPr>
        <p:spPr bwMode="auto">
          <a:xfrm>
            <a:off x="863599" y="1671638"/>
            <a:ext cx="7020768" cy="3060351"/>
          </a:xfrm>
        </p:spPr>
        <p:txBody>
          <a:bodyPr/>
          <a:lstStyle/>
          <a:p>
            <a:pPr marL="0" indent="0">
              <a:spcAft>
                <a:spcPts val="600"/>
              </a:spcAft>
              <a:buNone/>
              <a:defRPr/>
            </a:pPr>
            <a:r>
              <a:rPr lang="de-DE"/>
              <a:t>Überprüft in 3er-Teams die Geschichte vom Vogeltod in Kroatien aufgrund der </a:t>
            </a:r>
            <a:br>
              <a:rPr lang="de-DE"/>
            </a:br>
            <a:r>
              <a:rPr lang="de-DE"/>
              <a:t>5G-Technologie (Suchbegriffe: Vogeltod, Kroatien, 5G)</a:t>
            </a:r>
            <a:endParaRPr/>
          </a:p>
          <a:p>
            <a:pPr marL="0" indent="0">
              <a:spcAft>
                <a:spcPts val="600"/>
              </a:spcAft>
              <a:buNone/>
              <a:defRPr/>
            </a:pPr>
            <a:r>
              <a:rPr lang="de-DE" b="1"/>
              <a:t>Tipp: </a:t>
            </a:r>
            <a:r>
              <a:rPr lang="de-DE"/>
              <a:t>Seht nach, ob Faktenchecker etwas zu der Geschichte veröffentlicht haben.</a:t>
            </a:r>
            <a:endParaRPr/>
          </a:p>
          <a:p>
            <a:pPr marL="0" indent="0">
              <a:spcAft>
                <a:spcPts val="600"/>
              </a:spcAft>
              <a:buNone/>
              <a:defRPr/>
            </a:pPr>
            <a:r>
              <a:rPr lang="de-DE"/>
              <a:t>Macht euch zu den W-Fragen Notizen:</a:t>
            </a:r>
            <a:endParaRPr/>
          </a:p>
          <a:p>
            <a:pPr marL="266700" indent="-266700">
              <a:spcAft>
                <a:spcPts val="600"/>
              </a:spcAft>
              <a:buFont typeface="+mj-lt"/>
              <a:buAutoNum type="arabicPeriod"/>
              <a:defRPr/>
            </a:pPr>
            <a:r>
              <a:rPr lang="de-DE" b="1">
                <a:solidFill>
                  <a:schemeClr val="tx2"/>
                </a:solidFill>
              </a:rPr>
              <a:t>Wo</a:t>
            </a:r>
            <a:r>
              <a:rPr lang="de-DE" b="1"/>
              <a:t> ist das Foto aufgenommen worden?</a:t>
            </a:r>
            <a:endParaRPr/>
          </a:p>
          <a:p>
            <a:pPr marL="266700" indent="-266700">
              <a:spcAft>
                <a:spcPts val="600"/>
              </a:spcAft>
              <a:buFont typeface="+mj-lt"/>
              <a:buAutoNum type="arabicPeriod"/>
              <a:defRPr/>
            </a:pPr>
            <a:r>
              <a:rPr lang="de-DE" b="1">
                <a:solidFill>
                  <a:schemeClr val="tx2"/>
                </a:solidFill>
              </a:rPr>
              <a:t>Wann</a:t>
            </a:r>
            <a:r>
              <a:rPr lang="de-DE" b="1"/>
              <a:t> wurde das Foto aufgenommen?</a:t>
            </a:r>
            <a:endParaRPr/>
          </a:p>
          <a:p>
            <a:pPr marL="266700" indent="-266700">
              <a:spcAft>
                <a:spcPts val="600"/>
              </a:spcAft>
              <a:buFont typeface="+mj-lt"/>
              <a:buAutoNum type="arabicPeriod"/>
              <a:defRPr/>
            </a:pPr>
            <a:r>
              <a:rPr lang="de-DE" b="1">
                <a:solidFill>
                  <a:schemeClr val="tx2"/>
                </a:solidFill>
              </a:rPr>
              <a:t>Wer</a:t>
            </a:r>
            <a:r>
              <a:rPr lang="de-DE" b="1"/>
              <a:t> hat das Foto gemacht oder veröffentlicht? </a:t>
            </a:r>
            <a:endParaRPr/>
          </a:p>
          <a:p>
            <a:pPr marL="266700" indent="-266700">
              <a:spcAft>
                <a:spcPts val="600"/>
              </a:spcAft>
              <a:buFont typeface="+mj-lt"/>
              <a:buAutoNum type="arabicPeriod"/>
              <a:defRPr/>
            </a:pPr>
            <a:r>
              <a:rPr lang="de-DE" b="1">
                <a:solidFill>
                  <a:schemeClr val="tx2"/>
                </a:solidFill>
              </a:rPr>
              <a:t>Was</a:t>
            </a:r>
            <a:r>
              <a:rPr lang="de-DE" b="1"/>
              <a:t> ist auf dem Foto tatsächlich abgebildet?</a:t>
            </a:r>
            <a:endParaRPr/>
          </a:p>
          <a:p>
            <a:pPr marL="266700" indent="-266700">
              <a:spcAft>
                <a:spcPts val="600"/>
              </a:spcAft>
              <a:buFont typeface="+mj-lt"/>
              <a:buAutoNum type="arabicPeriod"/>
              <a:defRPr/>
            </a:pPr>
            <a:r>
              <a:rPr lang="de-DE" b="1">
                <a:solidFill>
                  <a:schemeClr val="tx2"/>
                </a:solidFill>
              </a:rPr>
              <a:t>Wie</a:t>
            </a:r>
            <a:r>
              <a:rPr lang="de-DE" b="1"/>
              <a:t> ist das passiert?</a:t>
            </a:r>
            <a:r>
              <a:rPr lang="de-DE" b="1">
                <a:solidFill>
                  <a:schemeClr val="accent4">
                    <a:lumMod val="75000"/>
                  </a:schemeClr>
                </a:solidFill>
              </a:rPr>
              <a:t> </a:t>
            </a:r>
            <a:endParaRPr lang="de-DE" b="1"/>
          </a:p>
          <a:p>
            <a:pPr marL="0" indent="0">
              <a:spcAft>
                <a:spcPts val="600"/>
              </a:spcAft>
              <a:buNone/>
              <a:defRPr/>
            </a:pPr>
            <a:br>
              <a:rPr lang="de-DE"/>
            </a:br>
            <a:r>
              <a:rPr lang="de-DE"/>
              <a:t>Ihr tretet mir euren Antworten in einem Kahoot-Quiz gegeneinander an.</a:t>
            </a:r>
            <a:endParaRPr/>
          </a:p>
          <a:p>
            <a:pPr>
              <a:spcAft>
                <a:spcPts val="600"/>
              </a:spcAft>
              <a:defRPr/>
            </a:pPr>
            <a:endParaRPr lang="de-DE"/>
          </a:p>
        </p:txBody>
      </p:sp>
      <p:sp>
        <p:nvSpPr>
          <p:cNvPr id="6" name="Rechteck 5"/>
          <p:cNvSpPr/>
          <p:nvPr/>
        </p:nvSpPr>
        <p:spPr bwMode="auto">
          <a:xfrm>
            <a:off x="5076056" y="4083918"/>
            <a:ext cx="2717411" cy="307777"/>
          </a:xfrm>
          <a:prstGeom prst="rect">
            <a:avLst/>
          </a:prstGeom>
        </p:spPr>
        <p:txBody>
          <a:bodyPr wrap="none">
            <a:spAutoFit/>
          </a:bodyPr>
          <a:lstStyle/>
          <a:p>
            <a:pPr lvl="0" algn="l">
              <a:lnSpc>
                <a:spcPct val="100000"/>
              </a:lnSpc>
              <a:spcAft>
                <a:spcPts val="600"/>
              </a:spcAft>
              <a:buClr>
                <a:srgbClr val="E20074"/>
              </a:buClr>
              <a:defRPr/>
            </a:pPr>
            <a:r>
              <a:rPr lang="de-DE" sz="1400" b="1">
                <a:solidFill>
                  <a:schemeClr val="tx2"/>
                </a:solidFill>
                <a:latin typeface="Arial"/>
                <a:cs typeface="Arial"/>
              </a:rPr>
              <a:t>Bearbeitungszeit: 10 Minuten </a:t>
            </a:r>
            <a:endParaRPr lang="de-DE" sz="1400">
              <a:solidFill>
                <a:schemeClr val="tx2"/>
              </a:solidFill>
              <a:latin typeface="Arial"/>
              <a:cs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Ergebnis des </a:t>
            </a:r>
            <a:br>
              <a:rPr lang="de-DE"/>
            </a:br>
            <a:r>
              <a:rPr lang="de-DE"/>
              <a:t>Faktenchecks</a:t>
            </a:r>
            <a:endParaRPr/>
          </a:p>
        </p:txBody>
      </p:sp>
      <p:sp>
        <p:nvSpPr>
          <p:cNvPr id="3" name="Inhaltsplatzhalter 2"/>
          <p:cNvSpPr>
            <a:spLocks noGrp="1"/>
          </p:cNvSpPr>
          <p:nvPr>
            <p:ph idx="1"/>
          </p:nvPr>
        </p:nvSpPr>
        <p:spPr bwMode="auto">
          <a:xfrm>
            <a:off x="863599" y="1671638"/>
            <a:ext cx="4213225" cy="2844800"/>
          </a:xfrm>
        </p:spPr>
        <p:txBody>
          <a:bodyPr/>
          <a:lstStyle/>
          <a:p>
            <a:pPr marL="0" indent="0">
              <a:buNone/>
              <a:defRPr/>
            </a:pPr>
            <a:r>
              <a:rPr lang="de-DE" b="1"/>
              <a:t>Nein, die Vögel starben nicht durch 5G-Strahlung</a:t>
            </a:r>
            <a:endParaRPr/>
          </a:p>
          <a:p>
            <a:pPr>
              <a:defRPr/>
            </a:pPr>
            <a:endParaRPr lang="de-DE"/>
          </a:p>
          <a:p>
            <a:pPr>
              <a:defRPr/>
            </a:pPr>
            <a:r>
              <a:rPr lang="de-DE" b="1">
                <a:solidFill>
                  <a:schemeClr val="tx2"/>
                </a:solidFill>
              </a:rPr>
              <a:t>Wo?</a:t>
            </a:r>
            <a:r>
              <a:rPr lang="de-DE"/>
              <a:t> Das Foto stammt aus Rom </a:t>
            </a:r>
            <a:br>
              <a:rPr lang="de-DE"/>
            </a:br>
            <a:r>
              <a:rPr lang="de-DE"/>
              <a:t> der Ort ist falsch angegeben</a:t>
            </a:r>
            <a:endParaRPr/>
          </a:p>
          <a:p>
            <a:pPr>
              <a:defRPr/>
            </a:pPr>
            <a:r>
              <a:rPr lang="de-DE" b="1">
                <a:solidFill>
                  <a:schemeClr val="tx2"/>
                </a:solidFill>
              </a:rPr>
              <a:t>Wann?</a:t>
            </a:r>
            <a:r>
              <a:rPr lang="de-DE">
                <a:solidFill>
                  <a:schemeClr val="tx2"/>
                </a:solidFill>
              </a:rPr>
              <a:t> </a:t>
            </a:r>
            <a:r>
              <a:rPr lang="de-DE"/>
              <a:t>Das Foto wurde Anfang Februar </a:t>
            </a:r>
            <a:br>
              <a:rPr lang="de-DE"/>
            </a:br>
            <a:r>
              <a:rPr lang="de-DE"/>
              <a:t>aufgenommen  der Post sagte „vor 16 Stunden“ </a:t>
            </a:r>
            <a:endParaRPr/>
          </a:p>
          <a:p>
            <a:pPr>
              <a:defRPr/>
            </a:pPr>
            <a:r>
              <a:rPr lang="de-DE" b="1">
                <a:solidFill>
                  <a:schemeClr val="tx2"/>
                </a:solidFill>
              </a:rPr>
              <a:t>Wer?</a:t>
            </a:r>
            <a:r>
              <a:rPr lang="de-DE"/>
              <a:t> Das Foto stammt von </a:t>
            </a:r>
            <a:r>
              <a:rPr lang="de-DE" i="1"/>
              <a:t>Roma Today</a:t>
            </a:r>
            <a:r>
              <a:rPr lang="de-DE"/>
              <a:t>, </a:t>
            </a:r>
            <a:br>
              <a:rPr lang="de-DE"/>
            </a:br>
            <a:r>
              <a:rPr lang="de-DE"/>
              <a:t>einer Online-Zeitung aus Rom</a:t>
            </a:r>
            <a:endParaRPr/>
          </a:p>
          <a:p>
            <a:pPr>
              <a:defRPr/>
            </a:pPr>
            <a:r>
              <a:rPr lang="de-DE" b="1">
                <a:solidFill>
                  <a:schemeClr val="tx2"/>
                </a:solidFill>
              </a:rPr>
              <a:t>Was?</a:t>
            </a:r>
            <a:r>
              <a:rPr lang="de-DE"/>
              <a:t> Verletzte und verstorbene Vögel liegen </a:t>
            </a:r>
            <a:br>
              <a:rPr lang="de-DE"/>
            </a:br>
            <a:r>
              <a:rPr lang="de-DE"/>
              <a:t>auf einer Straße </a:t>
            </a:r>
            <a:endParaRPr/>
          </a:p>
          <a:p>
            <a:pPr>
              <a:defRPr/>
            </a:pPr>
            <a:r>
              <a:rPr lang="de-DE" b="1">
                <a:solidFill>
                  <a:schemeClr val="tx2"/>
                </a:solidFill>
              </a:rPr>
              <a:t>Wie?</a:t>
            </a:r>
            <a:r>
              <a:rPr lang="de-DE">
                <a:solidFill>
                  <a:schemeClr val="tx2"/>
                </a:solidFill>
              </a:rPr>
              <a:t> </a:t>
            </a:r>
            <a:r>
              <a:rPr lang="de-DE"/>
              <a:t>Durch einen Sturm stürzte ein Baum um, </a:t>
            </a:r>
            <a:br>
              <a:rPr lang="de-DE"/>
            </a:br>
            <a:r>
              <a:rPr lang="de-DE"/>
              <a:t>in dem die Vögel ihre Nester hatten</a:t>
            </a:r>
            <a:endParaRPr/>
          </a:p>
        </p:txBody>
      </p:sp>
      <p:pic>
        <p:nvPicPr>
          <p:cNvPr id="4" name="Bildplatzhalter 10"/>
          <p:cNvPicPr>
            <a:picLocks noChangeAspect="1"/>
          </p:cNvPicPr>
          <p:nvPr/>
        </p:nvPicPr>
        <p:blipFill>
          <a:blip r:embed="rId3"/>
          <a:srcRect t="856" b="855"/>
          <a:stretch/>
        </p:blipFill>
        <p:spPr bwMode="auto">
          <a:xfrm>
            <a:off x="5220072" y="244989"/>
            <a:ext cx="3739486" cy="4351988"/>
          </a:xfrm>
          <a:prstGeom prst="rect">
            <a:avLst/>
          </a:prstGeom>
        </p:spPr>
      </p:pic>
      <p:sp>
        <p:nvSpPr>
          <p:cNvPr id="6" name="Rechteck 5"/>
          <p:cNvSpPr/>
          <p:nvPr/>
        </p:nvSpPr>
        <p:spPr bwMode="auto">
          <a:xfrm rot="16199998">
            <a:off x="8243984" y="2484033"/>
            <a:ext cx="1606582" cy="175433"/>
          </a:xfrm>
          <a:prstGeom prst="rect">
            <a:avLst/>
          </a:prstGeom>
        </p:spPr>
        <p:txBody>
          <a:bodyPr wrap="square">
            <a:spAutoFit/>
          </a:bodyPr>
          <a:lstStyle/>
          <a:p>
            <a:pPr>
              <a:defRPr/>
            </a:pPr>
            <a:r>
              <a:rPr lang="de-DE" sz="600">
                <a:latin typeface="Arial"/>
                <a:cs typeface="Arial"/>
              </a:rPr>
              <a:t>Screenshot: correctiv.org</a:t>
            </a:r>
            <a:endParaRPr sz="600">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500"/>
                                        <p:tgtEl>
                                          <p:spTgt spid="3">
                                            <p:txEl>
                                              <p:pRg st="2" end="2"/>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2" name="Grafik 21"/>
          <p:cNvPicPr>
            <a:picLocks noChangeAspect="1"/>
          </p:cNvPicPr>
          <p:nvPr/>
        </p:nvPicPr>
        <p:blipFill>
          <a:blip r:embed="rId3"/>
          <a:stretch/>
        </p:blipFill>
        <p:spPr bwMode="auto">
          <a:xfrm>
            <a:off x="1874" y="0"/>
            <a:ext cx="9140252" cy="5143500"/>
          </a:xfrm>
          <a:prstGeom prst="rect">
            <a:avLst/>
          </a:prstGeom>
        </p:spPr>
      </p:pic>
      <p:sp>
        <p:nvSpPr>
          <p:cNvPr id="8" name="Rechteck 7"/>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mn-lt"/>
              <a:ea typeface="ヒラギノ角ゴ Pro W3"/>
            </a:endParaRPr>
          </a:p>
        </p:txBody>
      </p:sp>
      <p:grpSp>
        <p:nvGrpSpPr>
          <p:cNvPr id="16" name="Gruppieren 15"/>
          <p:cNvGrpSpPr/>
          <p:nvPr/>
        </p:nvGrpSpPr>
        <p:grpSpPr bwMode="auto">
          <a:xfrm>
            <a:off x="626764" y="1569450"/>
            <a:ext cx="3847426" cy="1002299"/>
            <a:chOff x="0" y="0"/>
            <a:chExt cx="3847426" cy="1002299"/>
          </a:xfrm>
        </p:grpSpPr>
        <p:sp>
          <p:nvSpPr>
            <p:cNvPr id="17" name="Rechteck 16"/>
            <p:cNvSpPr/>
            <p:nvPr/>
          </p:nvSpPr>
          <p:spPr bwMode="auto">
            <a:xfrm rot="19821481">
              <a:off x="0" y="0"/>
              <a:ext cx="3070913" cy="283824"/>
            </a:xfrm>
            <a:prstGeom prst="rect">
              <a:avLst/>
            </a:prstGeom>
            <a:grpFill/>
          </p:spPr>
          <p:txBody>
            <a:bodyPr wrap="square">
              <a:spAutoFit/>
            </a:bodyPr>
            <a:lstStyle/>
            <a:p>
              <a:pPr algn="l">
                <a:defRPr/>
              </a:pPr>
              <a:r>
                <a:rPr lang="de-DE" sz="1400" b="1">
                  <a:latin typeface="Bradley Hand ITC"/>
                </a:rPr>
                <a:t>Auch wenn ich der Person, die</a:t>
              </a:r>
              <a:endParaRPr sz="1400"/>
            </a:p>
          </p:txBody>
        </p:sp>
        <p:sp>
          <p:nvSpPr>
            <p:cNvPr id="18" name="Rechteck 17"/>
            <p:cNvSpPr/>
            <p:nvPr/>
          </p:nvSpPr>
          <p:spPr bwMode="auto">
            <a:xfrm rot="19821481">
              <a:off x="72130" y="103794"/>
              <a:ext cx="3273766" cy="475848"/>
            </a:xfrm>
            <a:prstGeom prst="rect">
              <a:avLst/>
            </a:prstGeom>
            <a:grpFill/>
          </p:spPr>
          <p:txBody>
            <a:bodyPr wrap="square">
              <a:spAutoFit/>
            </a:bodyPr>
            <a:lstStyle/>
            <a:p>
              <a:pPr algn="l">
                <a:defRPr/>
              </a:pPr>
              <a:r>
                <a:rPr lang="de-DE" sz="1400" b="1">
                  <a:latin typeface="Bradley Hand ITC"/>
                </a:rPr>
                <a:t>mir eine Information weiterleitet,</a:t>
              </a:r>
              <a:endParaRPr sz="1400"/>
            </a:p>
          </p:txBody>
        </p:sp>
        <p:sp>
          <p:nvSpPr>
            <p:cNvPr id="19" name="Rechteck 18"/>
            <p:cNvSpPr/>
            <p:nvPr/>
          </p:nvSpPr>
          <p:spPr bwMode="auto">
            <a:xfrm rot="19821481">
              <a:off x="302874" y="562184"/>
              <a:ext cx="3404179" cy="283824"/>
            </a:xfrm>
            <a:prstGeom prst="rect">
              <a:avLst/>
            </a:prstGeom>
            <a:grpFill/>
          </p:spPr>
          <p:txBody>
            <a:bodyPr wrap="square">
              <a:spAutoFit/>
            </a:bodyPr>
            <a:lstStyle/>
            <a:p>
              <a:pPr algn="l">
                <a:defRPr/>
              </a:pPr>
              <a:r>
                <a:rPr lang="de-DE" sz="1400" b="1">
                  <a:latin typeface="Bradley Hand ITC"/>
                </a:rPr>
                <a:t>der weitergeleiteten Behauptung</a:t>
              </a:r>
              <a:endParaRPr sz="1400"/>
            </a:p>
          </p:txBody>
        </p:sp>
        <p:sp>
          <p:nvSpPr>
            <p:cNvPr id="20" name="Rechteck 19"/>
            <p:cNvSpPr/>
            <p:nvPr/>
          </p:nvSpPr>
          <p:spPr bwMode="auto">
            <a:xfrm rot="19779832">
              <a:off x="182809" y="301154"/>
              <a:ext cx="3045321" cy="475848"/>
            </a:xfrm>
            <a:prstGeom prst="rect">
              <a:avLst/>
            </a:prstGeom>
            <a:grpFill/>
          </p:spPr>
          <p:txBody>
            <a:bodyPr wrap="square">
              <a:spAutoFit/>
            </a:bodyPr>
            <a:lstStyle/>
            <a:p>
              <a:pPr algn="l">
                <a:defRPr/>
              </a:pPr>
              <a:r>
                <a:rPr lang="de-DE" sz="1400" b="1">
                  <a:latin typeface="Bradley Hand ITC"/>
                </a:rPr>
                <a:t>vertraue, sollte ich die Korrektheit</a:t>
              </a:r>
              <a:endParaRPr sz="1400"/>
            </a:p>
          </p:txBody>
        </p:sp>
        <p:sp>
          <p:nvSpPr>
            <p:cNvPr id="21" name="Rechteck 20"/>
            <p:cNvSpPr/>
            <p:nvPr/>
          </p:nvSpPr>
          <p:spPr bwMode="auto">
            <a:xfrm rot="19821481">
              <a:off x="443247" y="718476"/>
              <a:ext cx="3404179" cy="283824"/>
            </a:xfrm>
            <a:prstGeom prst="rect">
              <a:avLst/>
            </a:prstGeom>
            <a:grpFill/>
          </p:spPr>
          <p:txBody>
            <a:bodyPr wrap="square">
              <a:spAutoFit/>
            </a:bodyPr>
            <a:lstStyle/>
            <a:p>
              <a:pPr algn="l">
                <a:defRPr/>
              </a:pPr>
              <a:r>
                <a:rPr lang="de-DE" sz="1400" b="1">
                  <a:latin typeface="Bradley Hand ITC"/>
                </a:rPr>
                <a:t>stets kritisch prüfen.</a:t>
              </a:r>
              <a:endParaRPr sz="1400"/>
            </a:p>
          </p:txBody>
        </p:sp>
      </p:grpSp>
      <p:sp>
        <p:nvSpPr>
          <p:cNvPr id="12" name="Rechteck 11"/>
          <p:cNvSpPr/>
          <p:nvPr/>
        </p:nvSpPr>
        <p:spPr bwMode="auto">
          <a:xfrm rot="16199998">
            <a:off x="7221740" y="1915784"/>
            <a:ext cx="3667161" cy="177356"/>
          </a:xfrm>
          <a:prstGeom prst="rect">
            <a:avLst/>
          </a:prstGeom>
        </p:spPr>
        <p:txBody>
          <a:bodyPr wrap="square">
            <a:spAutoFit/>
          </a:bodyPr>
          <a:lstStyle/>
          <a:p>
            <a:pPr algn="r">
              <a:defRPr/>
            </a:pPr>
            <a:r>
              <a:rPr lang="de-DE" sz="600">
                <a:solidFill>
                  <a:schemeClr val="bg1"/>
                </a:solidFill>
                <a:latin typeface="Arial"/>
                <a:cs typeface="Arial"/>
              </a:rPr>
              <a:t>Foto: unsplash.com</a:t>
            </a:r>
            <a:endParaRPr lang="de-DE" sz="800">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8" name="Bildplatzhalter 7"/>
          <p:cNvPicPr>
            <a:picLocks noGrp="1" noChangeAspect="1"/>
          </p:cNvPicPr>
          <p:nvPr>
            <p:ph type="pic" sz="quarter" idx="11"/>
          </p:nvPr>
        </p:nvPicPr>
        <p:blipFill>
          <a:blip r:embed="rId3"/>
          <a:srcRect t="-478" b="3852"/>
          <a:stretch/>
        </p:blipFill>
        <p:spPr bwMode="auto">
          <a:xfrm>
            <a:off x="0" y="170881"/>
            <a:ext cx="9150350" cy="4972619"/>
          </a:xfrm>
          <a:prstGeom prst="rect">
            <a:avLst/>
          </a:prstGeom>
        </p:spPr>
      </p:pic>
      <p:sp>
        <p:nvSpPr>
          <p:cNvPr id="2" name="Titel 1"/>
          <p:cNvSpPr>
            <a:spLocks noGrp="1"/>
          </p:cNvSpPr>
          <p:nvPr>
            <p:ph type="ctrTitle" sz="quarter"/>
          </p:nvPr>
        </p:nvSpPr>
        <p:spPr bwMode="auto">
          <a:xfrm>
            <a:off x="899592" y="3435846"/>
            <a:ext cx="7813706" cy="442035"/>
          </a:xfrm>
          <a:prstGeom prst="rect">
            <a:avLst/>
          </a:prstGeom>
          <a:solidFill>
            <a:schemeClr val="tx2"/>
          </a:solidFill>
        </p:spPr>
        <p:txBody>
          <a:bodyPr tIns="36000" bIns="36000"/>
          <a:lstStyle/>
          <a:p>
            <a:pPr>
              <a:lnSpc>
                <a:spcPct val="100000"/>
              </a:lnSpc>
              <a:defRPr/>
            </a:pPr>
            <a:r>
              <a:rPr lang="de-DE" sz="2400">
                <a:solidFill>
                  <a:schemeClr val="bg1"/>
                </a:solidFill>
              </a:rPr>
              <a:t>werden Falschinformationen verbreitet?</a:t>
            </a:r>
            <a:endParaRPr/>
          </a:p>
        </p:txBody>
      </p:sp>
      <p:sp>
        <p:nvSpPr>
          <p:cNvPr id="4" name="Untertitel 3"/>
          <p:cNvSpPr>
            <a:spLocks noGrp="1"/>
          </p:cNvSpPr>
          <p:nvPr>
            <p:ph type="subTitle" sz="quarter" idx="1"/>
          </p:nvPr>
        </p:nvSpPr>
        <p:spPr bwMode="auto">
          <a:xfrm>
            <a:off x="906047" y="2859782"/>
            <a:ext cx="4343204" cy="442035"/>
          </a:xfrm>
          <a:prstGeom prst="rect">
            <a:avLst/>
          </a:prstGeom>
          <a:solidFill>
            <a:schemeClr val="tx2"/>
          </a:solidFill>
        </p:spPr>
        <p:txBody>
          <a:bodyPr tIns="36000" bIns="36000"/>
          <a:lstStyle/>
          <a:p>
            <a:pPr>
              <a:lnSpc>
                <a:spcPct val="100000"/>
              </a:lnSpc>
              <a:defRPr/>
            </a:pPr>
            <a:r>
              <a:rPr lang="de-DE" sz="2400" b="1">
                <a:solidFill>
                  <a:schemeClr val="bg1"/>
                </a:solidFill>
              </a:rPr>
              <a:t>Mit welcheN AbsichtEN</a:t>
            </a:r>
            <a:endParaRPr/>
          </a:p>
        </p:txBody>
      </p:sp>
      <p:sp>
        <p:nvSpPr>
          <p:cNvPr id="6" name="Rechteck 5"/>
          <p:cNvSpPr/>
          <p:nvPr/>
        </p:nvSpPr>
        <p:spPr bwMode="auto">
          <a:xfrm rot="16199998">
            <a:off x="7221740" y="1915784"/>
            <a:ext cx="3667161" cy="177356"/>
          </a:xfrm>
          <a:prstGeom prst="rect">
            <a:avLst/>
          </a:prstGeom>
        </p:spPr>
        <p:txBody>
          <a:bodyPr wrap="square">
            <a:spAutoFit/>
          </a:bodyPr>
          <a:lstStyle/>
          <a:p>
            <a:pPr algn="r">
              <a:defRPr/>
            </a:pPr>
            <a:r>
              <a:rPr lang="de-DE" sz="600">
                <a:solidFill>
                  <a:schemeClr val="tx2"/>
                </a:solidFill>
                <a:latin typeface="Arial"/>
                <a:cs typeface="Arial"/>
              </a:rPr>
              <a:t>Foto: unsplash.com</a:t>
            </a:r>
            <a:endParaRPr lang="de-DE" sz="800">
              <a:solidFill>
                <a:schemeClr val="tx2"/>
              </a:solidFill>
              <a:latin typeface="Arial"/>
              <a:cs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6" name="Titel 5"/>
          <p:cNvSpPr>
            <a:spLocks noGrp="1"/>
          </p:cNvSpPr>
          <p:nvPr>
            <p:ph type="title"/>
          </p:nvPr>
        </p:nvSpPr>
        <p:spPr bwMode="auto"/>
        <p:txBody>
          <a:bodyPr/>
          <a:lstStyle/>
          <a:p>
            <a:pPr>
              <a:defRPr/>
            </a:pPr>
            <a:r>
              <a:rPr lang="de-DE"/>
              <a:t>Mögliche Motive</a:t>
            </a:r>
            <a:endParaRPr/>
          </a:p>
        </p:txBody>
      </p:sp>
      <p:pic>
        <p:nvPicPr>
          <p:cNvPr id="9" name="Bildplatzhalter 11"/>
          <p:cNvPicPr>
            <a:picLocks noChangeAspect="1"/>
          </p:cNvPicPr>
          <p:nvPr/>
        </p:nvPicPr>
        <p:blipFill>
          <a:blip r:embed="rId3">
            <a:duotone>
              <a:schemeClr val="bg2">
                <a:shade val="45000"/>
                <a:satMod val="135000"/>
              </a:schemeClr>
              <a:prstClr val="white"/>
            </a:duotone>
          </a:blip>
          <a:stretch/>
        </p:blipFill>
        <p:spPr bwMode="auto">
          <a:xfrm>
            <a:off x="3539741" y="1318811"/>
            <a:ext cx="2246428" cy="3002983"/>
          </a:xfrm>
          <a:custGeom>
            <a:avLst/>
            <a:gdLst>
              <a:gd name="connsiteX0" fmla="*/ 1212198 w 2947736"/>
              <a:gd name="connsiteY0" fmla="*/ 0 h 3940478"/>
              <a:gd name="connsiteX1" fmla="*/ 2349397 w 2947736"/>
              <a:gd name="connsiteY1" fmla="*/ 0 h 3940478"/>
              <a:gd name="connsiteX2" fmla="*/ 2947736 w 2947736"/>
              <a:gd name="connsiteY2" fmla="*/ 598339 h 3940478"/>
              <a:gd name="connsiteX3" fmla="*/ 2947736 w 2947736"/>
              <a:gd name="connsiteY3" fmla="*/ 1433403 h 3940478"/>
              <a:gd name="connsiteX4" fmla="*/ 2947736 w 2947736"/>
              <a:gd name="connsiteY4" fmla="*/ 2507075 h 3940478"/>
              <a:gd name="connsiteX5" fmla="*/ 2947736 w 2947736"/>
              <a:gd name="connsiteY5" fmla="*/ 3342139 h 3940478"/>
              <a:gd name="connsiteX6" fmla="*/ 2349397 w 2947736"/>
              <a:gd name="connsiteY6" fmla="*/ 3940478 h 3940478"/>
              <a:gd name="connsiteX7" fmla="*/ 598339 w 2947736"/>
              <a:gd name="connsiteY7" fmla="*/ 3940478 h 3940478"/>
              <a:gd name="connsiteX8" fmla="*/ 0 w 2947736"/>
              <a:gd name="connsiteY8" fmla="*/ 3342139 h 3940478"/>
              <a:gd name="connsiteX9" fmla="*/ 0 w 2947736"/>
              <a:gd name="connsiteY9" fmla="*/ 2507075 h 3940478"/>
              <a:gd name="connsiteX10" fmla="*/ 0 w 2947736"/>
              <a:gd name="connsiteY10" fmla="*/ 1433403 h 3940478"/>
              <a:gd name="connsiteX11" fmla="*/ 0 w 2947736"/>
              <a:gd name="connsiteY11" fmla="*/ 1193245 h 3940478"/>
              <a:gd name="connsiteX12" fmla="*/ 904977 w 2947736"/>
              <a:gd name="connsiteY12" fmla="*/ 0 h 3940478"/>
              <a:gd name="connsiteX13" fmla="*/ 1057840 w 2947736"/>
              <a:gd name="connsiteY13" fmla="*/ 0 h 3940478"/>
              <a:gd name="connsiteX14" fmla="*/ 0 w 2947736"/>
              <a:gd name="connsiteY14" fmla="*/ 1041301 h 3940478"/>
              <a:gd name="connsiteX15" fmla="*/ 0 w 2947736"/>
              <a:gd name="connsiteY15" fmla="*/ 890828 h 3940478"/>
              <a:gd name="connsiteX16" fmla="*/ 598339 w 2947736"/>
              <a:gd name="connsiteY16" fmla="*/ 0 h 3940478"/>
              <a:gd name="connsiteX17" fmla="*/ 750620 w 2947736"/>
              <a:gd name="connsiteY17" fmla="*/ 0 h 3940478"/>
              <a:gd name="connsiteX18" fmla="*/ 0 w 2947736"/>
              <a:gd name="connsiteY18" fmla="*/ 738884 h 3940478"/>
              <a:gd name="connsiteX19" fmla="*/ 0 w 2947736"/>
              <a:gd name="connsiteY19" fmla="*/ 598339 h 3940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47736" h="3940478" extrusionOk="0">
                <a:moveTo>
                  <a:pt x="1212198" y="0"/>
                </a:moveTo>
                <a:lnTo>
                  <a:pt x="2349397" y="0"/>
                </a:lnTo>
                <a:lnTo>
                  <a:pt x="2947736" y="598339"/>
                </a:lnTo>
                <a:lnTo>
                  <a:pt x="2947736" y="1433403"/>
                </a:lnTo>
                <a:lnTo>
                  <a:pt x="2947736" y="2507075"/>
                </a:lnTo>
                <a:lnTo>
                  <a:pt x="2947736" y="3342139"/>
                </a:lnTo>
                <a:lnTo>
                  <a:pt x="2349397" y="3940478"/>
                </a:lnTo>
                <a:lnTo>
                  <a:pt x="598339" y="3940478"/>
                </a:lnTo>
                <a:lnTo>
                  <a:pt x="0" y="3342139"/>
                </a:lnTo>
                <a:lnTo>
                  <a:pt x="0" y="2507075"/>
                </a:lnTo>
                <a:lnTo>
                  <a:pt x="0" y="1433403"/>
                </a:lnTo>
                <a:lnTo>
                  <a:pt x="0" y="1193245"/>
                </a:lnTo>
                <a:close/>
                <a:moveTo>
                  <a:pt x="904977" y="0"/>
                </a:moveTo>
                <a:lnTo>
                  <a:pt x="1057840" y="0"/>
                </a:lnTo>
                <a:lnTo>
                  <a:pt x="0" y="1041301"/>
                </a:lnTo>
                <a:lnTo>
                  <a:pt x="0" y="890828"/>
                </a:lnTo>
                <a:close/>
                <a:moveTo>
                  <a:pt x="598339" y="0"/>
                </a:moveTo>
                <a:lnTo>
                  <a:pt x="750620" y="0"/>
                </a:lnTo>
                <a:lnTo>
                  <a:pt x="0" y="738884"/>
                </a:lnTo>
                <a:lnTo>
                  <a:pt x="0" y="598339"/>
                </a:lnTo>
                <a:close/>
              </a:path>
            </a:pathLst>
          </a:custGeom>
        </p:spPr>
      </p:pic>
      <p:grpSp>
        <p:nvGrpSpPr>
          <p:cNvPr id="10" name="Gruppieren 9"/>
          <p:cNvGrpSpPr/>
          <p:nvPr/>
        </p:nvGrpSpPr>
        <p:grpSpPr bwMode="auto">
          <a:xfrm>
            <a:off x="3539741" y="3577121"/>
            <a:ext cx="2246428" cy="840251"/>
            <a:chOff x="5077830" y="4706732"/>
            <a:chExt cx="2000636" cy="1237997"/>
          </a:xfrm>
          <a:solidFill>
            <a:schemeClr val="accent6"/>
          </a:solidFill>
        </p:grpSpPr>
        <p:sp>
          <p:nvSpPr>
            <p:cNvPr id="11" name="Rechteck: obere Ecken abgeschnitten 10"/>
            <p:cNvSpPr/>
            <p:nvPr/>
          </p:nvSpPr>
          <p:spPr bwMode="auto">
            <a:xfrm rot="10800000">
              <a:off x="5077830" y="4706732"/>
              <a:ext cx="2000636" cy="1237997"/>
            </a:xfrm>
            <a:prstGeom prst="snip2SameRect">
              <a:avLst>
                <a:gd name="adj1" fmla="val 48376"/>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defRPr/>
              </a:pPr>
              <a:endParaRPr lang="de-DE" b="1"/>
            </a:p>
          </p:txBody>
        </p:sp>
        <p:sp>
          <p:nvSpPr>
            <p:cNvPr id="12" name="Rechteck 11"/>
            <p:cNvSpPr/>
            <p:nvPr/>
          </p:nvSpPr>
          <p:spPr bwMode="auto">
            <a:xfrm>
              <a:off x="5114186" y="4822888"/>
              <a:ext cx="1927921" cy="544161"/>
            </a:xfrm>
            <a:prstGeom prst="rect">
              <a:avLst/>
            </a:prstGeom>
            <a:noFill/>
          </p:spPr>
          <p:txBody>
            <a:bodyPr wrap="square">
              <a:spAutoFit/>
            </a:bodyPr>
            <a:lstStyle/>
            <a:p>
              <a:pPr algn="ctr">
                <a:defRPr/>
              </a:pPr>
              <a:r>
                <a:rPr lang="de-DE" sz="2000" b="1">
                  <a:solidFill>
                    <a:schemeClr val="bg1"/>
                  </a:solidFill>
                </a:rPr>
                <a:t>Geld verdienen</a:t>
              </a:r>
              <a:endParaRPr/>
            </a:p>
          </p:txBody>
        </p:sp>
      </p:grpSp>
      <p:grpSp>
        <p:nvGrpSpPr>
          <p:cNvPr id="2" name="Gruppieren 1"/>
          <p:cNvGrpSpPr/>
          <p:nvPr/>
        </p:nvGrpSpPr>
        <p:grpSpPr bwMode="auto">
          <a:xfrm>
            <a:off x="752132" y="1318811"/>
            <a:ext cx="2249872" cy="3098560"/>
            <a:chOff x="752132" y="1318811"/>
            <a:chExt cx="2249872" cy="3098560"/>
          </a:xfrm>
        </p:grpSpPr>
        <p:pic>
          <p:nvPicPr>
            <p:cNvPr id="8" name="Bildplatzhalter 4"/>
            <p:cNvPicPr>
              <a:picLocks noChangeAspect="1"/>
            </p:cNvPicPr>
            <p:nvPr/>
          </p:nvPicPr>
          <p:blipFill>
            <a:blip r:embed="rId4">
              <a:duotone>
                <a:schemeClr val="bg2">
                  <a:shade val="45000"/>
                  <a:satMod val="135000"/>
                </a:schemeClr>
                <a:prstClr val="white"/>
              </a:duotone>
            </a:blip>
            <a:stretch/>
          </p:blipFill>
          <p:spPr bwMode="auto">
            <a:xfrm>
              <a:off x="755576" y="1318811"/>
              <a:ext cx="2246428" cy="3002983"/>
            </a:xfrm>
            <a:custGeom>
              <a:avLst/>
              <a:gdLst>
                <a:gd name="connsiteX0" fmla="*/ 1212198 w 2947736"/>
                <a:gd name="connsiteY0" fmla="*/ 0 h 3940478"/>
                <a:gd name="connsiteX1" fmla="*/ 2349397 w 2947736"/>
                <a:gd name="connsiteY1" fmla="*/ 0 h 3940478"/>
                <a:gd name="connsiteX2" fmla="*/ 2947736 w 2947736"/>
                <a:gd name="connsiteY2" fmla="*/ 598339 h 3940478"/>
                <a:gd name="connsiteX3" fmla="*/ 2947736 w 2947736"/>
                <a:gd name="connsiteY3" fmla="*/ 1433403 h 3940478"/>
                <a:gd name="connsiteX4" fmla="*/ 2947736 w 2947736"/>
                <a:gd name="connsiteY4" fmla="*/ 2507075 h 3940478"/>
                <a:gd name="connsiteX5" fmla="*/ 2947736 w 2947736"/>
                <a:gd name="connsiteY5" fmla="*/ 3342139 h 3940478"/>
                <a:gd name="connsiteX6" fmla="*/ 2349397 w 2947736"/>
                <a:gd name="connsiteY6" fmla="*/ 3940478 h 3940478"/>
                <a:gd name="connsiteX7" fmla="*/ 598339 w 2947736"/>
                <a:gd name="connsiteY7" fmla="*/ 3940478 h 3940478"/>
                <a:gd name="connsiteX8" fmla="*/ 0 w 2947736"/>
                <a:gd name="connsiteY8" fmla="*/ 3342139 h 3940478"/>
                <a:gd name="connsiteX9" fmla="*/ 0 w 2947736"/>
                <a:gd name="connsiteY9" fmla="*/ 2507075 h 3940478"/>
                <a:gd name="connsiteX10" fmla="*/ 0 w 2947736"/>
                <a:gd name="connsiteY10" fmla="*/ 1433403 h 3940478"/>
                <a:gd name="connsiteX11" fmla="*/ 0 w 2947736"/>
                <a:gd name="connsiteY11" fmla="*/ 1193245 h 3940478"/>
                <a:gd name="connsiteX12" fmla="*/ 904977 w 2947736"/>
                <a:gd name="connsiteY12" fmla="*/ 0 h 3940478"/>
                <a:gd name="connsiteX13" fmla="*/ 1057840 w 2947736"/>
                <a:gd name="connsiteY13" fmla="*/ 0 h 3940478"/>
                <a:gd name="connsiteX14" fmla="*/ 0 w 2947736"/>
                <a:gd name="connsiteY14" fmla="*/ 1041301 h 3940478"/>
                <a:gd name="connsiteX15" fmla="*/ 0 w 2947736"/>
                <a:gd name="connsiteY15" fmla="*/ 890828 h 3940478"/>
                <a:gd name="connsiteX16" fmla="*/ 598339 w 2947736"/>
                <a:gd name="connsiteY16" fmla="*/ 0 h 3940478"/>
                <a:gd name="connsiteX17" fmla="*/ 750620 w 2947736"/>
                <a:gd name="connsiteY17" fmla="*/ 0 h 3940478"/>
                <a:gd name="connsiteX18" fmla="*/ 0 w 2947736"/>
                <a:gd name="connsiteY18" fmla="*/ 738884 h 3940478"/>
                <a:gd name="connsiteX19" fmla="*/ 0 w 2947736"/>
                <a:gd name="connsiteY19" fmla="*/ 598339 h 3940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47736" h="3940478" extrusionOk="0">
                  <a:moveTo>
                    <a:pt x="1212198" y="0"/>
                  </a:moveTo>
                  <a:lnTo>
                    <a:pt x="2349397" y="0"/>
                  </a:lnTo>
                  <a:lnTo>
                    <a:pt x="2947736" y="598339"/>
                  </a:lnTo>
                  <a:lnTo>
                    <a:pt x="2947736" y="1433403"/>
                  </a:lnTo>
                  <a:lnTo>
                    <a:pt x="2947736" y="2507075"/>
                  </a:lnTo>
                  <a:lnTo>
                    <a:pt x="2947736" y="3342139"/>
                  </a:lnTo>
                  <a:lnTo>
                    <a:pt x="2349397" y="3940478"/>
                  </a:lnTo>
                  <a:lnTo>
                    <a:pt x="598339" y="3940478"/>
                  </a:lnTo>
                  <a:lnTo>
                    <a:pt x="0" y="3342139"/>
                  </a:lnTo>
                  <a:lnTo>
                    <a:pt x="0" y="2507075"/>
                  </a:lnTo>
                  <a:lnTo>
                    <a:pt x="0" y="1433403"/>
                  </a:lnTo>
                  <a:lnTo>
                    <a:pt x="0" y="1193245"/>
                  </a:lnTo>
                  <a:close/>
                  <a:moveTo>
                    <a:pt x="904977" y="0"/>
                  </a:moveTo>
                  <a:lnTo>
                    <a:pt x="1057840" y="0"/>
                  </a:lnTo>
                  <a:lnTo>
                    <a:pt x="0" y="1041301"/>
                  </a:lnTo>
                  <a:lnTo>
                    <a:pt x="0" y="890828"/>
                  </a:lnTo>
                  <a:close/>
                  <a:moveTo>
                    <a:pt x="598339" y="0"/>
                  </a:moveTo>
                  <a:lnTo>
                    <a:pt x="750620" y="0"/>
                  </a:lnTo>
                  <a:lnTo>
                    <a:pt x="0" y="738884"/>
                  </a:lnTo>
                  <a:lnTo>
                    <a:pt x="0" y="598339"/>
                  </a:lnTo>
                  <a:close/>
                </a:path>
              </a:pathLst>
            </a:custGeom>
          </p:spPr>
        </p:pic>
        <p:grpSp>
          <p:nvGrpSpPr>
            <p:cNvPr id="13" name="Gruppieren 12"/>
            <p:cNvGrpSpPr/>
            <p:nvPr/>
          </p:nvGrpSpPr>
          <p:grpSpPr bwMode="auto">
            <a:xfrm>
              <a:off x="752132" y="3577121"/>
              <a:ext cx="2246428" cy="840251"/>
              <a:chOff x="5082023" y="4798335"/>
              <a:chExt cx="2000636" cy="1237997"/>
            </a:xfrm>
            <a:solidFill>
              <a:srgbClr val="4A5E74"/>
            </a:solidFill>
          </p:grpSpPr>
          <p:sp>
            <p:nvSpPr>
              <p:cNvPr id="14" name="Rechteck: obere Ecken abgeschnitten 13"/>
              <p:cNvSpPr/>
              <p:nvPr/>
            </p:nvSpPr>
            <p:spPr bwMode="auto">
              <a:xfrm rot="10800000">
                <a:off x="5082023" y="4798335"/>
                <a:ext cx="2000636" cy="1237997"/>
              </a:xfrm>
              <a:prstGeom prst="snip2SameRect">
                <a:avLst>
                  <a:gd name="adj1" fmla="val 48376"/>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defRPr/>
                </a:pPr>
                <a:endParaRPr lang="de-DE" b="1"/>
              </a:p>
            </p:txBody>
          </p:sp>
          <p:sp>
            <p:nvSpPr>
              <p:cNvPr id="15" name="Rechteck 14"/>
              <p:cNvSpPr/>
              <p:nvPr/>
            </p:nvSpPr>
            <p:spPr bwMode="auto">
              <a:xfrm>
                <a:off x="5197403" y="4914491"/>
                <a:ext cx="1769876" cy="449256"/>
              </a:xfrm>
              <a:prstGeom prst="rect">
                <a:avLst/>
              </a:prstGeom>
              <a:noFill/>
            </p:spPr>
            <p:txBody>
              <a:bodyPr wrap="square">
                <a:spAutoFit/>
              </a:bodyPr>
              <a:lstStyle/>
              <a:p>
                <a:pPr algn="ctr">
                  <a:defRPr/>
                </a:pPr>
                <a:r>
                  <a:rPr lang="de-DE" sz="2000" b="1">
                    <a:solidFill>
                      <a:schemeClr val="bg1"/>
                    </a:solidFill>
                  </a:rPr>
                  <a:t>Politische Motive</a:t>
                </a:r>
                <a:endParaRPr/>
              </a:p>
            </p:txBody>
          </p:sp>
        </p:grpSp>
      </p:grpSp>
      <p:pic>
        <p:nvPicPr>
          <p:cNvPr id="16" name="Bildplatzhalter 19"/>
          <p:cNvPicPr>
            <a:picLocks noChangeAspect="1"/>
          </p:cNvPicPr>
          <p:nvPr/>
        </p:nvPicPr>
        <p:blipFill>
          <a:blip r:embed="rId5">
            <a:duotone>
              <a:schemeClr val="bg2">
                <a:shade val="45000"/>
                <a:satMod val="135000"/>
              </a:schemeClr>
              <a:prstClr val="white"/>
            </a:duotone>
          </a:blip>
          <a:srcRect l="22346" t="1875" r="15795" b="-26242"/>
          <a:stretch/>
        </p:blipFill>
        <p:spPr bwMode="auto">
          <a:xfrm>
            <a:off x="6323906" y="1318811"/>
            <a:ext cx="2237031" cy="3002983"/>
          </a:xfrm>
          <a:custGeom>
            <a:avLst/>
            <a:gdLst>
              <a:gd name="connsiteX0" fmla="*/ 1212198 w 2947736"/>
              <a:gd name="connsiteY0" fmla="*/ 0 h 3940478"/>
              <a:gd name="connsiteX1" fmla="*/ 2349397 w 2947736"/>
              <a:gd name="connsiteY1" fmla="*/ 0 h 3940478"/>
              <a:gd name="connsiteX2" fmla="*/ 2947736 w 2947736"/>
              <a:gd name="connsiteY2" fmla="*/ 598339 h 3940478"/>
              <a:gd name="connsiteX3" fmla="*/ 2947736 w 2947736"/>
              <a:gd name="connsiteY3" fmla="*/ 1433403 h 3940478"/>
              <a:gd name="connsiteX4" fmla="*/ 2947736 w 2947736"/>
              <a:gd name="connsiteY4" fmla="*/ 2507075 h 3940478"/>
              <a:gd name="connsiteX5" fmla="*/ 2947736 w 2947736"/>
              <a:gd name="connsiteY5" fmla="*/ 3342139 h 3940478"/>
              <a:gd name="connsiteX6" fmla="*/ 2349397 w 2947736"/>
              <a:gd name="connsiteY6" fmla="*/ 3940478 h 3940478"/>
              <a:gd name="connsiteX7" fmla="*/ 598339 w 2947736"/>
              <a:gd name="connsiteY7" fmla="*/ 3940478 h 3940478"/>
              <a:gd name="connsiteX8" fmla="*/ 0 w 2947736"/>
              <a:gd name="connsiteY8" fmla="*/ 3342139 h 3940478"/>
              <a:gd name="connsiteX9" fmla="*/ 0 w 2947736"/>
              <a:gd name="connsiteY9" fmla="*/ 2507075 h 3940478"/>
              <a:gd name="connsiteX10" fmla="*/ 0 w 2947736"/>
              <a:gd name="connsiteY10" fmla="*/ 1433403 h 3940478"/>
              <a:gd name="connsiteX11" fmla="*/ 0 w 2947736"/>
              <a:gd name="connsiteY11" fmla="*/ 1193245 h 3940478"/>
              <a:gd name="connsiteX12" fmla="*/ 904977 w 2947736"/>
              <a:gd name="connsiteY12" fmla="*/ 0 h 3940478"/>
              <a:gd name="connsiteX13" fmla="*/ 1057840 w 2947736"/>
              <a:gd name="connsiteY13" fmla="*/ 0 h 3940478"/>
              <a:gd name="connsiteX14" fmla="*/ 0 w 2947736"/>
              <a:gd name="connsiteY14" fmla="*/ 1041301 h 3940478"/>
              <a:gd name="connsiteX15" fmla="*/ 0 w 2947736"/>
              <a:gd name="connsiteY15" fmla="*/ 890828 h 3940478"/>
              <a:gd name="connsiteX16" fmla="*/ 598339 w 2947736"/>
              <a:gd name="connsiteY16" fmla="*/ 0 h 3940478"/>
              <a:gd name="connsiteX17" fmla="*/ 750620 w 2947736"/>
              <a:gd name="connsiteY17" fmla="*/ 0 h 3940478"/>
              <a:gd name="connsiteX18" fmla="*/ 0 w 2947736"/>
              <a:gd name="connsiteY18" fmla="*/ 738884 h 3940478"/>
              <a:gd name="connsiteX19" fmla="*/ 0 w 2947736"/>
              <a:gd name="connsiteY19" fmla="*/ 598339 h 3940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47736" h="3940478" extrusionOk="0">
                <a:moveTo>
                  <a:pt x="1212198" y="0"/>
                </a:moveTo>
                <a:lnTo>
                  <a:pt x="2349397" y="0"/>
                </a:lnTo>
                <a:lnTo>
                  <a:pt x="2947736" y="598339"/>
                </a:lnTo>
                <a:lnTo>
                  <a:pt x="2947736" y="1433403"/>
                </a:lnTo>
                <a:lnTo>
                  <a:pt x="2947736" y="2507075"/>
                </a:lnTo>
                <a:lnTo>
                  <a:pt x="2947736" y="3342139"/>
                </a:lnTo>
                <a:lnTo>
                  <a:pt x="2349397" y="3940478"/>
                </a:lnTo>
                <a:lnTo>
                  <a:pt x="598339" y="3940478"/>
                </a:lnTo>
                <a:lnTo>
                  <a:pt x="0" y="3342139"/>
                </a:lnTo>
                <a:lnTo>
                  <a:pt x="0" y="2507075"/>
                </a:lnTo>
                <a:lnTo>
                  <a:pt x="0" y="1433403"/>
                </a:lnTo>
                <a:lnTo>
                  <a:pt x="0" y="1193245"/>
                </a:lnTo>
                <a:close/>
                <a:moveTo>
                  <a:pt x="904977" y="0"/>
                </a:moveTo>
                <a:lnTo>
                  <a:pt x="1057840" y="0"/>
                </a:lnTo>
                <a:lnTo>
                  <a:pt x="0" y="1041301"/>
                </a:lnTo>
                <a:lnTo>
                  <a:pt x="0" y="890828"/>
                </a:lnTo>
                <a:close/>
                <a:moveTo>
                  <a:pt x="598339" y="0"/>
                </a:moveTo>
                <a:lnTo>
                  <a:pt x="750620" y="0"/>
                </a:lnTo>
                <a:lnTo>
                  <a:pt x="0" y="738884"/>
                </a:lnTo>
                <a:lnTo>
                  <a:pt x="0" y="598339"/>
                </a:lnTo>
                <a:close/>
              </a:path>
            </a:pathLst>
          </a:custGeom>
        </p:spPr>
      </p:pic>
      <p:grpSp>
        <p:nvGrpSpPr>
          <p:cNvPr id="17" name="Gruppieren 16"/>
          <p:cNvGrpSpPr/>
          <p:nvPr/>
        </p:nvGrpSpPr>
        <p:grpSpPr bwMode="auto">
          <a:xfrm>
            <a:off x="6323906" y="3577121"/>
            <a:ext cx="2237031" cy="840251"/>
            <a:chOff x="5077830" y="4706732"/>
            <a:chExt cx="2000636" cy="1237997"/>
          </a:xfrm>
          <a:solidFill>
            <a:schemeClr val="accent6"/>
          </a:solidFill>
        </p:grpSpPr>
        <p:sp>
          <p:nvSpPr>
            <p:cNvPr id="18" name="Rechteck: obere Ecken abgeschnitten 17"/>
            <p:cNvSpPr/>
            <p:nvPr/>
          </p:nvSpPr>
          <p:spPr bwMode="auto">
            <a:xfrm rot="10800000">
              <a:off x="5077830" y="4706732"/>
              <a:ext cx="2000636" cy="1237997"/>
            </a:xfrm>
            <a:prstGeom prst="snip2SameRect">
              <a:avLst>
                <a:gd name="adj1" fmla="val 48376"/>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defRPr/>
              </a:pPr>
              <a:endParaRPr lang="de-DE" b="1"/>
            </a:p>
          </p:txBody>
        </p:sp>
        <p:sp>
          <p:nvSpPr>
            <p:cNvPr id="19" name="Rechteck 18"/>
            <p:cNvSpPr/>
            <p:nvPr/>
          </p:nvSpPr>
          <p:spPr bwMode="auto">
            <a:xfrm>
              <a:off x="5114187" y="4870340"/>
              <a:ext cx="1927921" cy="449256"/>
            </a:xfrm>
            <a:prstGeom prst="rect">
              <a:avLst/>
            </a:prstGeom>
            <a:noFill/>
          </p:spPr>
          <p:txBody>
            <a:bodyPr wrap="square" anchor="ctr">
              <a:spAutoFit/>
            </a:bodyPr>
            <a:lstStyle/>
            <a:p>
              <a:pPr algn="ctr">
                <a:defRPr/>
              </a:pPr>
              <a:r>
                <a:rPr lang="de-DE" sz="2000" b="1">
                  <a:solidFill>
                    <a:schemeClr val="bg1"/>
                  </a:solidFill>
                </a:rPr>
                <a:t>Just for Fun</a:t>
              </a:r>
              <a:endParaRPr/>
            </a:p>
          </p:txBody>
        </p:sp>
      </p:grpSp>
      <p:sp>
        <p:nvSpPr>
          <p:cNvPr id="20" name="Rechteck 19"/>
          <p:cNvSpPr/>
          <p:nvPr/>
        </p:nvSpPr>
        <p:spPr bwMode="auto">
          <a:xfrm rot="16199998">
            <a:off x="7221740" y="1915784"/>
            <a:ext cx="3667161" cy="177356"/>
          </a:xfrm>
          <a:prstGeom prst="rect">
            <a:avLst/>
          </a:prstGeom>
        </p:spPr>
        <p:txBody>
          <a:bodyPr wrap="square">
            <a:spAutoFit/>
          </a:bodyPr>
          <a:lstStyle/>
          <a:p>
            <a:pPr algn="r">
              <a:defRPr/>
            </a:pPr>
            <a:r>
              <a:rPr lang="de-DE" sz="600">
                <a:latin typeface="Arial"/>
                <a:cs typeface="Arial"/>
              </a:rPr>
              <a:t>Fotos: unsplash.com</a:t>
            </a:r>
            <a:endParaRPr lang="de-DE" sz="800">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par>
                                <p:cTn id="13" presetID="14" presetClass="entr" presetSubtype="1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randombar(horizontal)">
                                      <p:cBhvr>
                                        <p:cTn id="20" dur="500"/>
                                        <p:tgtEl>
                                          <p:spTgt spid="17"/>
                                        </p:tgtEl>
                                      </p:cBhvr>
                                    </p:animEffect>
                                  </p:childTnLst>
                                </p:cTn>
                              </p:par>
                              <p:par>
                                <p:cTn id="21" presetID="14" presetClass="entr" presetSubtype="1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randombar(horizontal)">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63599" y="726128"/>
            <a:ext cx="8172896" cy="900000"/>
          </a:xfrm>
        </p:spPr>
        <p:txBody>
          <a:bodyPr/>
          <a:lstStyle/>
          <a:p>
            <a:pPr>
              <a:defRPr/>
            </a:pPr>
            <a:r>
              <a:rPr lang="de-DE"/>
              <a:t>Vertiefende Internet-Recherche</a:t>
            </a:r>
            <a:endParaRPr/>
          </a:p>
        </p:txBody>
      </p:sp>
      <p:pic>
        <p:nvPicPr>
          <p:cNvPr id="3" name="Grafik 2"/>
          <p:cNvPicPr>
            <a:picLocks noChangeAspect="1"/>
          </p:cNvPicPr>
          <p:nvPr/>
        </p:nvPicPr>
        <p:blipFill>
          <a:blip r:embed="rId3"/>
          <a:stretch/>
        </p:blipFill>
        <p:spPr bwMode="auto">
          <a:xfrm>
            <a:off x="888008" y="1765525"/>
            <a:ext cx="3472338" cy="1163098"/>
          </a:xfrm>
          <a:prstGeom prst="rect">
            <a:avLst/>
          </a:prstGeom>
        </p:spPr>
      </p:pic>
      <p:pic>
        <p:nvPicPr>
          <p:cNvPr id="6" name="Grafik 5">
            <a:hlinkClick r:id="rId4"/>
          </p:cNvPr>
          <p:cNvPicPr>
            <a:picLocks noChangeAspect="1"/>
          </p:cNvPicPr>
          <p:nvPr/>
        </p:nvPicPr>
        <p:blipFill>
          <a:blip r:embed="rId5"/>
          <a:srcRect l="25121"/>
          <a:stretch/>
        </p:blipFill>
        <p:spPr bwMode="auto">
          <a:xfrm>
            <a:off x="4783656" y="1765525"/>
            <a:ext cx="3601069" cy="900000"/>
          </a:xfrm>
          <a:prstGeom prst="rect">
            <a:avLst/>
          </a:prstGeom>
        </p:spPr>
      </p:pic>
      <p:sp>
        <p:nvSpPr>
          <p:cNvPr id="7" name="Rechteck 6"/>
          <p:cNvSpPr/>
          <p:nvPr/>
        </p:nvSpPr>
        <p:spPr bwMode="auto">
          <a:xfrm>
            <a:off x="539552" y="3377975"/>
            <a:ext cx="7521250" cy="1671227"/>
          </a:xfrm>
          <a:prstGeom prst="rect">
            <a:avLst/>
          </a:prstGeom>
        </p:spPr>
        <p:txBody>
          <a:bodyPr wrap="square">
            <a:spAutoFit/>
          </a:bodyPr>
          <a:lstStyle/>
          <a:p>
            <a:pPr marL="285750" indent="-285750">
              <a:buFont typeface="Wingdings"/>
              <a:buChar char="Ø"/>
              <a:defRPr/>
            </a:pPr>
            <a:r>
              <a:rPr lang="de-DE" sz="1800" b="1">
                <a:latin typeface="Arial"/>
                <a:ea typeface="Arial"/>
              </a:rPr>
              <a:t>Sucht in eurer Gruppe auf einer der Faktenchecker-Portale ein weiteres Beispiel für Falschinformationen heraus. </a:t>
            </a:r>
            <a:endParaRPr/>
          </a:p>
          <a:p>
            <a:pPr marL="285750" indent="-285750">
              <a:buFont typeface="Wingdings"/>
              <a:buChar char="Ø"/>
              <a:defRPr/>
            </a:pPr>
            <a:endParaRPr lang="de-DE" sz="1800" b="1">
              <a:latin typeface="Arial"/>
              <a:ea typeface="Arial"/>
            </a:endParaRPr>
          </a:p>
          <a:p>
            <a:pPr marL="285750" indent="-285750">
              <a:buFont typeface="Wingdings"/>
              <a:buChar char="Ø"/>
              <a:defRPr/>
            </a:pPr>
            <a:r>
              <a:rPr lang="de-DE" sz="1800" b="1">
                <a:latin typeface="Arial"/>
                <a:ea typeface="Arial"/>
              </a:rPr>
              <a:t>Informiert euch über die Hintergründe und stellt einzelne Beispiele im Anschluss vor.</a:t>
            </a:r>
            <a:endParaRPr/>
          </a:p>
          <a:p>
            <a:pPr>
              <a:defRPr/>
            </a:pPr>
            <a:endParaRPr lang="de-DE" b="1"/>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544544" y="726128"/>
            <a:ext cx="8131912" cy="900000"/>
          </a:xfrm>
        </p:spPr>
        <p:txBody>
          <a:bodyPr/>
          <a:lstStyle/>
          <a:p>
            <a:pPr>
              <a:defRPr/>
            </a:pPr>
            <a:r>
              <a:rPr lang="de-DE"/>
              <a:t>Hausaufgabe</a:t>
            </a:r>
            <a:endParaRPr/>
          </a:p>
        </p:txBody>
      </p:sp>
      <p:sp>
        <p:nvSpPr>
          <p:cNvPr id="7" name="Rechteck 6"/>
          <p:cNvSpPr/>
          <p:nvPr/>
        </p:nvSpPr>
        <p:spPr bwMode="auto">
          <a:xfrm>
            <a:off x="651150" y="1707653"/>
            <a:ext cx="7521250" cy="1588127"/>
          </a:xfrm>
          <a:prstGeom prst="rect">
            <a:avLst/>
          </a:prstGeom>
        </p:spPr>
        <p:txBody>
          <a:bodyPr wrap="square">
            <a:spAutoFit/>
          </a:bodyPr>
          <a:lstStyle/>
          <a:p>
            <a:pPr>
              <a:defRPr/>
            </a:pPr>
            <a:r>
              <a:rPr lang="de-DE" sz="1800" b="1">
                <a:latin typeface="Arial"/>
                <a:ea typeface="Arial"/>
              </a:rPr>
              <a:t>Wähle eine neue Falschinformation von Mimikama oder Correctiv aus und überlege, mit welchen Absichten diese verbreitet wurden.</a:t>
            </a:r>
            <a:endParaRPr sz="1800"/>
          </a:p>
          <a:p>
            <a:pPr>
              <a:defRPr/>
            </a:pPr>
            <a:endParaRPr lang="de-DE" sz="1800" b="1">
              <a:latin typeface="Arial"/>
              <a:ea typeface="Arial"/>
            </a:endParaRPr>
          </a:p>
          <a:p>
            <a:pPr>
              <a:defRPr/>
            </a:pPr>
            <a:r>
              <a:rPr lang="de-DE" sz="1800" b="1">
                <a:latin typeface="Arial"/>
                <a:ea typeface="Arial"/>
              </a:rPr>
              <a:t>Notiere deine Überlegungen bitte in vollständigen Sätzen.</a:t>
            </a:r>
            <a:endParaRPr sz="1800"/>
          </a:p>
          <a:p>
            <a:pPr>
              <a:defRPr/>
            </a:pPr>
            <a:endParaRPr lang="de-DE" sz="1800" b="1"/>
          </a:p>
          <a:p>
            <a:pPr>
              <a:defRPr/>
            </a:pPr>
            <a:endParaRPr lang="de-DE" sz="1800" b="1"/>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3" name="Bildplatzhalter 12" descr="Ein Bild, das Screenshot, Kunst, Straße enthält.&#10;&#10;Automatisch generierte Beschreibung">
            <a:extLst>
              <a:ext uri="{FF2B5EF4-FFF2-40B4-BE49-F238E27FC236}">
                <a16:creationId xmlns:a16="http://schemas.microsoft.com/office/drawing/2014/main" id="{7DD88F8F-D22D-A3AB-192F-B85F48A1AF31}"/>
              </a:ext>
            </a:extLst>
          </p:cNvPr>
          <p:cNvPicPr>
            <a:picLocks noGrp="1" noChangeAspect="1"/>
          </p:cNvPicPr>
          <p:nvPr>
            <p:ph type="pic" sz="quarter" idx="11"/>
          </p:nvPr>
        </p:nvPicPr>
        <p:blipFill rotWithShape="1">
          <a:blip r:embed="rId3"/>
          <a:srcRect l="-394" t="1110" r="1717" b="58677"/>
          <a:stretch/>
        </p:blipFill>
        <p:spPr>
          <a:xfrm>
            <a:off x="-36512" y="170881"/>
            <a:ext cx="9180512" cy="4972619"/>
          </a:xfrm>
        </p:spPr>
      </p:pic>
      <p:sp>
        <p:nvSpPr>
          <p:cNvPr id="3" name="Titel 2">
            <a:extLst>
              <a:ext uri="{FF2B5EF4-FFF2-40B4-BE49-F238E27FC236}">
                <a16:creationId xmlns:a16="http://schemas.microsoft.com/office/drawing/2014/main" id="{2552139B-4504-5C8A-6B47-C96E03383819}"/>
              </a:ext>
            </a:extLst>
          </p:cNvPr>
          <p:cNvSpPr>
            <a:spLocks noGrp="1"/>
          </p:cNvSpPr>
          <p:nvPr>
            <p:ph type="ctrTitle" sz="quarter"/>
          </p:nvPr>
        </p:nvSpPr>
        <p:spPr>
          <a:xfrm>
            <a:off x="683568" y="3741839"/>
            <a:ext cx="5731404" cy="847137"/>
          </a:xfrm>
        </p:spPr>
        <p:txBody>
          <a:bodyPr/>
          <a:lstStyle/>
          <a:p>
            <a:r>
              <a:rPr lang="de-DE" b="0" dirty="0"/>
              <a:t>Irre führen</a:t>
            </a:r>
            <a:r>
              <a:rPr lang="de-DE" dirty="0"/>
              <a:t>?</a:t>
            </a:r>
          </a:p>
        </p:txBody>
      </p:sp>
      <p:sp>
        <p:nvSpPr>
          <p:cNvPr id="4" name="Untertitel 3">
            <a:extLst>
              <a:ext uri="{FF2B5EF4-FFF2-40B4-BE49-F238E27FC236}">
                <a16:creationId xmlns:a16="http://schemas.microsoft.com/office/drawing/2014/main" id="{374EC0E2-6BEB-9D16-BFF4-731EEB046BCB}"/>
              </a:ext>
            </a:extLst>
          </p:cNvPr>
          <p:cNvSpPr>
            <a:spLocks noGrp="1"/>
          </p:cNvSpPr>
          <p:nvPr>
            <p:ph type="subTitle" sz="quarter" idx="1"/>
          </p:nvPr>
        </p:nvSpPr>
        <p:spPr>
          <a:xfrm>
            <a:off x="683568" y="2123745"/>
            <a:ext cx="5000435" cy="847137"/>
          </a:xfrm>
        </p:spPr>
        <p:txBody>
          <a:bodyPr/>
          <a:lstStyle/>
          <a:p>
            <a:r>
              <a:rPr lang="de-DE" dirty="0"/>
              <a:t>Wie Können</a:t>
            </a:r>
          </a:p>
        </p:txBody>
      </p:sp>
      <p:sp>
        <p:nvSpPr>
          <p:cNvPr id="2" name="Titel 2">
            <a:extLst>
              <a:ext uri="{FF2B5EF4-FFF2-40B4-BE49-F238E27FC236}">
                <a16:creationId xmlns:a16="http://schemas.microsoft.com/office/drawing/2014/main" id="{AE442FF1-9E7F-3D1B-03BA-ADD616F92C34}"/>
              </a:ext>
            </a:extLst>
          </p:cNvPr>
          <p:cNvSpPr txBox="1">
            <a:spLocks/>
          </p:cNvSpPr>
          <p:nvPr/>
        </p:nvSpPr>
        <p:spPr bwMode="auto">
          <a:xfrm>
            <a:off x="683568" y="2932792"/>
            <a:ext cx="5367523" cy="847137"/>
          </a:xfrm>
          <a:prstGeom prst="rect">
            <a:avLst/>
          </a:prstGeom>
          <a:solidFill>
            <a:schemeClr val="bg1"/>
          </a:solidFill>
          <a:ln>
            <a:noFill/>
          </a:ln>
          <a:effectLst/>
        </p:spPr>
        <p:txBody>
          <a:bodyPr vert="horz" wrap="none" lIns="180000" tIns="144000" rIns="108000" bIns="0" numCol="1" anchor="t" anchorCtr="0" compatLnSpc="1">
            <a:prstTxWarp prst="textNoShape">
              <a:avLst/>
            </a:prstTxWarp>
            <a:spAutoFit/>
          </a:bodyPr>
          <a:lstStyle>
            <a:lvl1pPr algn="l">
              <a:lnSpc>
                <a:spcPct val="80000"/>
              </a:lnSpc>
              <a:spcBef>
                <a:spcPts val="0"/>
              </a:spcBef>
              <a:spcAft>
                <a:spcPts val="0"/>
              </a:spcAft>
              <a:defRPr sz="5700" b="1" cap="all">
                <a:solidFill>
                  <a:schemeClr val="tx2"/>
                </a:solidFill>
                <a:latin typeface="Arial"/>
                <a:ea typeface="+mj-ea"/>
                <a:cs typeface="Arial"/>
              </a:defRPr>
            </a:lvl1pPr>
            <a:lvl2pPr algn="l">
              <a:lnSpc>
                <a:spcPct val="85000"/>
              </a:lnSpc>
              <a:spcBef>
                <a:spcPts val="0"/>
              </a:spcBef>
              <a:spcAft>
                <a:spcPts val="0"/>
              </a:spcAft>
              <a:defRPr sz="3200">
                <a:solidFill>
                  <a:schemeClr val="tx2"/>
                </a:solidFill>
                <a:latin typeface="Tele-GroteskFet"/>
                <a:ea typeface="ヒラギノ角ゴ Pro W3"/>
                <a:cs typeface="ヒラギノ角ゴ Pro W3"/>
              </a:defRPr>
            </a:lvl2pPr>
            <a:lvl3pPr algn="l">
              <a:lnSpc>
                <a:spcPct val="85000"/>
              </a:lnSpc>
              <a:spcBef>
                <a:spcPts val="0"/>
              </a:spcBef>
              <a:spcAft>
                <a:spcPts val="0"/>
              </a:spcAft>
              <a:defRPr sz="3200">
                <a:solidFill>
                  <a:schemeClr val="tx2"/>
                </a:solidFill>
                <a:latin typeface="Tele-GroteskFet"/>
                <a:ea typeface="ヒラギノ角ゴ Pro W3"/>
                <a:cs typeface="ヒラギノ角ゴ Pro W3"/>
              </a:defRPr>
            </a:lvl3pPr>
            <a:lvl4pPr algn="l">
              <a:lnSpc>
                <a:spcPct val="85000"/>
              </a:lnSpc>
              <a:spcBef>
                <a:spcPts val="0"/>
              </a:spcBef>
              <a:spcAft>
                <a:spcPts val="0"/>
              </a:spcAft>
              <a:defRPr sz="3200">
                <a:solidFill>
                  <a:schemeClr val="tx2"/>
                </a:solidFill>
                <a:latin typeface="Tele-GroteskFet"/>
                <a:ea typeface="ヒラギノ角ゴ Pro W3"/>
                <a:cs typeface="ヒラギノ角ゴ Pro W3"/>
              </a:defRPr>
            </a:lvl4pPr>
            <a:lvl5pPr algn="l">
              <a:lnSpc>
                <a:spcPct val="85000"/>
              </a:lnSpc>
              <a:spcBef>
                <a:spcPts val="0"/>
              </a:spcBef>
              <a:spcAft>
                <a:spcPts val="0"/>
              </a:spcAft>
              <a:defRPr sz="3200">
                <a:solidFill>
                  <a:schemeClr val="tx2"/>
                </a:solidFill>
                <a:latin typeface="Tele-GroteskFet"/>
                <a:ea typeface="ヒラギノ角ゴ Pro W3"/>
                <a:cs typeface="ヒラギノ角ゴ Pro W3"/>
              </a:defRPr>
            </a:lvl5pPr>
            <a:lvl6pPr marL="457063" algn="l">
              <a:lnSpc>
                <a:spcPct val="85000"/>
              </a:lnSpc>
              <a:spcBef>
                <a:spcPts val="0"/>
              </a:spcBef>
              <a:spcAft>
                <a:spcPts val="0"/>
              </a:spcAft>
              <a:defRPr sz="3200">
                <a:solidFill>
                  <a:schemeClr val="tx2"/>
                </a:solidFill>
                <a:latin typeface="Tele-GroteskFet"/>
                <a:ea typeface="ヒラギノ角ゴ Pro W3"/>
              </a:defRPr>
            </a:lvl6pPr>
            <a:lvl7pPr marL="914126" algn="l">
              <a:lnSpc>
                <a:spcPct val="85000"/>
              </a:lnSpc>
              <a:spcBef>
                <a:spcPts val="0"/>
              </a:spcBef>
              <a:spcAft>
                <a:spcPts val="0"/>
              </a:spcAft>
              <a:defRPr sz="3200">
                <a:solidFill>
                  <a:schemeClr val="tx2"/>
                </a:solidFill>
                <a:latin typeface="Tele-GroteskFet"/>
                <a:ea typeface="ヒラギノ角ゴ Pro W3"/>
              </a:defRPr>
            </a:lvl7pPr>
            <a:lvl8pPr marL="1371189" algn="l">
              <a:lnSpc>
                <a:spcPct val="85000"/>
              </a:lnSpc>
              <a:spcBef>
                <a:spcPts val="0"/>
              </a:spcBef>
              <a:spcAft>
                <a:spcPts val="0"/>
              </a:spcAft>
              <a:defRPr sz="3200">
                <a:solidFill>
                  <a:schemeClr val="tx2"/>
                </a:solidFill>
                <a:latin typeface="Tele-GroteskFet"/>
                <a:ea typeface="ヒラギノ角ゴ Pro W3"/>
              </a:defRPr>
            </a:lvl8pPr>
            <a:lvl9pPr marL="1828251" algn="l">
              <a:lnSpc>
                <a:spcPct val="85000"/>
              </a:lnSpc>
              <a:spcBef>
                <a:spcPts val="0"/>
              </a:spcBef>
              <a:spcAft>
                <a:spcPts val="0"/>
              </a:spcAft>
              <a:defRPr sz="3200">
                <a:solidFill>
                  <a:schemeClr val="tx2"/>
                </a:solidFill>
                <a:latin typeface="Tele-GroteskFet"/>
                <a:ea typeface="ヒラギノ角ゴ Pro W3"/>
              </a:defRPr>
            </a:lvl9pPr>
          </a:lstStyle>
          <a:p>
            <a:pPr>
              <a:buClrTx/>
              <a:buFontTx/>
            </a:pPr>
            <a:r>
              <a:rPr lang="de-DE" dirty="0"/>
              <a:t>Bilder </a:t>
            </a:r>
            <a:r>
              <a:rPr lang="de-DE" b="0" dirty="0"/>
              <a:t>in die</a:t>
            </a:r>
          </a:p>
        </p:txBody>
      </p:sp>
      <p:sp>
        <p:nvSpPr>
          <p:cNvPr id="5" name="Rechteck 4">
            <a:extLst>
              <a:ext uri="{FF2B5EF4-FFF2-40B4-BE49-F238E27FC236}">
                <a16:creationId xmlns:a16="http://schemas.microsoft.com/office/drawing/2014/main" id="{38796556-4F9F-8B3B-1E8D-6A33E11F57FF}"/>
              </a:ext>
            </a:extLst>
          </p:cNvPr>
          <p:cNvSpPr/>
          <p:nvPr/>
        </p:nvSpPr>
        <p:spPr bwMode="auto">
          <a:xfrm rot="16199998">
            <a:off x="7570064" y="1587794"/>
            <a:ext cx="2968357" cy="179512"/>
          </a:xfrm>
          <a:prstGeom prst="rect">
            <a:avLst/>
          </a:prstGeom>
        </p:spPr>
        <p:txBody>
          <a:bodyPr wrap="square">
            <a:spAutoFit/>
          </a:bodyPr>
          <a:lstStyle/>
          <a:p>
            <a:pPr algn="r">
              <a:defRPr/>
            </a:pPr>
            <a:r>
              <a:rPr lang="de-DE" sz="600" dirty="0">
                <a:solidFill>
                  <a:schemeClr val="bg1"/>
                </a:solidFill>
                <a:latin typeface="Arial"/>
                <a:cs typeface="Arial"/>
              </a:rPr>
              <a:t>Foto: unsplash.com</a:t>
            </a:r>
            <a:endParaRPr dirty="0">
              <a:latin typeface="Arial"/>
              <a:cs typeface="Arial"/>
            </a:endParaRPr>
          </a:p>
        </p:txBody>
      </p:sp>
    </p:spTree>
    <p:extLst>
      <p:ext uri="{BB962C8B-B14F-4D97-AF65-F5344CB8AC3E}">
        <p14:creationId xmlns:p14="http://schemas.microsoft.com/office/powerpoint/2010/main" val="35549366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7E3E29B-0651-BF08-5AB3-9281D1EA6F2C}"/>
              </a:ext>
            </a:extLst>
          </p:cNvPr>
          <p:cNvSpPr>
            <a:spLocks noGrp="1"/>
          </p:cNvSpPr>
          <p:nvPr>
            <p:ph type="title"/>
          </p:nvPr>
        </p:nvSpPr>
        <p:spPr/>
        <p:txBody>
          <a:bodyPr/>
          <a:lstStyle/>
          <a:p>
            <a:r>
              <a:rPr lang="de-DE" dirty="0"/>
              <a:t>Führen die Fotos in die Irre? </a:t>
            </a:r>
          </a:p>
        </p:txBody>
      </p:sp>
      <p:sp>
        <p:nvSpPr>
          <p:cNvPr id="5" name="Inhaltsplatzhalter 4">
            <a:extLst>
              <a:ext uri="{FF2B5EF4-FFF2-40B4-BE49-F238E27FC236}">
                <a16:creationId xmlns:a16="http://schemas.microsoft.com/office/drawing/2014/main" id="{10BF508F-F027-12E1-E590-AEBB43EE2145}"/>
              </a:ext>
            </a:extLst>
          </p:cNvPr>
          <p:cNvSpPr>
            <a:spLocks noGrp="1"/>
          </p:cNvSpPr>
          <p:nvPr>
            <p:ph idx="1"/>
          </p:nvPr>
        </p:nvSpPr>
        <p:spPr/>
        <p:txBody>
          <a:bodyPr/>
          <a:lstStyle/>
          <a:p>
            <a:r>
              <a:rPr lang="de-DE" dirty="0"/>
              <a:t>Euch werden fünf Foto-Beispiele gezeigt. </a:t>
            </a:r>
          </a:p>
          <a:p>
            <a:endParaRPr lang="de-DE" dirty="0"/>
          </a:p>
          <a:p>
            <a:r>
              <a:rPr lang="de-DE" dirty="0"/>
              <a:t>Eure Aufgabe: Entscheidet entweder, ob das Foto echt ist oder ob die Situation wirklich so geschehen ist.</a:t>
            </a:r>
          </a:p>
        </p:txBody>
      </p:sp>
    </p:spTree>
    <p:extLst>
      <p:ext uri="{BB962C8B-B14F-4D97-AF65-F5344CB8AC3E}">
        <p14:creationId xmlns:p14="http://schemas.microsoft.com/office/powerpoint/2010/main" val="30373078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el 3">
            <a:extLst>
              <a:ext uri="{FF2B5EF4-FFF2-40B4-BE49-F238E27FC236}">
                <a16:creationId xmlns:a16="http://schemas.microsoft.com/office/drawing/2014/main" id="{E7D18495-EFA3-67B5-6F30-4BB67B0C227A}"/>
              </a:ext>
            </a:extLst>
          </p:cNvPr>
          <p:cNvSpPr txBox="1">
            <a:spLocks/>
          </p:cNvSpPr>
          <p:nvPr/>
        </p:nvSpPr>
        <p:spPr>
          <a:xfrm>
            <a:off x="971600" y="3874248"/>
            <a:ext cx="6624638" cy="900000"/>
          </a:xfrm>
          <a:prstGeom prst="rect">
            <a:avLst/>
          </a:prstGeom>
        </p:spPr>
        <p:txBody>
          <a:bodyPr/>
          <a:lstStyle>
            <a:lvl1pPr algn="l">
              <a:lnSpc>
                <a:spcPct val="85000"/>
              </a:lnSpc>
              <a:spcBef>
                <a:spcPts val="0"/>
              </a:spcBef>
              <a:spcAft>
                <a:spcPts val="0"/>
              </a:spcAft>
              <a:defRPr sz="3400" b="1">
                <a:solidFill>
                  <a:schemeClr val="tx2"/>
                </a:solidFill>
                <a:latin typeface="+mj-lt"/>
                <a:ea typeface="+mj-ea"/>
                <a:cs typeface="Arial"/>
              </a:defRPr>
            </a:lvl1pPr>
            <a:lvl2pPr algn="l">
              <a:lnSpc>
                <a:spcPct val="85000"/>
              </a:lnSpc>
              <a:spcBef>
                <a:spcPts val="0"/>
              </a:spcBef>
              <a:spcAft>
                <a:spcPts val="0"/>
              </a:spcAft>
              <a:defRPr sz="3200">
                <a:solidFill>
                  <a:schemeClr val="tx2"/>
                </a:solidFill>
                <a:latin typeface="Tele-GroteskFet"/>
                <a:ea typeface="ヒラギノ角ゴ Pro W3"/>
                <a:cs typeface="ヒラギノ角ゴ Pro W3"/>
              </a:defRPr>
            </a:lvl2pPr>
            <a:lvl3pPr algn="l">
              <a:lnSpc>
                <a:spcPct val="85000"/>
              </a:lnSpc>
              <a:spcBef>
                <a:spcPts val="0"/>
              </a:spcBef>
              <a:spcAft>
                <a:spcPts val="0"/>
              </a:spcAft>
              <a:defRPr sz="3200">
                <a:solidFill>
                  <a:schemeClr val="tx2"/>
                </a:solidFill>
                <a:latin typeface="Tele-GroteskFet"/>
                <a:ea typeface="ヒラギノ角ゴ Pro W3"/>
                <a:cs typeface="ヒラギノ角ゴ Pro W3"/>
              </a:defRPr>
            </a:lvl3pPr>
            <a:lvl4pPr algn="l">
              <a:lnSpc>
                <a:spcPct val="85000"/>
              </a:lnSpc>
              <a:spcBef>
                <a:spcPts val="0"/>
              </a:spcBef>
              <a:spcAft>
                <a:spcPts val="0"/>
              </a:spcAft>
              <a:defRPr sz="3200">
                <a:solidFill>
                  <a:schemeClr val="tx2"/>
                </a:solidFill>
                <a:latin typeface="Tele-GroteskFet"/>
                <a:ea typeface="ヒラギノ角ゴ Pro W3"/>
                <a:cs typeface="ヒラギノ角ゴ Pro W3"/>
              </a:defRPr>
            </a:lvl4pPr>
            <a:lvl5pPr algn="l">
              <a:lnSpc>
                <a:spcPct val="85000"/>
              </a:lnSpc>
              <a:spcBef>
                <a:spcPts val="0"/>
              </a:spcBef>
              <a:spcAft>
                <a:spcPts val="0"/>
              </a:spcAft>
              <a:defRPr sz="3200">
                <a:solidFill>
                  <a:schemeClr val="tx2"/>
                </a:solidFill>
                <a:latin typeface="Tele-GroteskFet"/>
                <a:ea typeface="ヒラギノ角ゴ Pro W3"/>
                <a:cs typeface="ヒラギノ角ゴ Pro W3"/>
              </a:defRPr>
            </a:lvl5pPr>
            <a:lvl6pPr marL="457063" algn="l">
              <a:lnSpc>
                <a:spcPct val="85000"/>
              </a:lnSpc>
              <a:spcBef>
                <a:spcPts val="0"/>
              </a:spcBef>
              <a:spcAft>
                <a:spcPts val="0"/>
              </a:spcAft>
              <a:defRPr sz="3200">
                <a:solidFill>
                  <a:schemeClr val="tx2"/>
                </a:solidFill>
                <a:latin typeface="Tele-GroteskFet"/>
                <a:ea typeface="ヒラギノ角ゴ Pro W3"/>
              </a:defRPr>
            </a:lvl6pPr>
            <a:lvl7pPr marL="914126" algn="l">
              <a:lnSpc>
                <a:spcPct val="85000"/>
              </a:lnSpc>
              <a:spcBef>
                <a:spcPts val="0"/>
              </a:spcBef>
              <a:spcAft>
                <a:spcPts val="0"/>
              </a:spcAft>
              <a:defRPr sz="3200">
                <a:solidFill>
                  <a:schemeClr val="tx2"/>
                </a:solidFill>
                <a:latin typeface="Tele-GroteskFet"/>
                <a:ea typeface="ヒラギノ角ゴ Pro W3"/>
              </a:defRPr>
            </a:lvl7pPr>
            <a:lvl8pPr marL="1371189" algn="l">
              <a:lnSpc>
                <a:spcPct val="85000"/>
              </a:lnSpc>
              <a:spcBef>
                <a:spcPts val="0"/>
              </a:spcBef>
              <a:spcAft>
                <a:spcPts val="0"/>
              </a:spcAft>
              <a:defRPr sz="3200">
                <a:solidFill>
                  <a:schemeClr val="tx2"/>
                </a:solidFill>
                <a:latin typeface="Tele-GroteskFet"/>
                <a:ea typeface="ヒラギノ角ゴ Pro W3"/>
              </a:defRPr>
            </a:lvl8pPr>
            <a:lvl9pPr marL="1828251" algn="l">
              <a:lnSpc>
                <a:spcPct val="85000"/>
              </a:lnSpc>
              <a:spcBef>
                <a:spcPts val="0"/>
              </a:spcBef>
              <a:spcAft>
                <a:spcPts val="0"/>
              </a:spcAft>
              <a:defRPr sz="3200">
                <a:solidFill>
                  <a:schemeClr val="tx2"/>
                </a:solidFill>
                <a:latin typeface="Tele-GroteskFet"/>
                <a:ea typeface="ヒラギノ角ゴ Pro W3"/>
              </a:defRPr>
            </a:lvl9pPr>
          </a:lstStyle>
          <a:p>
            <a:pPr>
              <a:buClrTx/>
              <a:buFontTx/>
            </a:pPr>
            <a:r>
              <a:rPr lang="de-DE" dirty="0"/>
              <a:t>Ist dieses Foto echt?</a:t>
            </a:r>
          </a:p>
        </p:txBody>
      </p:sp>
      <p:pic>
        <p:nvPicPr>
          <p:cNvPr id="4" name="Bildplatzhalter 10">
            <a:extLst>
              <a:ext uri="{FF2B5EF4-FFF2-40B4-BE49-F238E27FC236}">
                <a16:creationId xmlns:a16="http://schemas.microsoft.com/office/drawing/2014/main" id="{A3957A07-EEBF-540A-DE82-7007EE579C54}"/>
              </a:ext>
            </a:extLst>
          </p:cNvPr>
          <p:cNvPicPr>
            <a:picLocks noChangeAspect="1"/>
          </p:cNvPicPr>
          <p:nvPr/>
        </p:nvPicPr>
        <p:blipFill>
          <a:blip r:embed="rId3"/>
          <a:stretch/>
        </p:blipFill>
        <p:spPr bwMode="auto">
          <a:xfrm>
            <a:off x="179513" y="843558"/>
            <a:ext cx="4215323" cy="3456384"/>
          </a:xfrm>
          <a:prstGeom prst="rect">
            <a:avLst/>
          </a:prstGeom>
        </p:spPr>
      </p:pic>
      <p:pic>
        <p:nvPicPr>
          <p:cNvPr id="5" name="Bildplatzhalter 10">
            <a:extLst>
              <a:ext uri="{FF2B5EF4-FFF2-40B4-BE49-F238E27FC236}">
                <a16:creationId xmlns:a16="http://schemas.microsoft.com/office/drawing/2014/main" id="{F613C87A-41AA-B98C-3EE9-483785C56E54}"/>
              </a:ext>
            </a:extLst>
          </p:cNvPr>
          <p:cNvPicPr>
            <a:picLocks noChangeAspect="1"/>
          </p:cNvPicPr>
          <p:nvPr/>
        </p:nvPicPr>
        <p:blipFill>
          <a:blip r:embed="rId4"/>
          <a:stretch/>
        </p:blipFill>
        <p:spPr bwMode="auto">
          <a:xfrm>
            <a:off x="179512" y="843558"/>
            <a:ext cx="4215323" cy="2434154"/>
          </a:xfrm>
          <a:custGeom>
            <a:avLst/>
            <a:gdLst>
              <a:gd name="connsiteX0" fmla="*/ 0 w 5306787"/>
              <a:gd name="connsiteY0" fmla="*/ 0 h 4351338"/>
              <a:gd name="connsiteX1" fmla="*/ 5306787 w 5306787"/>
              <a:gd name="connsiteY1" fmla="*/ 0 h 4351338"/>
              <a:gd name="connsiteX2" fmla="*/ 5306787 w 5306787"/>
              <a:gd name="connsiteY2" fmla="*/ 4351338 h 4351338"/>
              <a:gd name="connsiteX3" fmla="*/ 0 w 5306787"/>
              <a:gd name="connsiteY3" fmla="*/ 4351338 h 4351338"/>
            </a:gdLst>
            <a:ahLst/>
            <a:cxnLst>
              <a:cxn ang="0">
                <a:pos x="connsiteX0" y="connsiteY0"/>
              </a:cxn>
              <a:cxn ang="0">
                <a:pos x="connsiteX1" y="connsiteY1"/>
              </a:cxn>
              <a:cxn ang="0">
                <a:pos x="connsiteX2" y="connsiteY2"/>
              </a:cxn>
              <a:cxn ang="0">
                <a:pos x="connsiteX3" y="connsiteY3"/>
              </a:cxn>
            </a:cxnLst>
            <a:rect l="l" t="t" r="r" b="b"/>
            <a:pathLst>
              <a:path w="5306787" h="4351338" extrusionOk="0">
                <a:moveTo>
                  <a:pt x="0" y="0"/>
                </a:moveTo>
                <a:lnTo>
                  <a:pt x="5306787" y="0"/>
                </a:lnTo>
                <a:lnTo>
                  <a:pt x="5306787" y="4351338"/>
                </a:lnTo>
                <a:lnTo>
                  <a:pt x="0" y="4351338"/>
                </a:lnTo>
                <a:close/>
              </a:path>
            </a:pathLst>
          </a:custGeom>
          <a:noFill/>
        </p:spPr>
      </p:pic>
      <p:pic>
        <p:nvPicPr>
          <p:cNvPr id="6" name="Bildplatzhalter 12">
            <a:extLst>
              <a:ext uri="{FF2B5EF4-FFF2-40B4-BE49-F238E27FC236}">
                <a16:creationId xmlns:a16="http://schemas.microsoft.com/office/drawing/2014/main" id="{FAAF94E7-91BE-70A3-9E64-B048C831A1D2}"/>
              </a:ext>
            </a:extLst>
          </p:cNvPr>
          <p:cNvPicPr>
            <a:picLocks noChangeAspect="1"/>
          </p:cNvPicPr>
          <p:nvPr/>
        </p:nvPicPr>
        <p:blipFill>
          <a:blip r:embed="rId5"/>
          <a:stretch/>
        </p:blipFill>
        <p:spPr bwMode="auto">
          <a:xfrm>
            <a:off x="4749166" y="843558"/>
            <a:ext cx="4215323" cy="3456384"/>
          </a:xfrm>
          <a:prstGeom prst="rect">
            <a:avLst/>
          </a:prstGeom>
        </p:spPr>
      </p:pic>
      <p:sp>
        <p:nvSpPr>
          <p:cNvPr id="2" name="Rechteck 1">
            <a:extLst>
              <a:ext uri="{FF2B5EF4-FFF2-40B4-BE49-F238E27FC236}">
                <a16:creationId xmlns:a16="http://schemas.microsoft.com/office/drawing/2014/main" id="{2ECFD05B-42A1-F926-06CA-FB0439E0C3EC}"/>
              </a:ext>
            </a:extLst>
          </p:cNvPr>
          <p:cNvSpPr/>
          <p:nvPr/>
        </p:nvSpPr>
        <p:spPr bwMode="auto">
          <a:xfrm rot="16199998">
            <a:off x="7570064" y="1587794"/>
            <a:ext cx="2968357" cy="179512"/>
          </a:xfrm>
          <a:prstGeom prst="rect">
            <a:avLst/>
          </a:prstGeom>
        </p:spPr>
        <p:txBody>
          <a:bodyPr wrap="square">
            <a:spAutoFit/>
          </a:bodyPr>
          <a:lstStyle/>
          <a:p>
            <a:pPr algn="r">
              <a:defRPr/>
            </a:pPr>
            <a:r>
              <a:rPr lang="de-DE" sz="600" dirty="0">
                <a:solidFill>
                  <a:schemeClr val="bg1"/>
                </a:solidFill>
                <a:latin typeface="Arial"/>
                <a:cs typeface="Arial"/>
              </a:rPr>
              <a:t>Foto: unsplash.com</a:t>
            </a:r>
            <a:endParaRPr dirty="0">
              <a:latin typeface="Arial"/>
              <a:cs typeface="Arial"/>
            </a:endParaRPr>
          </a:p>
        </p:txBody>
      </p:sp>
      <p:sp>
        <p:nvSpPr>
          <p:cNvPr id="3" name="Rechteck 2">
            <a:extLst>
              <a:ext uri="{FF2B5EF4-FFF2-40B4-BE49-F238E27FC236}">
                <a16:creationId xmlns:a16="http://schemas.microsoft.com/office/drawing/2014/main" id="{7E7A4FC0-2518-E6EE-0E13-D3E1D3625E4C}"/>
              </a:ext>
            </a:extLst>
          </p:cNvPr>
          <p:cNvSpPr/>
          <p:nvPr/>
        </p:nvSpPr>
        <p:spPr bwMode="auto">
          <a:xfrm>
            <a:off x="798602" y="4793163"/>
            <a:ext cx="7192466" cy="313932"/>
          </a:xfrm>
          <a:prstGeom prst="rect">
            <a:avLst/>
          </a:prstGeom>
        </p:spPr>
        <p:txBody>
          <a:bodyPr wrap="square">
            <a:spAutoFit/>
          </a:bodyPr>
          <a:lstStyle/>
          <a:p>
            <a:pPr>
              <a:defRPr/>
            </a:pPr>
            <a:r>
              <a:rPr lang="de-DE" sz="800" dirty="0">
                <a:latin typeface="+mn-lt"/>
              </a:rPr>
              <a:t>Quelle: Märkische Allgemeine/Jan </a:t>
            </a:r>
            <a:r>
              <a:rPr lang="de-DE" sz="800" dirty="0" err="1">
                <a:latin typeface="+mn-lt"/>
              </a:rPr>
              <a:t>Russezki</a:t>
            </a:r>
            <a:r>
              <a:rPr lang="de-DE" sz="800" dirty="0">
                <a:latin typeface="+mn-lt"/>
              </a:rPr>
              <a:t> </a:t>
            </a:r>
          </a:p>
          <a:p>
            <a:pPr>
              <a:defRPr/>
            </a:pPr>
            <a:r>
              <a:rPr lang="de-DE" sz="800" dirty="0">
                <a:latin typeface="+mn-lt"/>
              </a:rPr>
              <a:t>www.maz-online.de/Brandenburg/AfD-verbreitet-manipuliertes-MAZ-Foto-von-Fridays-for-Future-Demo-in-Potsdam</a:t>
            </a:r>
            <a:endParaRPr sz="800" dirty="0">
              <a:latin typeface="+mn-lt"/>
            </a:endParaRPr>
          </a:p>
        </p:txBody>
      </p:sp>
    </p:spTree>
    <p:extLst>
      <p:ext uri="{BB962C8B-B14F-4D97-AF65-F5344CB8AC3E}">
        <p14:creationId xmlns:p14="http://schemas.microsoft.com/office/powerpoint/2010/main" val="3145797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par>
                                <p:cTn id="13" presetID="14" presetClass="entr" presetSubtype="1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par>
                          <p:cTn id="16" fill="hold">
                            <p:stCondLst>
                              <p:cond delay="500"/>
                            </p:stCondLst>
                            <p:childTnLst>
                              <p:par>
                                <p:cTn id="17" presetID="14" presetClass="entr" presetSubtype="1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Hausaufgabe</a:t>
            </a:r>
            <a:endParaRPr/>
          </a:p>
        </p:txBody>
      </p:sp>
      <p:sp>
        <p:nvSpPr>
          <p:cNvPr id="3" name="Inhaltsplatzhalter 2"/>
          <p:cNvSpPr>
            <a:spLocks noGrp="1"/>
          </p:cNvSpPr>
          <p:nvPr>
            <p:ph idx="1"/>
          </p:nvPr>
        </p:nvSpPr>
        <p:spPr bwMode="auto">
          <a:xfrm>
            <a:off x="863599" y="1260717"/>
            <a:ext cx="7308801" cy="2844800"/>
          </a:xfrm>
        </p:spPr>
        <p:txBody>
          <a:bodyPr/>
          <a:lstStyle/>
          <a:p>
            <a:pPr marL="0" indent="0" algn="ctr">
              <a:buNone/>
              <a:defRPr/>
            </a:pPr>
            <a:r>
              <a:rPr lang="de-DE" sz="1800" b="1">
                <a:latin typeface="Arial"/>
                <a:ea typeface="Arial"/>
              </a:rPr>
              <a:t>Zum Thema „Empfehlenswerte Skincare-Produkte“ kannst du im Internet viele Tipps finden: Von speziellen Produkten, die immer helfen sollen, bis hin zum Rat, nur Wasser zu benutzen. </a:t>
            </a:r>
            <a:endParaRPr/>
          </a:p>
          <a:p>
            <a:pPr marL="0" indent="0" algn="ctr">
              <a:buNone/>
              <a:defRPr/>
            </a:pPr>
            <a:endParaRPr lang="de-DE" sz="1800" b="1">
              <a:latin typeface="Arial"/>
              <a:ea typeface="Arial"/>
            </a:endParaRPr>
          </a:p>
          <a:p>
            <a:pPr marL="0" indent="0" algn="ctr">
              <a:buNone/>
              <a:defRPr/>
            </a:pPr>
            <a:r>
              <a:rPr lang="de-DE" sz="1800" b="1">
                <a:latin typeface="Arial"/>
                <a:ea typeface="Arial"/>
              </a:rPr>
              <a:t> Überlege dir jeweils eine Person, die über das Thema informiert oder berichtet, und auf die folgende Merkmale zutreffen:</a:t>
            </a:r>
            <a:endParaRPr lang="de-DE" sz="1800"/>
          </a:p>
          <a:p>
            <a:pPr marL="0" indent="0" algn="ctr">
              <a:buNone/>
              <a:defRPr/>
            </a:pPr>
            <a:endParaRPr lang="de-DE" sz="1800" b="1"/>
          </a:p>
          <a:p>
            <a:pPr marL="0" indent="0" algn="ctr">
              <a:buNone/>
              <a:defRPr/>
            </a:pPr>
            <a:endParaRPr lang="de-DE" sz="1800" b="1"/>
          </a:p>
          <a:p>
            <a:pPr marL="0" indent="0" algn="ctr">
              <a:buNone/>
              <a:defRPr/>
            </a:pPr>
            <a:endParaRPr lang="de-DE" sz="1800"/>
          </a:p>
        </p:txBody>
      </p:sp>
      <p:graphicFrame>
        <p:nvGraphicFramePr>
          <p:cNvPr id="6" name="Tabelle 7"/>
          <p:cNvGraphicFramePr>
            <a:graphicFrameLocks noGrp="1"/>
          </p:cNvGraphicFramePr>
          <p:nvPr/>
        </p:nvGraphicFramePr>
        <p:xfrm>
          <a:off x="1469999" y="3156747"/>
          <a:ext cx="6096000" cy="148336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pPr algn="ctr">
                        <a:defRPr/>
                      </a:pPr>
                      <a:r>
                        <a:rPr lang="de-DE" b="1">
                          <a:solidFill>
                            <a:schemeClr val="tx2"/>
                          </a:solidFill>
                          <a:latin typeface="Arial"/>
                          <a:ea typeface="Arial"/>
                        </a:rPr>
                        <a:t>„Können“</a:t>
                      </a:r>
                      <a:r>
                        <a:rPr lang="de-DE" b="1">
                          <a:latin typeface="Arial"/>
                          <a:ea typeface="Arial"/>
                        </a:rPr>
                        <a:t> </a:t>
                      </a:r>
                      <a:endParaRPr lang="de-DE"/>
                    </a:p>
                  </a:txBody>
                  <a:tcPr>
                    <a:solidFill>
                      <a:schemeClr val="bg2"/>
                    </a:solidFill>
                  </a:tcPr>
                </a:tc>
                <a:tc>
                  <a:txBody>
                    <a:bodyPr/>
                    <a:lstStyle/>
                    <a:p>
                      <a:pPr algn="ctr">
                        <a:defRPr/>
                      </a:pPr>
                      <a:r>
                        <a:rPr lang="de-DE" b="1">
                          <a:solidFill>
                            <a:schemeClr val="tx2"/>
                          </a:solidFill>
                          <a:latin typeface="Arial"/>
                          <a:ea typeface="Arial"/>
                        </a:rPr>
                        <a:t>„Wollen“</a:t>
                      </a:r>
                      <a:endParaRPr lang="de-DE"/>
                    </a:p>
                  </a:txBody>
                  <a:tcPr>
                    <a:solidFill>
                      <a:schemeClr val="bg2"/>
                    </a:solidFill>
                  </a:tcPr>
                </a:tc>
                <a:extLst>
                  <a:ext uri="{0D108BD9-81ED-4DB2-BD59-A6C34878D82A}">
                    <a16:rowId xmlns:a16="http://schemas.microsoft.com/office/drawing/2014/main" val="10000"/>
                  </a:ext>
                </a:extLst>
              </a:tr>
              <a:tr h="370840">
                <a:tc>
                  <a:txBody>
                    <a:bodyPr/>
                    <a:lstStyle/>
                    <a:p>
                      <a:pPr algn="ctr">
                        <a:defRPr/>
                      </a:pPr>
                      <a:r>
                        <a:rPr lang="de-DE" b="1"/>
                        <a:t>+</a:t>
                      </a:r>
                      <a:endParaRPr/>
                    </a:p>
                  </a:txBody>
                  <a:tcPr>
                    <a:solidFill>
                      <a:schemeClr val="bg1">
                        <a:lumMod val="95000"/>
                      </a:schemeClr>
                    </a:solidFill>
                  </a:tcPr>
                </a:tc>
                <a:tc>
                  <a:txBody>
                    <a:bodyPr/>
                    <a:lstStyle/>
                    <a:p>
                      <a:pPr algn="ctr">
                        <a:defRPr/>
                      </a:pPr>
                      <a:r>
                        <a:rPr lang="de-DE" b="1"/>
                        <a:t>-</a:t>
                      </a:r>
                      <a:endParaRPr/>
                    </a:p>
                  </a:txBody>
                  <a:tcPr>
                    <a:solidFill>
                      <a:schemeClr val="bg1">
                        <a:lumMod val="95000"/>
                      </a:schemeClr>
                    </a:solidFill>
                  </a:tcPr>
                </a:tc>
                <a:extLst>
                  <a:ext uri="{0D108BD9-81ED-4DB2-BD59-A6C34878D82A}">
                    <a16:rowId xmlns:a16="http://schemas.microsoft.com/office/drawing/2014/main" val="10001"/>
                  </a:ext>
                </a:extLst>
              </a:tr>
              <a:tr h="370840">
                <a:tc>
                  <a:txBody>
                    <a:bodyPr/>
                    <a:lstStyle/>
                    <a:p>
                      <a:pPr algn="ctr">
                        <a:defRPr/>
                      </a:pPr>
                      <a:r>
                        <a:rPr lang="de-DE" b="1"/>
                        <a:t>-</a:t>
                      </a:r>
                      <a:endParaRPr/>
                    </a:p>
                  </a:txBody>
                  <a:tcPr>
                    <a:solidFill>
                      <a:schemeClr val="bg1">
                        <a:lumMod val="95000"/>
                      </a:schemeClr>
                    </a:solidFill>
                  </a:tcPr>
                </a:tc>
                <a:tc>
                  <a:txBody>
                    <a:bodyPr/>
                    <a:lstStyle/>
                    <a:p>
                      <a:pPr algn="ctr">
                        <a:defRPr/>
                      </a:pPr>
                      <a:r>
                        <a:rPr lang="de-DE" b="1"/>
                        <a:t>+</a:t>
                      </a:r>
                      <a:endParaRPr/>
                    </a:p>
                  </a:txBody>
                  <a:tcPr>
                    <a:solidFill>
                      <a:schemeClr val="bg1">
                        <a:lumMod val="95000"/>
                      </a:schemeClr>
                    </a:solidFill>
                  </a:tcPr>
                </a:tc>
                <a:extLst>
                  <a:ext uri="{0D108BD9-81ED-4DB2-BD59-A6C34878D82A}">
                    <a16:rowId xmlns:a16="http://schemas.microsoft.com/office/drawing/2014/main" val="10002"/>
                  </a:ext>
                </a:extLst>
              </a:tr>
              <a:tr h="370840">
                <a:tc>
                  <a:txBody>
                    <a:bodyPr/>
                    <a:lstStyle/>
                    <a:p>
                      <a:pPr algn="ctr">
                        <a:defRPr/>
                      </a:pPr>
                      <a:r>
                        <a:rPr lang="de-DE" b="1"/>
                        <a:t>+</a:t>
                      </a:r>
                      <a:endParaRPr/>
                    </a:p>
                  </a:txBody>
                  <a:tcPr>
                    <a:solidFill>
                      <a:schemeClr val="bg1">
                        <a:lumMod val="95000"/>
                      </a:schemeClr>
                    </a:solidFill>
                  </a:tcPr>
                </a:tc>
                <a:tc>
                  <a:txBody>
                    <a:bodyPr/>
                    <a:lstStyle/>
                    <a:p>
                      <a:pPr algn="ctr">
                        <a:defRPr/>
                      </a:pPr>
                      <a:r>
                        <a:rPr lang="de-DE" b="1"/>
                        <a:t>+</a:t>
                      </a:r>
                      <a:endParaRPr/>
                    </a:p>
                  </a:txBody>
                  <a:tcPr>
                    <a:solidFill>
                      <a:schemeClr val="bg1">
                        <a:lumMod val="95000"/>
                      </a:schemeClr>
                    </a:solidFill>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F3EF8E14-81AA-EAA0-5FFD-4B72FE50AAFA}"/>
              </a:ext>
            </a:extLst>
          </p:cNvPr>
          <p:cNvPicPr>
            <a:picLocks noChangeAspect="1"/>
          </p:cNvPicPr>
          <p:nvPr/>
        </p:nvPicPr>
        <p:blipFill>
          <a:blip r:embed="rId3"/>
          <a:stretch/>
        </p:blipFill>
        <p:spPr bwMode="auto">
          <a:xfrm>
            <a:off x="341730" y="583282"/>
            <a:ext cx="5616000" cy="3898485"/>
          </a:xfrm>
          <a:prstGeom prst="rect">
            <a:avLst/>
          </a:prstGeom>
        </p:spPr>
      </p:pic>
      <p:grpSp>
        <p:nvGrpSpPr>
          <p:cNvPr id="9" name="Gruppieren 8">
            <a:extLst>
              <a:ext uri="{FF2B5EF4-FFF2-40B4-BE49-F238E27FC236}">
                <a16:creationId xmlns:a16="http://schemas.microsoft.com/office/drawing/2014/main" id="{6C699F2C-FB7D-0342-7076-7546D1470FA6}"/>
              </a:ext>
            </a:extLst>
          </p:cNvPr>
          <p:cNvGrpSpPr/>
          <p:nvPr/>
        </p:nvGrpSpPr>
        <p:grpSpPr>
          <a:xfrm>
            <a:off x="4392181" y="483518"/>
            <a:ext cx="4572307" cy="4004748"/>
            <a:chOff x="4392181" y="483518"/>
            <a:chExt cx="4572307" cy="4004748"/>
          </a:xfrm>
        </p:grpSpPr>
        <p:grpSp>
          <p:nvGrpSpPr>
            <p:cNvPr id="3" name="Gruppieren 2">
              <a:extLst>
                <a:ext uri="{FF2B5EF4-FFF2-40B4-BE49-F238E27FC236}">
                  <a16:creationId xmlns:a16="http://schemas.microsoft.com/office/drawing/2014/main" id="{4B4A42E1-3718-12EE-A5D6-519B4F44162F}"/>
                </a:ext>
              </a:extLst>
            </p:cNvPr>
            <p:cNvGrpSpPr/>
            <p:nvPr/>
          </p:nvGrpSpPr>
          <p:grpSpPr bwMode="auto">
            <a:xfrm>
              <a:off x="4392181" y="728464"/>
              <a:ext cx="4500299" cy="3686571"/>
              <a:chOff x="5519936" y="1310619"/>
              <a:chExt cx="6102052" cy="4998701"/>
            </a:xfrm>
          </p:grpSpPr>
          <p:sp>
            <p:nvSpPr>
              <p:cNvPr id="4" name="Rechteck 3">
                <a:extLst>
                  <a:ext uri="{FF2B5EF4-FFF2-40B4-BE49-F238E27FC236}">
                    <a16:creationId xmlns:a16="http://schemas.microsoft.com/office/drawing/2014/main" id="{A0AB6331-9BB6-58B4-1C4F-E6CC83A183DC}"/>
                  </a:ext>
                </a:extLst>
              </p:cNvPr>
              <p:cNvSpPr/>
              <p:nvPr/>
            </p:nvSpPr>
            <p:spPr bwMode="auto">
              <a:xfrm>
                <a:off x="5519936" y="1310619"/>
                <a:ext cx="2386558" cy="49987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pic>
            <p:nvPicPr>
              <p:cNvPr id="5" name="Grafik 4">
                <a:extLst>
                  <a:ext uri="{FF2B5EF4-FFF2-40B4-BE49-F238E27FC236}">
                    <a16:creationId xmlns:a16="http://schemas.microsoft.com/office/drawing/2014/main" id="{A9409AD4-2E39-03F0-309C-ADB1BBB7B4A6}"/>
                  </a:ext>
                </a:extLst>
              </p:cNvPr>
              <p:cNvPicPr>
                <a:picLocks noChangeAspect="1"/>
              </p:cNvPicPr>
              <p:nvPr/>
            </p:nvPicPr>
            <p:blipFill>
              <a:blip r:embed="rId4"/>
              <a:stretch/>
            </p:blipFill>
            <p:spPr bwMode="auto">
              <a:xfrm>
                <a:off x="5719303" y="1988840"/>
                <a:ext cx="5902684" cy="3717032"/>
              </a:xfrm>
              <a:prstGeom prst="rect">
                <a:avLst/>
              </a:prstGeom>
            </p:spPr>
          </p:pic>
        </p:grpSp>
        <p:sp>
          <p:nvSpPr>
            <p:cNvPr id="7" name="Rechteck 6">
              <a:extLst>
                <a:ext uri="{FF2B5EF4-FFF2-40B4-BE49-F238E27FC236}">
                  <a16:creationId xmlns:a16="http://schemas.microsoft.com/office/drawing/2014/main" id="{2DA7F6CB-9F53-CFE6-358E-CBBC25854BA2}"/>
                </a:ext>
              </a:extLst>
            </p:cNvPr>
            <p:cNvSpPr/>
            <p:nvPr/>
          </p:nvSpPr>
          <p:spPr bwMode="auto">
            <a:xfrm>
              <a:off x="4392181" y="483518"/>
              <a:ext cx="4572307" cy="432048"/>
            </a:xfrm>
            <a:prstGeom prst="rect">
              <a:avLst/>
            </a:prstGeom>
            <a:solidFill>
              <a:schemeClr val="bg1"/>
            </a:solidFill>
            <a:ln w="6350" cap="flat" cmpd="sng" algn="ctr">
              <a:noFill/>
              <a:prstDash val="solid"/>
              <a:round/>
              <a:headEnd type="none" w="med" len="med"/>
              <a:tailEnd type="none" w="med" len="med"/>
            </a:ln>
          </p:spPr>
          <p:txBody>
            <a:bodyPr rtlCol="0" anchor="ctr"/>
            <a:lstStyle/>
            <a:p>
              <a:pPr algn="ctr"/>
              <a:endParaRPr lang="de-DE"/>
            </a:p>
          </p:txBody>
        </p:sp>
        <p:sp>
          <p:nvSpPr>
            <p:cNvPr id="8" name="Rechteck 7">
              <a:extLst>
                <a:ext uri="{FF2B5EF4-FFF2-40B4-BE49-F238E27FC236}">
                  <a16:creationId xmlns:a16="http://schemas.microsoft.com/office/drawing/2014/main" id="{140ACDDB-BEC0-C74D-A581-620486B8F042}"/>
                </a:ext>
              </a:extLst>
            </p:cNvPr>
            <p:cNvSpPr/>
            <p:nvPr/>
          </p:nvSpPr>
          <p:spPr bwMode="auto">
            <a:xfrm>
              <a:off x="4392181" y="4056218"/>
              <a:ext cx="4572307" cy="432048"/>
            </a:xfrm>
            <a:prstGeom prst="rect">
              <a:avLst/>
            </a:prstGeom>
            <a:solidFill>
              <a:schemeClr val="bg1"/>
            </a:solidFill>
            <a:ln w="6350" cap="flat" cmpd="sng" algn="ctr">
              <a:noFill/>
              <a:prstDash val="solid"/>
              <a:round/>
              <a:headEnd type="none" w="med" len="med"/>
              <a:tailEnd type="none" w="med" len="med"/>
            </a:ln>
          </p:spPr>
          <p:txBody>
            <a:bodyPr rtlCol="0" anchor="ctr"/>
            <a:lstStyle/>
            <a:p>
              <a:pPr algn="ctr"/>
              <a:endParaRPr lang="de-DE"/>
            </a:p>
          </p:txBody>
        </p:sp>
      </p:grpSp>
      <p:pic>
        <p:nvPicPr>
          <p:cNvPr id="2" name="Grafik 1">
            <a:extLst>
              <a:ext uri="{FF2B5EF4-FFF2-40B4-BE49-F238E27FC236}">
                <a16:creationId xmlns:a16="http://schemas.microsoft.com/office/drawing/2014/main" id="{39CD92B8-EE1B-3BF0-81F3-690CEA3582AA}"/>
              </a:ext>
            </a:extLst>
          </p:cNvPr>
          <p:cNvPicPr>
            <a:picLocks noChangeAspect="1"/>
          </p:cNvPicPr>
          <p:nvPr/>
        </p:nvPicPr>
        <p:blipFill rotWithShape="1">
          <a:blip r:embed="rId5"/>
          <a:srcRect b="4595"/>
          <a:stretch/>
        </p:blipFill>
        <p:spPr bwMode="auto">
          <a:xfrm>
            <a:off x="341730" y="583282"/>
            <a:ext cx="4086254" cy="3898485"/>
          </a:xfrm>
          <a:prstGeom prst="rect">
            <a:avLst/>
          </a:prstGeom>
        </p:spPr>
      </p:pic>
      <p:sp>
        <p:nvSpPr>
          <p:cNvPr id="10" name="Rechteck 9">
            <a:extLst>
              <a:ext uri="{FF2B5EF4-FFF2-40B4-BE49-F238E27FC236}">
                <a16:creationId xmlns:a16="http://schemas.microsoft.com/office/drawing/2014/main" id="{18C63CC2-3349-B1C7-87A7-BBC240767A0B}"/>
              </a:ext>
            </a:extLst>
          </p:cNvPr>
          <p:cNvSpPr/>
          <p:nvPr/>
        </p:nvSpPr>
        <p:spPr bwMode="auto">
          <a:xfrm>
            <a:off x="1344181" y="4803998"/>
            <a:ext cx="6096000" cy="203133"/>
          </a:xfrm>
          <a:prstGeom prst="rect">
            <a:avLst/>
          </a:prstGeom>
        </p:spPr>
        <p:txBody>
          <a:bodyPr>
            <a:spAutoFit/>
          </a:bodyPr>
          <a:lstStyle/>
          <a:p>
            <a:r>
              <a:rPr lang="de-DE" sz="800" dirty="0">
                <a:latin typeface="+mj-lt"/>
              </a:rPr>
              <a:t>Foto: factcheck.afp.com/these-two-pictures-do-not-show-same-rainforest-ten-years-apart</a:t>
            </a:r>
          </a:p>
        </p:txBody>
      </p:sp>
      <p:sp>
        <p:nvSpPr>
          <p:cNvPr id="11" name="Titel 3">
            <a:extLst>
              <a:ext uri="{FF2B5EF4-FFF2-40B4-BE49-F238E27FC236}">
                <a16:creationId xmlns:a16="http://schemas.microsoft.com/office/drawing/2014/main" id="{C1FBF128-75F6-AB41-BF77-4965FC300564}"/>
              </a:ext>
            </a:extLst>
          </p:cNvPr>
          <p:cNvSpPr txBox="1">
            <a:spLocks/>
          </p:cNvSpPr>
          <p:nvPr/>
        </p:nvSpPr>
        <p:spPr>
          <a:xfrm>
            <a:off x="4427984" y="3957340"/>
            <a:ext cx="6565220" cy="685672"/>
          </a:xfrm>
          <a:prstGeom prst="rect">
            <a:avLst/>
          </a:prstGeom>
          <a:solidFill>
            <a:schemeClr val="bg1"/>
          </a:solidFill>
        </p:spPr>
        <p:txBody>
          <a:bodyPr/>
          <a:lstStyle>
            <a:lvl1pPr algn="l">
              <a:lnSpc>
                <a:spcPct val="85000"/>
              </a:lnSpc>
              <a:spcBef>
                <a:spcPts val="0"/>
              </a:spcBef>
              <a:spcAft>
                <a:spcPts val="0"/>
              </a:spcAft>
              <a:defRPr sz="3400" b="1">
                <a:solidFill>
                  <a:schemeClr val="tx2"/>
                </a:solidFill>
                <a:latin typeface="+mj-lt"/>
                <a:ea typeface="+mj-ea"/>
                <a:cs typeface="Arial"/>
              </a:defRPr>
            </a:lvl1pPr>
            <a:lvl2pPr algn="l">
              <a:lnSpc>
                <a:spcPct val="85000"/>
              </a:lnSpc>
              <a:spcBef>
                <a:spcPts val="0"/>
              </a:spcBef>
              <a:spcAft>
                <a:spcPts val="0"/>
              </a:spcAft>
              <a:defRPr sz="3200">
                <a:solidFill>
                  <a:schemeClr val="tx2"/>
                </a:solidFill>
                <a:latin typeface="Tele-GroteskFet"/>
                <a:ea typeface="ヒラギノ角ゴ Pro W3"/>
                <a:cs typeface="ヒラギノ角ゴ Pro W3"/>
              </a:defRPr>
            </a:lvl2pPr>
            <a:lvl3pPr algn="l">
              <a:lnSpc>
                <a:spcPct val="85000"/>
              </a:lnSpc>
              <a:spcBef>
                <a:spcPts val="0"/>
              </a:spcBef>
              <a:spcAft>
                <a:spcPts val="0"/>
              </a:spcAft>
              <a:defRPr sz="3200">
                <a:solidFill>
                  <a:schemeClr val="tx2"/>
                </a:solidFill>
                <a:latin typeface="Tele-GroteskFet"/>
                <a:ea typeface="ヒラギノ角ゴ Pro W3"/>
                <a:cs typeface="ヒラギノ角ゴ Pro W3"/>
              </a:defRPr>
            </a:lvl3pPr>
            <a:lvl4pPr algn="l">
              <a:lnSpc>
                <a:spcPct val="85000"/>
              </a:lnSpc>
              <a:spcBef>
                <a:spcPts val="0"/>
              </a:spcBef>
              <a:spcAft>
                <a:spcPts val="0"/>
              </a:spcAft>
              <a:defRPr sz="3200">
                <a:solidFill>
                  <a:schemeClr val="tx2"/>
                </a:solidFill>
                <a:latin typeface="Tele-GroteskFet"/>
                <a:ea typeface="ヒラギノ角ゴ Pro W3"/>
                <a:cs typeface="ヒラギノ角ゴ Pro W3"/>
              </a:defRPr>
            </a:lvl4pPr>
            <a:lvl5pPr algn="l">
              <a:lnSpc>
                <a:spcPct val="85000"/>
              </a:lnSpc>
              <a:spcBef>
                <a:spcPts val="0"/>
              </a:spcBef>
              <a:spcAft>
                <a:spcPts val="0"/>
              </a:spcAft>
              <a:defRPr sz="3200">
                <a:solidFill>
                  <a:schemeClr val="tx2"/>
                </a:solidFill>
                <a:latin typeface="Tele-GroteskFet"/>
                <a:ea typeface="ヒラギノ角ゴ Pro W3"/>
                <a:cs typeface="ヒラギノ角ゴ Pro W3"/>
              </a:defRPr>
            </a:lvl5pPr>
            <a:lvl6pPr marL="457063" algn="l">
              <a:lnSpc>
                <a:spcPct val="85000"/>
              </a:lnSpc>
              <a:spcBef>
                <a:spcPts val="0"/>
              </a:spcBef>
              <a:spcAft>
                <a:spcPts val="0"/>
              </a:spcAft>
              <a:defRPr sz="3200">
                <a:solidFill>
                  <a:schemeClr val="tx2"/>
                </a:solidFill>
                <a:latin typeface="Tele-GroteskFet"/>
                <a:ea typeface="ヒラギノ角ゴ Pro W3"/>
              </a:defRPr>
            </a:lvl6pPr>
            <a:lvl7pPr marL="914126" algn="l">
              <a:lnSpc>
                <a:spcPct val="85000"/>
              </a:lnSpc>
              <a:spcBef>
                <a:spcPts val="0"/>
              </a:spcBef>
              <a:spcAft>
                <a:spcPts val="0"/>
              </a:spcAft>
              <a:defRPr sz="3200">
                <a:solidFill>
                  <a:schemeClr val="tx2"/>
                </a:solidFill>
                <a:latin typeface="Tele-GroteskFet"/>
                <a:ea typeface="ヒラギノ角ゴ Pro W3"/>
              </a:defRPr>
            </a:lvl7pPr>
            <a:lvl8pPr marL="1371189" algn="l">
              <a:lnSpc>
                <a:spcPct val="85000"/>
              </a:lnSpc>
              <a:spcBef>
                <a:spcPts val="0"/>
              </a:spcBef>
              <a:spcAft>
                <a:spcPts val="0"/>
              </a:spcAft>
              <a:defRPr sz="3200">
                <a:solidFill>
                  <a:schemeClr val="tx2"/>
                </a:solidFill>
                <a:latin typeface="Tele-GroteskFet"/>
                <a:ea typeface="ヒラギノ角ゴ Pro W3"/>
              </a:defRPr>
            </a:lvl8pPr>
            <a:lvl9pPr marL="1828251" algn="l">
              <a:lnSpc>
                <a:spcPct val="85000"/>
              </a:lnSpc>
              <a:spcBef>
                <a:spcPts val="0"/>
              </a:spcBef>
              <a:spcAft>
                <a:spcPts val="0"/>
              </a:spcAft>
              <a:defRPr sz="3200">
                <a:solidFill>
                  <a:schemeClr val="tx2"/>
                </a:solidFill>
                <a:latin typeface="Tele-GroteskFet"/>
                <a:ea typeface="ヒラギノ角ゴ Pro W3"/>
              </a:defRPr>
            </a:lvl9pPr>
          </a:lstStyle>
          <a:p>
            <a:pPr>
              <a:buClrTx/>
              <a:buFontTx/>
            </a:pPr>
            <a:r>
              <a:rPr lang="de-DE" dirty="0"/>
              <a:t>Ist dieses Foto echt?</a:t>
            </a:r>
          </a:p>
        </p:txBody>
      </p:sp>
    </p:spTree>
    <p:extLst>
      <p:ext uri="{BB962C8B-B14F-4D97-AF65-F5344CB8AC3E}">
        <p14:creationId xmlns:p14="http://schemas.microsoft.com/office/powerpoint/2010/main" val="101347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Vertical)">
                                      <p:cBhvr>
                                        <p:cTn id="11" dur="500"/>
                                        <p:tgtEl>
                                          <p:spTgt spid="2"/>
                                        </p:tgtEl>
                                      </p:cBhvr>
                                    </p:animEffect>
                                  </p:childTnLst>
                                </p:cTn>
                              </p:par>
                              <p:par>
                                <p:cTn id="12" presetID="16" presetClass="entr" presetSubtype="21"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52E2A738-3003-3AB6-42BD-358D354C0A4A}"/>
              </a:ext>
            </a:extLst>
          </p:cNvPr>
          <p:cNvPicPr>
            <a:picLocks noChangeAspect="1"/>
          </p:cNvPicPr>
          <p:nvPr/>
        </p:nvPicPr>
        <p:blipFill>
          <a:blip r:embed="rId4"/>
          <a:srcRect/>
          <a:stretch/>
        </p:blipFill>
        <p:spPr>
          <a:xfrm>
            <a:off x="611560" y="414874"/>
            <a:ext cx="3848936" cy="4428261"/>
          </a:xfrm>
          <a:prstGeom prst="rect">
            <a:avLst/>
          </a:prstGeom>
        </p:spPr>
      </p:pic>
      <p:pic>
        <p:nvPicPr>
          <p:cNvPr id="5" name="Onlinemedien 4" title="Trump and Abe dump fish food into precious koi pond">
            <a:hlinkClick r:id="" action="ppaction://media"/>
            <a:extLst>
              <a:ext uri="{FF2B5EF4-FFF2-40B4-BE49-F238E27FC236}">
                <a16:creationId xmlns:a16="http://schemas.microsoft.com/office/drawing/2014/main" id="{3A005092-5937-B9EE-85B1-0652655C747D}"/>
              </a:ext>
            </a:extLst>
          </p:cNvPr>
          <p:cNvPicPr>
            <a:picLocks noRot="1" noChangeAspect="1"/>
          </p:cNvPicPr>
          <p:nvPr>
            <a:videoFile r:link="rId1"/>
          </p:nvPr>
        </p:nvPicPr>
        <p:blipFill>
          <a:blip r:embed="rId5"/>
          <a:stretch>
            <a:fillRect/>
          </a:stretch>
        </p:blipFill>
        <p:spPr>
          <a:xfrm>
            <a:off x="4683505" y="1422152"/>
            <a:ext cx="4069373" cy="2299196"/>
          </a:xfrm>
          <a:prstGeom prst="rect">
            <a:avLst/>
          </a:prstGeom>
        </p:spPr>
      </p:pic>
      <p:sp>
        <p:nvSpPr>
          <p:cNvPr id="2" name="Textfeld 1">
            <a:extLst>
              <a:ext uri="{FF2B5EF4-FFF2-40B4-BE49-F238E27FC236}">
                <a16:creationId xmlns:a16="http://schemas.microsoft.com/office/drawing/2014/main" id="{9FBF9944-2686-CDCB-4AB3-D9BE14660578}"/>
              </a:ext>
            </a:extLst>
          </p:cNvPr>
          <p:cNvSpPr txBox="1"/>
          <p:nvPr/>
        </p:nvSpPr>
        <p:spPr>
          <a:xfrm>
            <a:off x="571521" y="4843135"/>
            <a:ext cx="8000958" cy="203133"/>
          </a:xfrm>
          <a:prstGeom prst="rect">
            <a:avLst/>
          </a:prstGeom>
          <a:noFill/>
        </p:spPr>
        <p:txBody>
          <a:bodyPr wrap="square" rtlCol="0">
            <a:spAutoFit/>
          </a:bodyPr>
          <a:lstStyle/>
          <a:p>
            <a:r>
              <a:rPr lang="de-DE" sz="800" dirty="0">
                <a:latin typeface="+mj-lt"/>
              </a:rPr>
              <a:t>Video: https://time.com/5011386/donald-trump-fish-koi-japan</a:t>
            </a:r>
          </a:p>
        </p:txBody>
      </p:sp>
      <p:sp>
        <p:nvSpPr>
          <p:cNvPr id="4" name="Titel 3">
            <a:extLst>
              <a:ext uri="{FF2B5EF4-FFF2-40B4-BE49-F238E27FC236}">
                <a16:creationId xmlns:a16="http://schemas.microsoft.com/office/drawing/2014/main" id="{16EF3930-1055-3B6A-93BD-A3E8119A5BE0}"/>
              </a:ext>
            </a:extLst>
          </p:cNvPr>
          <p:cNvSpPr txBox="1">
            <a:spLocks/>
          </p:cNvSpPr>
          <p:nvPr/>
        </p:nvSpPr>
        <p:spPr>
          <a:xfrm>
            <a:off x="4460496" y="3470495"/>
            <a:ext cx="6565220" cy="685672"/>
          </a:xfrm>
          <a:prstGeom prst="rect">
            <a:avLst/>
          </a:prstGeom>
          <a:solidFill>
            <a:schemeClr val="bg1"/>
          </a:solidFill>
        </p:spPr>
        <p:txBody>
          <a:bodyPr/>
          <a:lstStyle>
            <a:lvl1pPr algn="l">
              <a:lnSpc>
                <a:spcPct val="85000"/>
              </a:lnSpc>
              <a:spcBef>
                <a:spcPts val="0"/>
              </a:spcBef>
              <a:spcAft>
                <a:spcPts val="0"/>
              </a:spcAft>
              <a:defRPr sz="3400" b="1">
                <a:solidFill>
                  <a:schemeClr val="tx2"/>
                </a:solidFill>
                <a:latin typeface="+mj-lt"/>
                <a:ea typeface="+mj-ea"/>
                <a:cs typeface="Arial"/>
              </a:defRPr>
            </a:lvl1pPr>
            <a:lvl2pPr algn="l">
              <a:lnSpc>
                <a:spcPct val="85000"/>
              </a:lnSpc>
              <a:spcBef>
                <a:spcPts val="0"/>
              </a:spcBef>
              <a:spcAft>
                <a:spcPts val="0"/>
              </a:spcAft>
              <a:defRPr sz="3200">
                <a:solidFill>
                  <a:schemeClr val="tx2"/>
                </a:solidFill>
                <a:latin typeface="Tele-GroteskFet"/>
                <a:ea typeface="ヒラギノ角ゴ Pro W3"/>
                <a:cs typeface="ヒラギノ角ゴ Pro W3"/>
              </a:defRPr>
            </a:lvl2pPr>
            <a:lvl3pPr algn="l">
              <a:lnSpc>
                <a:spcPct val="85000"/>
              </a:lnSpc>
              <a:spcBef>
                <a:spcPts val="0"/>
              </a:spcBef>
              <a:spcAft>
                <a:spcPts val="0"/>
              </a:spcAft>
              <a:defRPr sz="3200">
                <a:solidFill>
                  <a:schemeClr val="tx2"/>
                </a:solidFill>
                <a:latin typeface="Tele-GroteskFet"/>
                <a:ea typeface="ヒラギノ角ゴ Pro W3"/>
                <a:cs typeface="ヒラギノ角ゴ Pro W3"/>
              </a:defRPr>
            </a:lvl3pPr>
            <a:lvl4pPr algn="l">
              <a:lnSpc>
                <a:spcPct val="85000"/>
              </a:lnSpc>
              <a:spcBef>
                <a:spcPts val="0"/>
              </a:spcBef>
              <a:spcAft>
                <a:spcPts val="0"/>
              </a:spcAft>
              <a:defRPr sz="3200">
                <a:solidFill>
                  <a:schemeClr val="tx2"/>
                </a:solidFill>
                <a:latin typeface="Tele-GroteskFet"/>
                <a:ea typeface="ヒラギノ角ゴ Pro W3"/>
                <a:cs typeface="ヒラギノ角ゴ Pro W3"/>
              </a:defRPr>
            </a:lvl4pPr>
            <a:lvl5pPr algn="l">
              <a:lnSpc>
                <a:spcPct val="85000"/>
              </a:lnSpc>
              <a:spcBef>
                <a:spcPts val="0"/>
              </a:spcBef>
              <a:spcAft>
                <a:spcPts val="0"/>
              </a:spcAft>
              <a:defRPr sz="3200">
                <a:solidFill>
                  <a:schemeClr val="tx2"/>
                </a:solidFill>
                <a:latin typeface="Tele-GroteskFet"/>
                <a:ea typeface="ヒラギノ角ゴ Pro W3"/>
                <a:cs typeface="ヒラギノ角ゴ Pro W3"/>
              </a:defRPr>
            </a:lvl5pPr>
            <a:lvl6pPr marL="457063" algn="l">
              <a:lnSpc>
                <a:spcPct val="85000"/>
              </a:lnSpc>
              <a:spcBef>
                <a:spcPts val="0"/>
              </a:spcBef>
              <a:spcAft>
                <a:spcPts val="0"/>
              </a:spcAft>
              <a:defRPr sz="3200">
                <a:solidFill>
                  <a:schemeClr val="tx2"/>
                </a:solidFill>
                <a:latin typeface="Tele-GroteskFet"/>
                <a:ea typeface="ヒラギノ角ゴ Pro W3"/>
              </a:defRPr>
            </a:lvl6pPr>
            <a:lvl7pPr marL="914126" algn="l">
              <a:lnSpc>
                <a:spcPct val="85000"/>
              </a:lnSpc>
              <a:spcBef>
                <a:spcPts val="0"/>
              </a:spcBef>
              <a:spcAft>
                <a:spcPts val="0"/>
              </a:spcAft>
              <a:defRPr sz="3200">
                <a:solidFill>
                  <a:schemeClr val="tx2"/>
                </a:solidFill>
                <a:latin typeface="Tele-GroteskFet"/>
                <a:ea typeface="ヒラギノ角ゴ Pro W3"/>
              </a:defRPr>
            </a:lvl7pPr>
            <a:lvl8pPr marL="1371189" algn="l">
              <a:lnSpc>
                <a:spcPct val="85000"/>
              </a:lnSpc>
              <a:spcBef>
                <a:spcPts val="0"/>
              </a:spcBef>
              <a:spcAft>
                <a:spcPts val="0"/>
              </a:spcAft>
              <a:defRPr sz="3200">
                <a:solidFill>
                  <a:schemeClr val="tx2"/>
                </a:solidFill>
                <a:latin typeface="Tele-GroteskFet"/>
                <a:ea typeface="ヒラギノ角ゴ Pro W3"/>
              </a:defRPr>
            </a:lvl8pPr>
            <a:lvl9pPr marL="1828251" algn="l">
              <a:lnSpc>
                <a:spcPct val="85000"/>
              </a:lnSpc>
              <a:spcBef>
                <a:spcPts val="0"/>
              </a:spcBef>
              <a:spcAft>
                <a:spcPts val="0"/>
              </a:spcAft>
              <a:defRPr sz="3200">
                <a:solidFill>
                  <a:schemeClr val="tx2"/>
                </a:solidFill>
                <a:latin typeface="Tele-GroteskFet"/>
                <a:ea typeface="ヒラギノ角ゴ Pro W3"/>
              </a:defRPr>
            </a:lvl9pPr>
          </a:lstStyle>
          <a:p>
            <a:pPr>
              <a:buClrTx/>
              <a:buFontTx/>
            </a:pPr>
            <a:r>
              <a:rPr lang="de-DE" dirty="0"/>
              <a:t>Ist dies wirklich so geschehen?</a:t>
            </a:r>
          </a:p>
        </p:txBody>
      </p:sp>
    </p:spTree>
    <p:extLst>
      <p:ext uri="{BB962C8B-B14F-4D97-AF65-F5344CB8AC3E}">
        <p14:creationId xmlns:p14="http://schemas.microsoft.com/office/powerpoint/2010/main" val="2558183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 presetClass="mediacall" presetSubtype="0" fill="hold" nodeType="afterEffect">
                                  <p:stCondLst>
                                    <p:cond delay="0"/>
                                  </p:stCondLst>
                                  <p:childTnLst>
                                    <p:cmd type="call" cmd="playFrom(0.0)">
                                      <p:cBhvr>
                                        <p:cTn id="14" dur="1" fill="hold"/>
                                        <p:tgtEl>
                                          <p:spTgt spid="5"/>
                                        </p:tgtEl>
                                      </p:cBhvr>
                                    </p:cmd>
                                  </p:childTnLst>
                                </p:cTn>
                              </p:par>
                              <p:par>
                                <p:cTn id="15" presetID="14" presetClass="entr" presetSubtype="1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8" fill="hold" display="0">
                  <p:stCondLst>
                    <p:cond delay="indefinite"/>
                  </p:stCondLst>
                </p:cTn>
                <p:tgtEl>
                  <p:spTgt spid="5"/>
                </p:tgtEl>
              </p:cMediaNode>
            </p:video>
          </p:childTnLst>
        </p:cTn>
      </p:par>
    </p:tnLst>
    <p:bldLst>
      <p:bldP spid="2"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5" name="Gruppieren 4">
            <a:extLst>
              <a:ext uri="{FF2B5EF4-FFF2-40B4-BE49-F238E27FC236}">
                <a16:creationId xmlns:a16="http://schemas.microsoft.com/office/drawing/2014/main" id="{D8347E8E-88BB-386F-C3CC-01653DE93CF7}"/>
              </a:ext>
            </a:extLst>
          </p:cNvPr>
          <p:cNvGrpSpPr/>
          <p:nvPr/>
        </p:nvGrpSpPr>
        <p:grpSpPr>
          <a:xfrm>
            <a:off x="5868145" y="267494"/>
            <a:ext cx="3275855" cy="4886275"/>
            <a:chOff x="5868145" y="267494"/>
            <a:chExt cx="3275855" cy="4886275"/>
          </a:xfrm>
        </p:grpSpPr>
        <p:sp>
          <p:nvSpPr>
            <p:cNvPr id="4" name="Rechteck 3">
              <a:extLst>
                <a:ext uri="{FF2B5EF4-FFF2-40B4-BE49-F238E27FC236}">
                  <a16:creationId xmlns:a16="http://schemas.microsoft.com/office/drawing/2014/main" id="{95322FCF-AF13-584C-B51D-13180A434B47}"/>
                </a:ext>
              </a:extLst>
            </p:cNvPr>
            <p:cNvSpPr/>
            <p:nvPr/>
          </p:nvSpPr>
          <p:spPr bwMode="auto">
            <a:xfrm>
              <a:off x="7308304" y="4598243"/>
              <a:ext cx="1835696" cy="555526"/>
            </a:xfrm>
            <a:prstGeom prst="rect">
              <a:avLst/>
            </a:prstGeom>
            <a:solidFill>
              <a:schemeClr val="bg1"/>
            </a:solidFill>
            <a:ln w="6350" cap="flat" cmpd="sng" algn="ctr">
              <a:noFill/>
              <a:prstDash val="solid"/>
              <a:round/>
              <a:headEnd type="none" w="med" len="med"/>
              <a:tailEnd type="none" w="med" len="med"/>
            </a:ln>
          </p:spPr>
          <p:txBody>
            <a:bodyPr rtlCol="0" anchor="ctr"/>
            <a:lstStyle/>
            <a:p>
              <a:pPr algn="ctr"/>
              <a:endParaRPr lang="de-DE"/>
            </a:p>
          </p:txBody>
        </p:sp>
        <p:pic>
          <p:nvPicPr>
            <p:cNvPr id="3" name="Grafik 2">
              <a:extLst>
                <a:ext uri="{FF2B5EF4-FFF2-40B4-BE49-F238E27FC236}">
                  <a16:creationId xmlns:a16="http://schemas.microsoft.com/office/drawing/2014/main" id="{45E6A43D-7134-72A2-1DAA-E262D0144C18}"/>
                </a:ext>
              </a:extLst>
            </p:cNvPr>
            <p:cNvPicPr>
              <a:picLocks noChangeAspect="1"/>
            </p:cNvPicPr>
            <p:nvPr/>
          </p:nvPicPr>
          <p:blipFill rotWithShape="1">
            <a:blip r:embed="rId3"/>
            <a:srcRect l="2628" t="4951" r="2571" b="4785"/>
            <a:stretch/>
          </p:blipFill>
          <p:spPr bwMode="auto">
            <a:xfrm>
              <a:off x="5868145" y="267494"/>
              <a:ext cx="2597676" cy="4876006"/>
            </a:xfrm>
            <a:prstGeom prst="rect">
              <a:avLst/>
            </a:prstGeom>
          </p:spPr>
        </p:pic>
      </p:grpSp>
      <p:pic>
        <p:nvPicPr>
          <p:cNvPr id="7" name="Grafik 6">
            <a:extLst>
              <a:ext uri="{FF2B5EF4-FFF2-40B4-BE49-F238E27FC236}">
                <a16:creationId xmlns:a16="http://schemas.microsoft.com/office/drawing/2014/main" id="{DE9F08DC-5875-AB3B-F189-6854D1EE7AE5}"/>
              </a:ext>
            </a:extLst>
          </p:cNvPr>
          <p:cNvPicPr>
            <a:picLocks noChangeAspect="1"/>
          </p:cNvPicPr>
          <p:nvPr/>
        </p:nvPicPr>
        <p:blipFill>
          <a:blip r:embed="rId4"/>
          <a:srcRect/>
          <a:stretch/>
        </p:blipFill>
        <p:spPr>
          <a:xfrm>
            <a:off x="1072673" y="459420"/>
            <a:ext cx="3213306" cy="4492154"/>
          </a:xfrm>
          <a:prstGeom prst="rect">
            <a:avLst/>
          </a:prstGeom>
        </p:spPr>
      </p:pic>
      <p:sp>
        <p:nvSpPr>
          <p:cNvPr id="6" name="Textfeld 5">
            <a:extLst>
              <a:ext uri="{FF2B5EF4-FFF2-40B4-BE49-F238E27FC236}">
                <a16:creationId xmlns:a16="http://schemas.microsoft.com/office/drawing/2014/main" id="{801028E8-2B3A-9D91-2238-CD40C1823C40}"/>
              </a:ext>
            </a:extLst>
          </p:cNvPr>
          <p:cNvSpPr txBox="1"/>
          <p:nvPr/>
        </p:nvSpPr>
        <p:spPr bwMode="auto">
          <a:xfrm rot="16200000">
            <a:off x="6756434" y="2470184"/>
            <a:ext cx="4572000" cy="203133"/>
          </a:xfrm>
          <a:prstGeom prst="rect">
            <a:avLst/>
          </a:prstGeom>
          <a:noFill/>
        </p:spPr>
        <p:txBody>
          <a:bodyPr wrap="square">
            <a:spAutoFit/>
          </a:bodyPr>
          <a:lstStyle/>
          <a:p>
            <a:r>
              <a:rPr lang="de-DE" sz="800" dirty="0">
                <a:latin typeface="+mj-lt"/>
              </a:rPr>
              <a:t>Screenshot: www.berlin.de/kultur-und-tickets/fotos/stadtleben/5537257-1852685.gallery.html</a:t>
            </a:r>
          </a:p>
        </p:txBody>
      </p:sp>
      <p:sp>
        <p:nvSpPr>
          <p:cNvPr id="2" name="Titel 3">
            <a:extLst>
              <a:ext uri="{FF2B5EF4-FFF2-40B4-BE49-F238E27FC236}">
                <a16:creationId xmlns:a16="http://schemas.microsoft.com/office/drawing/2014/main" id="{296B6A3B-F219-BE66-C3C5-CA8FD077384F}"/>
              </a:ext>
            </a:extLst>
          </p:cNvPr>
          <p:cNvSpPr txBox="1">
            <a:spLocks/>
          </p:cNvSpPr>
          <p:nvPr/>
        </p:nvSpPr>
        <p:spPr>
          <a:xfrm>
            <a:off x="4460496" y="3470494"/>
            <a:ext cx="6565220" cy="1045471"/>
          </a:xfrm>
          <a:prstGeom prst="rect">
            <a:avLst/>
          </a:prstGeom>
          <a:solidFill>
            <a:schemeClr val="bg1"/>
          </a:solidFill>
        </p:spPr>
        <p:txBody>
          <a:bodyPr/>
          <a:lstStyle>
            <a:lvl1pPr algn="l">
              <a:lnSpc>
                <a:spcPct val="85000"/>
              </a:lnSpc>
              <a:spcBef>
                <a:spcPts val="0"/>
              </a:spcBef>
              <a:spcAft>
                <a:spcPts val="0"/>
              </a:spcAft>
              <a:defRPr sz="3400" b="1">
                <a:solidFill>
                  <a:schemeClr val="tx2"/>
                </a:solidFill>
                <a:latin typeface="+mj-lt"/>
                <a:ea typeface="+mj-ea"/>
                <a:cs typeface="Arial"/>
              </a:defRPr>
            </a:lvl1pPr>
            <a:lvl2pPr algn="l">
              <a:lnSpc>
                <a:spcPct val="85000"/>
              </a:lnSpc>
              <a:spcBef>
                <a:spcPts val="0"/>
              </a:spcBef>
              <a:spcAft>
                <a:spcPts val="0"/>
              </a:spcAft>
              <a:defRPr sz="3200">
                <a:solidFill>
                  <a:schemeClr val="tx2"/>
                </a:solidFill>
                <a:latin typeface="Tele-GroteskFet"/>
                <a:ea typeface="ヒラギノ角ゴ Pro W3"/>
                <a:cs typeface="ヒラギノ角ゴ Pro W3"/>
              </a:defRPr>
            </a:lvl2pPr>
            <a:lvl3pPr algn="l">
              <a:lnSpc>
                <a:spcPct val="85000"/>
              </a:lnSpc>
              <a:spcBef>
                <a:spcPts val="0"/>
              </a:spcBef>
              <a:spcAft>
                <a:spcPts val="0"/>
              </a:spcAft>
              <a:defRPr sz="3200">
                <a:solidFill>
                  <a:schemeClr val="tx2"/>
                </a:solidFill>
                <a:latin typeface="Tele-GroteskFet"/>
                <a:ea typeface="ヒラギノ角ゴ Pro W3"/>
                <a:cs typeface="ヒラギノ角ゴ Pro W3"/>
              </a:defRPr>
            </a:lvl3pPr>
            <a:lvl4pPr algn="l">
              <a:lnSpc>
                <a:spcPct val="85000"/>
              </a:lnSpc>
              <a:spcBef>
                <a:spcPts val="0"/>
              </a:spcBef>
              <a:spcAft>
                <a:spcPts val="0"/>
              </a:spcAft>
              <a:defRPr sz="3200">
                <a:solidFill>
                  <a:schemeClr val="tx2"/>
                </a:solidFill>
                <a:latin typeface="Tele-GroteskFet"/>
                <a:ea typeface="ヒラギノ角ゴ Pro W3"/>
                <a:cs typeface="ヒラギノ角ゴ Pro W3"/>
              </a:defRPr>
            </a:lvl4pPr>
            <a:lvl5pPr algn="l">
              <a:lnSpc>
                <a:spcPct val="85000"/>
              </a:lnSpc>
              <a:spcBef>
                <a:spcPts val="0"/>
              </a:spcBef>
              <a:spcAft>
                <a:spcPts val="0"/>
              </a:spcAft>
              <a:defRPr sz="3200">
                <a:solidFill>
                  <a:schemeClr val="tx2"/>
                </a:solidFill>
                <a:latin typeface="Tele-GroteskFet"/>
                <a:ea typeface="ヒラギノ角ゴ Pro W3"/>
                <a:cs typeface="ヒラギノ角ゴ Pro W3"/>
              </a:defRPr>
            </a:lvl5pPr>
            <a:lvl6pPr marL="457063" algn="l">
              <a:lnSpc>
                <a:spcPct val="85000"/>
              </a:lnSpc>
              <a:spcBef>
                <a:spcPts val="0"/>
              </a:spcBef>
              <a:spcAft>
                <a:spcPts val="0"/>
              </a:spcAft>
              <a:defRPr sz="3200">
                <a:solidFill>
                  <a:schemeClr val="tx2"/>
                </a:solidFill>
                <a:latin typeface="Tele-GroteskFet"/>
                <a:ea typeface="ヒラギノ角ゴ Pro W3"/>
              </a:defRPr>
            </a:lvl6pPr>
            <a:lvl7pPr marL="914126" algn="l">
              <a:lnSpc>
                <a:spcPct val="85000"/>
              </a:lnSpc>
              <a:spcBef>
                <a:spcPts val="0"/>
              </a:spcBef>
              <a:spcAft>
                <a:spcPts val="0"/>
              </a:spcAft>
              <a:defRPr sz="3200">
                <a:solidFill>
                  <a:schemeClr val="tx2"/>
                </a:solidFill>
                <a:latin typeface="Tele-GroteskFet"/>
                <a:ea typeface="ヒラギノ角ゴ Pro W3"/>
              </a:defRPr>
            </a:lvl7pPr>
            <a:lvl8pPr marL="1371189" algn="l">
              <a:lnSpc>
                <a:spcPct val="85000"/>
              </a:lnSpc>
              <a:spcBef>
                <a:spcPts val="0"/>
              </a:spcBef>
              <a:spcAft>
                <a:spcPts val="0"/>
              </a:spcAft>
              <a:defRPr sz="3200">
                <a:solidFill>
                  <a:schemeClr val="tx2"/>
                </a:solidFill>
                <a:latin typeface="Tele-GroteskFet"/>
                <a:ea typeface="ヒラギノ角ゴ Pro W3"/>
              </a:defRPr>
            </a:lvl8pPr>
            <a:lvl9pPr marL="1828251" algn="l">
              <a:lnSpc>
                <a:spcPct val="85000"/>
              </a:lnSpc>
              <a:spcBef>
                <a:spcPts val="0"/>
              </a:spcBef>
              <a:spcAft>
                <a:spcPts val="0"/>
              </a:spcAft>
              <a:defRPr sz="3200">
                <a:solidFill>
                  <a:schemeClr val="tx2"/>
                </a:solidFill>
                <a:latin typeface="Tele-GroteskFet"/>
                <a:ea typeface="ヒラギノ角ゴ Pro W3"/>
              </a:defRPr>
            </a:lvl9pPr>
          </a:lstStyle>
          <a:p>
            <a:pPr>
              <a:buClrTx/>
              <a:buFontTx/>
            </a:pPr>
            <a:r>
              <a:rPr lang="de-DE" dirty="0"/>
              <a:t>Ist dies wirklich so geschehen?</a:t>
            </a:r>
          </a:p>
        </p:txBody>
      </p:sp>
    </p:spTree>
    <p:extLst>
      <p:ext uri="{BB962C8B-B14F-4D97-AF65-F5344CB8AC3E}">
        <p14:creationId xmlns:p14="http://schemas.microsoft.com/office/powerpoint/2010/main" val="1805082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Grafik 4" descr="Ein Bild, das Menschliches Gesicht, Person, Lächeln, Augenbraue enthält.&#10;&#10;Automatisch generierte Beschreibung">
            <a:extLst>
              <a:ext uri="{FF2B5EF4-FFF2-40B4-BE49-F238E27FC236}">
                <a16:creationId xmlns:a16="http://schemas.microsoft.com/office/drawing/2014/main" id="{A378625E-5349-7183-7DA7-E0504ECEE85B}"/>
              </a:ext>
            </a:extLst>
          </p:cNvPr>
          <p:cNvPicPr>
            <a:picLocks noChangeAspect="1"/>
          </p:cNvPicPr>
          <p:nvPr/>
        </p:nvPicPr>
        <p:blipFill>
          <a:blip r:embed="rId3"/>
          <a:stretch>
            <a:fillRect/>
          </a:stretch>
        </p:blipFill>
        <p:spPr>
          <a:xfrm>
            <a:off x="4860032" y="919758"/>
            <a:ext cx="3600000" cy="3600000"/>
          </a:xfrm>
          <a:prstGeom prst="rect">
            <a:avLst/>
          </a:prstGeom>
        </p:spPr>
      </p:pic>
      <p:pic>
        <p:nvPicPr>
          <p:cNvPr id="7" name="Grafik 6" descr="Ein Bild, das Lächeln, Menschliches Gesicht, Person, Lippe enthält.&#10;&#10;Automatisch generierte Beschreibung">
            <a:extLst>
              <a:ext uri="{FF2B5EF4-FFF2-40B4-BE49-F238E27FC236}">
                <a16:creationId xmlns:a16="http://schemas.microsoft.com/office/drawing/2014/main" id="{9D5B4B11-7E74-DC83-FB79-13EC1B8D2CA9}"/>
              </a:ext>
            </a:extLst>
          </p:cNvPr>
          <p:cNvPicPr>
            <a:picLocks noChangeAspect="1"/>
          </p:cNvPicPr>
          <p:nvPr/>
        </p:nvPicPr>
        <p:blipFill>
          <a:blip r:embed="rId4"/>
          <a:stretch>
            <a:fillRect/>
          </a:stretch>
        </p:blipFill>
        <p:spPr>
          <a:xfrm>
            <a:off x="683968" y="919758"/>
            <a:ext cx="3600000" cy="3600000"/>
          </a:xfrm>
          <a:prstGeom prst="rect">
            <a:avLst/>
          </a:prstGeom>
        </p:spPr>
      </p:pic>
      <p:sp>
        <p:nvSpPr>
          <p:cNvPr id="2" name="Textfeld 1">
            <a:extLst>
              <a:ext uri="{FF2B5EF4-FFF2-40B4-BE49-F238E27FC236}">
                <a16:creationId xmlns:a16="http://schemas.microsoft.com/office/drawing/2014/main" id="{48D43CF6-592B-5DC1-48CB-9CB32279B460}"/>
              </a:ext>
            </a:extLst>
          </p:cNvPr>
          <p:cNvSpPr txBox="1"/>
          <p:nvPr/>
        </p:nvSpPr>
        <p:spPr>
          <a:xfrm>
            <a:off x="683026" y="4843135"/>
            <a:ext cx="8000958" cy="203133"/>
          </a:xfrm>
          <a:prstGeom prst="rect">
            <a:avLst/>
          </a:prstGeom>
          <a:noFill/>
        </p:spPr>
        <p:txBody>
          <a:bodyPr wrap="square" rtlCol="0">
            <a:spAutoFit/>
          </a:bodyPr>
          <a:lstStyle/>
          <a:p>
            <a:r>
              <a:rPr lang="de-DE" sz="800" dirty="0">
                <a:latin typeface="+mj-lt"/>
              </a:rPr>
              <a:t>Fotos: www.thispersondoesnotexist.com</a:t>
            </a:r>
          </a:p>
        </p:txBody>
      </p:sp>
      <p:sp>
        <p:nvSpPr>
          <p:cNvPr id="3" name="Titel 3">
            <a:extLst>
              <a:ext uri="{FF2B5EF4-FFF2-40B4-BE49-F238E27FC236}">
                <a16:creationId xmlns:a16="http://schemas.microsoft.com/office/drawing/2014/main" id="{8D1BF543-2F55-B664-595F-3F499C249EB9}"/>
              </a:ext>
            </a:extLst>
          </p:cNvPr>
          <p:cNvSpPr txBox="1">
            <a:spLocks/>
          </p:cNvSpPr>
          <p:nvPr/>
        </p:nvSpPr>
        <p:spPr>
          <a:xfrm>
            <a:off x="683026" y="415234"/>
            <a:ext cx="7816360" cy="504524"/>
          </a:xfrm>
          <a:prstGeom prst="rect">
            <a:avLst/>
          </a:prstGeom>
          <a:solidFill>
            <a:schemeClr val="bg1"/>
          </a:solidFill>
        </p:spPr>
        <p:txBody>
          <a:bodyPr/>
          <a:lstStyle>
            <a:lvl1pPr algn="l">
              <a:lnSpc>
                <a:spcPct val="85000"/>
              </a:lnSpc>
              <a:spcBef>
                <a:spcPts val="0"/>
              </a:spcBef>
              <a:spcAft>
                <a:spcPts val="0"/>
              </a:spcAft>
              <a:defRPr sz="3400" b="1">
                <a:solidFill>
                  <a:schemeClr val="tx2"/>
                </a:solidFill>
                <a:latin typeface="+mj-lt"/>
                <a:ea typeface="+mj-ea"/>
                <a:cs typeface="Arial"/>
              </a:defRPr>
            </a:lvl1pPr>
            <a:lvl2pPr algn="l">
              <a:lnSpc>
                <a:spcPct val="85000"/>
              </a:lnSpc>
              <a:spcBef>
                <a:spcPts val="0"/>
              </a:spcBef>
              <a:spcAft>
                <a:spcPts val="0"/>
              </a:spcAft>
              <a:defRPr sz="3200">
                <a:solidFill>
                  <a:schemeClr val="tx2"/>
                </a:solidFill>
                <a:latin typeface="Tele-GroteskFet"/>
                <a:ea typeface="ヒラギノ角ゴ Pro W3"/>
                <a:cs typeface="ヒラギノ角ゴ Pro W3"/>
              </a:defRPr>
            </a:lvl2pPr>
            <a:lvl3pPr algn="l">
              <a:lnSpc>
                <a:spcPct val="85000"/>
              </a:lnSpc>
              <a:spcBef>
                <a:spcPts val="0"/>
              </a:spcBef>
              <a:spcAft>
                <a:spcPts val="0"/>
              </a:spcAft>
              <a:defRPr sz="3200">
                <a:solidFill>
                  <a:schemeClr val="tx2"/>
                </a:solidFill>
                <a:latin typeface="Tele-GroteskFet"/>
                <a:ea typeface="ヒラギノ角ゴ Pro W3"/>
                <a:cs typeface="ヒラギノ角ゴ Pro W3"/>
              </a:defRPr>
            </a:lvl3pPr>
            <a:lvl4pPr algn="l">
              <a:lnSpc>
                <a:spcPct val="85000"/>
              </a:lnSpc>
              <a:spcBef>
                <a:spcPts val="0"/>
              </a:spcBef>
              <a:spcAft>
                <a:spcPts val="0"/>
              </a:spcAft>
              <a:defRPr sz="3200">
                <a:solidFill>
                  <a:schemeClr val="tx2"/>
                </a:solidFill>
                <a:latin typeface="Tele-GroteskFet"/>
                <a:ea typeface="ヒラギノ角ゴ Pro W3"/>
                <a:cs typeface="ヒラギノ角ゴ Pro W3"/>
              </a:defRPr>
            </a:lvl4pPr>
            <a:lvl5pPr algn="l">
              <a:lnSpc>
                <a:spcPct val="85000"/>
              </a:lnSpc>
              <a:spcBef>
                <a:spcPts val="0"/>
              </a:spcBef>
              <a:spcAft>
                <a:spcPts val="0"/>
              </a:spcAft>
              <a:defRPr sz="3200">
                <a:solidFill>
                  <a:schemeClr val="tx2"/>
                </a:solidFill>
                <a:latin typeface="Tele-GroteskFet"/>
                <a:ea typeface="ヒラギノ角ゴ Pro W3"/>
                <a:cs typeface="ヒラギノ角ゴ Pro W3"/>
              </a:defRPr>
            </a:lvl5pPr>
            <a:lvl6pPr marL="457063" algn="l">
              <a:lnSpc>
                <a:spcPct val="85000"/>
              </a:lnSpc>
              <a:spcBef>
                <a:spcPts val="0"/>
              </a:spcBef>
              <a:spcAft>
                <a:spcPts val="0"/>
              </a:spcAft>
              <a:defRPr sz="3200">
                <a:solidFill>
                  <a:schemeClr val="tx2"/>
                </a:solidFill>
                <a:latin typeface="Tele-GroteskFet"/>
                <a:ea typeface="ヒラギノ角ゴ Pro W3"/>
              </a:defRPr>
            </a:lvl6pPr>
            <a:lvl7pPr marL="914126" algn="l">
              <a:lnSpc>
                <a:spcPct val="85000"/>
              </a:lnSpc>
              <a:spcBef>
                <a:spcPts val="0"/>
              </a:spcBef>
              <a:spcAft>
                <a:spcPts val="0"/>
              </a:spcAft>
              <a:defRPr sz="3200">
                <a:solidFill>
                  <a:schemeClr val="tx2"/>
                </a:solidFill>
                <a:latin typeface="Tele-GroteskFet"/>
                <a:ea typeface="ヒラギノ角ゴ Pro W3"/>
              </a:defRPr>
            </a:lvl7pPr>
            <a:lvl8pPr marL="1371189" algn="l">
              <a:lnSpc>
                <a:spcPct val="85000"/>
              </a:lnSpc>
              <a:spcBef>
                <a:spcPts val="0"/>
              </a:spcBef>
              <a:spcAft>
                <a:spcPts val="0"/>
              </a:spcAft>
              <a:defRPr sz="3200">
                <a:solidFill>
                  <a:schemeClr val="tx2"/>
                </a:solidFill>
                <a:latin typeface="Tele-GroteskFet"/>
                <a:ea typeface="ヒラギノ角ゴ Pro W3"/>
              </a:defRPr>
            </a:lvl8pPr>
            <a:lvl9pPr marL="1828251" algn="l">
              <a:lnSpc>
                <a:spcPct val="85000"/>
              </a:lnSpc>
              <a:spcBef>
                <a:spcPts val="0"/>
              </a:spcBef>
              <a:spcAft>
                <a:spcPts val="0"/>
              </a:spcAft>
              <a:defRPr sz="3200">
                <a:solidFill>
                  <a:schemeClr val="tx2"/>
                </a:solidFill>
                <a:latin typeface="Tele-GroteskFet"/>
                <a:ea typeface="ヒラギノ角ゴ Pro W3"/>
              </a:defRPr>
            </a:lvl9pPr>
          </a:lstStyle>
          <a:p>
            <a:pPr algn="ctr">
              <a:buClrTx/>
              <a:buFontTx/>
            </a:pPr>
            <a:r>
              <a:rPr lang="de-DE" dirty="0"/>
              <a:t>Welches der beiden Fotos ist echt?</a:t>
            </a:r>
          </a:p>
        </p:txBody>
      </p:sp>
    </p:spTree>
    <p:extLst>
      <p:ext uri="{BB962C8B-B14F-4D97-AF65-F5344CB8AC3E}">
        <p14:creationId xmlns:p14="http://schemas.microsoft.com/office/powerpoint/2010/main" val="3457189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 name="Bildplatzhalter 8" descr="Ein Bild, das draußen, Kompositmaterial, Gebäude, Haus enthält.&#10;&#10;Automatisch generierte Beschreibung">
            <a:extLst>
              <a:ext uri="{FF2B5EF4-FFF2-40B4-BE49-F238E27FC236}">
                <a16:creationId xmlns:a16="http://schemas.microsoft.com/office/drawing/2014/main" id="{A94453CE-C8AD-47DD-1BCB-837C16D99A10}"/>
              </a:ext>
            </a:extLst>
          </p:cNvPr>
          <p:cNvPicPr>
            <a:picLocks noGrp="1" noChangeAspect="1"/>
          </p:cNvPicPr>
          <p:nvPr>
            <p:ph type="pic" sz="quarter" idx="11"/>
          </p:nvPr>
        </p:nvPicPr>
        <p:blipFill rotWithShape="1">
          <a:blip r:embed="rId3">
            <a:extLst>
              <a:ext uri="{28A0092B-C50C-407E-A947-70E740481C1C}">
                <a14:useLocalDpi xmlns:a14="http://schemas.microsoft.com/office/drawing/2010/main"/>
              </a:ext>
            </a:extLst>
          </a:blip>
          <a:srcRect/>
          <a:stretch/>
        </p:blipFill>
        <p:spPr>
          <a:xfrm>
            <a:off x="0" y="187052"/>
            <a:ext cx="9150350" cy="4972050"/>
          </a:xfrm>
        </p:spPr>
      </p:pic>
      <p:sp>
        <p:nvSpPr>
          <p:cNvPr id="3" name="Titel 2">
            <a:extLst>
              <a:ext uri="{FF2B5EF4-FFF2-40B4-BE49-F238E27FC236}">
                <a16:creationId xmlns:a16="http://schemas.microsoft.com/office/drawing/2014/main" id="{EEE4C31F-3210-2BBC-DBAE-480B7C6149C9}"/>
              </a:ext>
            </a:extLst>
          </p:cNvPr>
          <p:cNvSpPr>
            <a:spLocks noGrp="1"/>
          </p:cNvSpPr>
          <p:nvPr>
            <p:ph type="ctrTitle" sz="quarter"/>
          </p:nvPr>
        </p:nvSpPr>
        <p:spPr>
          <a:xfrm>
            <a:off x="242756" y="408158"/>
            <a:ext cx="8658488" cy="539360"/>
          </a:xfrm>
        </p:spPr>
        <p:txBody>
          <a:bodyPr/>
          <a:lstStyle/>
          <a:p>
            <a:r>
              <a:rPr lang="de-DE" sz="3200" dirty="0"/>
              <a:t>Wir vertrauen Informationen Mehr</a:t>
            </a:r>
          </a:p>
        </p:txBody>
      </p:sp>
      <p:sp>
        <p:nvSpPr>
          <p:cNvPr id="7" name="Titel 2">
            <a:extLst>
              <a:ext uri="{FF2B5EF4-FFF2-40B4-BE49-F238E27FC236}">
                <a16:creationId xmlns:a16="http://schemas.microsoft.com/office/drawing/2014/main" id="{30B7365D-2E7C-FFD5-B995-1DEE0182BDAC}"/>
              </a:ext>
            </a:extLst>
          </p:cNvPr>
          <p:cNvSpPr txBox="1">
            <a:spLocks/>
          </p:cNvSpPr>
          <p:nvPr/>
        </p:nvSpPr>
        <p:spPr bwMode="auto">
          <a:xfrm>
            <a:off x="1691680" y="1065732"/>
            <a:ext cx="3233926" cy="539360"/>
          </a:xfrm>
          <a:prstGeom prst="rect">
            <a:avLst/>
          </a:prstGeom>
          <a:solidFill>
            <a:schemeClr val="bg1"/>
          </a:solidFill>
          <a:ln>
            <a:noFill/>
          </a:ln>
          <a:effectLst/>
        </p:spPr>
        <p:txBody>
          <a:bodyPr vert="horz" wrap="none" lIns="180000" tIns="144000" rIns="108000" bIns="0" numCol="1" anchor="t" anchorCtr="0" compatLnSpc="1">
            <a:prstTxWarp prst="textNoShape">
              <a:avLst/>
            </a:prstTxWarp>
            <a:spAutoFit/>
          </a:bodyPr>
          <a:lstStyle>
            <a:lvl1pPr algn="l">
              <a:lnSpc>
                <a:spcPct val="80000"/>
              </a:lnSpc>
              <a:spcBef>
                <a:spcPts val="0"/>
              </a:spcBef>
              <a:spcAft>
                <a:spcPts val="0"/>
              </a:spcAft>
              <a:defRPr sz="5700" b="1" cap="all">
                <a:solidFill>
                  <a:schemeClr val="tx2"/>
                </a:solidFill>
                <a:latin typeface="Arial"/>
                <a:ea typeface="+mj-ea"/>
                <a:cs typeface="Arial"/>
              </a:defRPr>
            </a:lvl1pPr>
            <a:lvl2pPr algn="l">
              <a:lnSpc>
                <a:spcPct val="85000"/>
              </a:lnSpc>
              <a:spcBef>
                <a:spcPts val="0"/>
              </a:spcBef>
              <a:spcAft>
                <a:spcPts val="0"/>
              </a:spcAft>
              <a:defRPr sz="3200">
                <a:solidFill>
                  <a:schemeClr val="tx2"/>
                </a:solidFill>
                <a:latin typeface="Tele-GroteskFet"/>
                <a:ea typeface="ヒラギノ角ゴ Pro W3"/>
                <a:cs typeface="ヒラギノ角ゴ Pro W3"/>
              </a:defRPr>
            </a:lvl2pPr>
            <a:lvl3pPr algn="l">
              <a:lnSpc>
                <a:spcPct val="85000"/>
              </a:lnSpc>
              <a:spcBef>
                <a:spcPts val="0"/>
              </a:spcBef>
              <a:spcAft>
                <a:spcPts val="0"/>
              </a:spcAft>
              <a:defRPr sz="3200">
                <a:solidFill>
                  <a:schemeClr val="tx2"/>
                </a:solidFill>
                <a:latin typeface="Tele-GroteskFet"/>
                <a:ea typeface="ヒラギノ角ゴ Pro W3"/>
                <a:cs typeface="ヒラギノ角ゴ Pro W3"/>
              </a:defRPr>
            </a:lvl3pPr>
            <a:lvl4pPr algn="l">
              <a:lnSpc>
                <a:spcPct val="85000"/>
              </a:lnSpc>
              <a:spcBef>
                <a:spcPts val="0"/>
              </a:spcBef>
              <a:spcAft>
                <a:spcPts val="0"/>
              </a:spcAft>
              <a:defRPr sz="3200">
                <a:solidFill>
                  <a:schemeClr val="tx2"/>
                </a:solidFill>
                <a:latin typeface="Tele-GroteskFet"/>
                <a:ea typeface="ヒラギノ角ゴ Pro W3"/>
                <a:cs typeface="ヒラギノ角ゴ Pro W3"/>
              </a:defRPr>
            </a:lvl4pPr>
            <a:lvl5pPr algn="l">
              <a:lnSpc>
                <a:spcPct val="85000"/>
              </a:lnSpc>
              <a:spcBef>
                <a:spcPts val="0"/>
              </a:spcBef>
              <a:spcAft>
                <a:spcPts val="0"/>
              </a:spcAft>
              <a:defRPr sz="3200">
                <a:solidFill>
                  <a:schemeClr val="tx2"/>
                </a:solidFill>
                <a:latin typeface="Tele-GroteskFet"/>
                <a:ea typeface="ヒラギノ角ゴ Pro W3"/>
                <a:cs typeface="ヒラギノ角ゴ Pro W3"/>
              </a:defRPr>
            </a:lvl5pPr>
            <a:lvl6pPr marL="457063" algn="l">
              <a:lnSpc>
                <a:spcPct val="85000"/>
              </a:lnSpc>
              <a:spcBef>
                <a:spcPts val="0"/>
              </a:spcBef>
              <a:spcAft>
                <a:spcPts val="0"/>
              </a:spcAft>
              <a:defRPr sz="3200">
                <a:solidFill>
                  <a:schemeClr val="tx2"/>
                </a:solidFill>
                <a:latin typeface="Tele-GroteskFet"/>
                <a:ea typeface="ヒラギノ角ゴ Pro W3"/>
              </a:defRPr>
            </a:lvl6pPr>
            <a:lvl7pPr marL="914126" algn="l">
              <a:lnSpc>
                <a:spcPct val="85000"/>
              </a:lnSpc>
              <a:spcBef>
                <a:spcPts val="0"/>
              </a:spcBef>
              <a:spcAft>
                <a:spcPts val="0"/>
              </a:spcAft>
              <a:defRPr sz="3200">
                <a:solidFill>
                  <a:schemeClr val="tx2"/>
                </a:solidFill>
                <a:latin typeface="Tele-GroteskFet"/>
                <a:ea typeface="ヒラギノ角ゴ Pro W3"/>
              </a:defRPr>
            </a:lvl7pPr>
            <a:lvl8pPr marL="1371189" algn="l">
              <a:lnSpc>
                <a:spcPct val="85000"/>
              </a:lnSpc>
              <a:spcBef>
                <a:spcPts val="0"/>
              </a:spcBef>
              <a:spcAft>
                <a:spcPts val="0"/>
              </a:spcAft>
              <a:defRPr sz="3200">
                <a:solidFill>
                  <a:schemeClr val="tx2"/>
                </a:solidFill>
                <a:latin typeface="Tele-GroteskFet"/>
                <a:ea typeface="ヒラギノ角ゴ Pro W3"/>
              </a:defRPr>
            </a:lvl8pPr>
            <a:lvl9pPr marL="1828251" algn="l">
              <a:lnSpc>
                <a:spcPct val="85000"/>
              </a:lnSpc>
              <a:spcBef>
                <a:spcPts val="0"/>
              </a:spcBef>
              <a:spcAft>
                <a:spcPts val="0"/>
              </a:spcAft>
              <a:defRPr sz="3200">
                <a:solidFill>
                  <a:schemeClr val="tx2"/>
                </a:solidFill>
                <a:latin typeface="Tele-GroteskFet"/>
                <a:ea typeface="ヒラギノ角ゴ Pro W3"/>
              </a:defRPr>
            </a:lvl9pPr>
          </a:lstStyle>
          <a:p>
            <a:pPr>
              <a:buClrTx/>
            </a:pPr>
            <a:r>
              <a:rPr lang="de-DE" sz="3200" dirty="0"/>
              <a:t>wenn wir sie</a:t>
            </a:r>
          </a:p>
        </p:txBody>
      </p:sp>
      <p:sp>
        <p:nvSpPr>
          <p:cNvPr id="10" name="Titel 2">
            <a:extLst>
              <a:ext uri="{FF2B5EF4-FFF2-40B4-BE49-F238E27FC236}">
                <a16:creationId xmlns:a16="http://schemas.microsoft.com/office/drawing/2014/main" id="{05AE3BFD-BDA7-0FD3-9FFD-ECD590E92698}"/>
              </a:ext>
            </a:extLst>
          </p:cNvPr>
          <p:cNvSpPr txBox="1">
            <a:spLocks/>
          </p:cNvSpPr>
          <p:nvPr/>
        </p:nvSpPr>
        <p:spPr bwMode="auto">
          <a:xfrm>
            <a:off x="827584" y="1723306"/>
            <a:ext cx="6084065" cy="539360"/>
          </a:xfrm>
          <a:prstGeom prst="rect">
            <a:avLst/>
          </a:prstGeom>
          <a:solidFill>
            <a:schemeClr val="bg1"/>
          </a:solidFill>
          <a:ln>
            <a:noFill/>
          </a:ln>
          <a:effectLst/>
        </p:spPr>
        <p:txBody>
          <a:bodyPr vert="horz" wrap="none" lIns="180000" tIns="144000" rIns="108000" bIns="0" numCol="1" anchor="t" anchorCtr="0" compatLnSpc="1">
            <a:prstTxWarp prst="textNoShape">
              <a:avLst/>
            </a:prstTxWarp>
            <a:spAutoFit/>
          </a:bodyPr>
          <a:lstStyle>
            <a:lvl1pPr algn="l">
              <a:lnSpc>
                <a:spcPct val="80000"/>
              </a:lnSpc>
              <a:spcBef>
                <a:spcPts val="0"/>
              </a:spcBef>
              <a:spcAft>
                <a:spcPts val="0"/>
              </a:spcAft>
              <a:defRPr sz="5700" b="1" cap="all">
                <a:solidFill>
                  <a:schemeClr val="tx2"/>
                </a:solidFill>
                <a:latin typeface="Arial"/>
                <a:ea typeface="+mj-ea"/>
                <a:cs typeface="Arial"/>
              </a:defRPr>
            </a:lvl1pPr>
            <a:lvl2pPr algn="l">
              <a:lnSpc>
                <a:spcPct val="85000"/>
              </a:lnSpc>
              <a:spcBef>
                <a:spcPts val="0"/>
              </a:spcBef>
              <a:spcAft>
                <a:spcPts val="0"/>
              </a:spcAft>
              <a:defRPr sz="3200">
                <a:solidFill>
                  <a:schemeClr val="tx2"/>
                </a:solidFill>
                <a:latin typeface="Tele-GroteskFet"/>
                <a:ea typeface="ヒラギノ角ゴ Pro W3"/>
                <a:cs typeface="ヒラギノ角ゴ Pro W3"/>
              </a:defRPr>
            </a:lvl2pPr>
            <a:lvl3pPr algn="l">
              <a:lnSpc>
                <a:spcPct val="85000"/>
              </a:lnSpc>
              <a:spcBef>
                <a:spcPts val="0"/>
              </a:spcBef>
              <a:spcAft>
                <a:spcPts val="0"/>
              </a:spcAft>
              <a:defRPr sz="3200">
                <a:solidFill>
                  <a:schemeClr val="tx2"/>
                </a:solidFill>
                <a:latin typeface="Tele-GroteskFet"/>
                <a:ea typeface="ヒラギノ角ゴ Pro W3"/>
                <a:cs typeface="ヒラギノ角ゴ Pro W3"/>
              </a:defRPr>
            </a:lvl3pPr>
            <a:lvl4pPr algn="l">
              <a:lnSpc>
                <a:spcPct val="85000"/>
              </a:lnSpc>
              <a:spcBef>
                <a:spcPts val="0"/>
              </a:spcBef>
              <a:spcAft>
                <a:spcPts val="0"/>
              </a:spcAft>
              <a:defRPr sz="3200">
                <a:solidFill>
                  <a:schemeClr val="tx2"/>
                </a:solidFill>
                <a:latin typeface="Tele-GroteskFet"/>
                <a:ea typeface="ヒラギノ角ゴ Pro W3"/>
                <a:cs typeface="ヒラギノ角ゴ Pro W3"/>
              </a:defRPr>
            </a:lvl4pPr>
            <a:lvl5pPr algn="l">
              <a:lnSpc>
                <a:spcPct val="85000"/>
              </a:lnSpc>
              <a:spcBef>
                <a:spcPts val="0"/>
              </a:spcBef>
              <a:spcAft>
                <a:spcPts val="0"/>
              </a:spcAft>
              <a:defRPr sz="3200">
                <a:solidFill>
                  <a:schemeClr val="tx2"/>
                </a:solidFill>
                <a:latin typeface="Tele-GroteskFet"/>
                <a:ea typeface="ヒラギノ角ゴ Pro W3"/>
                <a:cs typeface="ヒラギノ角ゴ Pro W3"/>
              </a:defRPr>
            </a:lvl5pPr>
            <a:lvl6pPr marL="457063" algn="l">
              <a:lnSpc>
                <a:spcPct val="85000"/>
              </a:lnSpc>
              <a:spcBef>
                <a:spcPts val="0"/>
              </a:spcBef>
              <a:spcAft>
                <a:spcPts val="0"/>
              </a:spcAft>
              <a:defRPr sz="3200">
                <a:solidFill>
                  <a:schemeClr val="tx2"/>
                </a:solidFill>
                <a:latin typeface="Tele-GroteskFet"/>
                <a:ea typeface="ヒラギノ角ゴ Pro W3"/>
              </a:defRPr>
            </a:lvl6pPr>
            <a:lvl7pPr marL="914126" algn="l">
              <a:lnSpc>
                <a:spcPct val="85000"/>
              </a:lnSpc>
              <a:spcBef>
                <a:spcPts val="0"/>
              </a:spcBef>
              <a:spcAft>
                <a:spcPts val="0"/>
              </a:spcAft>
              <a:defRPr sz="3200">
                <a:solidFill>
                  <a:schemeClr val="tx2"/>
                </a:solidFill>
                <a:latin typeface="Tele-GroteskFet"/>
                <a:ea typeface="ヒラギノ角ゴ Pro W3"/>
              </a:defRPr>
            </a:lvl7pPr>
            <a:lvl8pPr marL="1371189" algn="l">
              <a:lnSpc>
                <a:spcPct val="85000"/>
              </a:lnSpc>
              <a:spcBef>
                <a:spcPts val="0"/>
              </a:spcBef>
              <a:spcAft>
                <a:spcPts val="0"/>
              </a:spcAft>
              <a:defRPr sz="3200">
                <a:solidFill>
                  <a:schemeClr val="tx2"/>
                </a:solidFill>
                <a:latin typeface="Tele-GroteskFet"/>
                <a:ea typeface="ヒラギノ角ゴ Pro W3"/>
              </a:defRPr>
            </a:lvl8pPr>
            <a:lvl9pPr marL="1828251" algn="l">
              <a:lnSpc>
                <a:spcPct val="85000"/>
              </a:lnSpc>
              <a:spcBef>
                <a:spcPts val="0"/>
              </a:spcBef>
              <a:spcAft>
                <a:spcPts val="0"/>
              </a:spcAft>
              <a:defRPr sz="3200">
                <a:solidFill>
                  <a:schemeClr val="tx2"/>
                </a:solidFill>
                <a:latin typeface="Tele-GroteskFet"/>
                <a:ea typeface="ヒラギノ角ゴ Pro W3"/>
              </a:defRPr>
            </a:lvl9pPr>
          </a:lstStyle>
          <a:p>
            <a:pPr>
              <a:buClrTx/>
              <a:buFontTx/>
            </a:pPr>
            <a:r>
              <a:rPr lang="de-DE" sz="3200" dirty="0"/>
              <a:t>mit eigenen Augen sehen</a:t>
            </a:r>
          </a:p>
        </p:txBody>
      </p:sp>
      <p:pic>
        <p:nvPicPr>
          <p:cNvPr id="11" name="Grafik 10">
            <a:extLst>
              <a:ext uri="{FF2B5EF4-FFF2-40B4-BE49-F238E27FC236}">
                <a16:creationId xmlns:a16="http://schemas.microsoft.com/office/drawing/2014/main" id="{F677F8FF-5DEA-6268-ADFE-3089B56BD699}"/>
              </a:ext>
            </a:extLst>
          </p:cNvPr>
          <p:cNvPicPr>
            <a:picLocks noChangeAspect="1"/>
          </p:cNvPicPr>
          <p:nvPr/>
        </p:nvPicPr>
        <p:blipFill>
          <a:blip r:embed="rId4"/>
          <a:stretch/>
        </p:blipFill>
        <p:spPr bwMode="auto">
          <a:xfrm>
            <a:off x="35496" y="4606335"/>
            <a:ext cx="503584" cy="503584"/>
          </a:xfrm>
          <a:prstGeom prst="rect">
            <a:avLst/>
          </a:prstGeom>
        </p:spPr>
      </p:pic>
      <p:sp>
        <p:nvSpPr>
          <p:cNvPr id="12" name="Textplatzhalter 4">
            <a:extLst>
              <a:ext uri="{FF2B5EF4-FFF2-40B4-BE49-F238E27FC236}">
                <a16:creationId xmlns:a16="http://schemas.microsoft.com/office/drawing/2014/main" id="{E7F9AB2D-692F-E57C-B75D-AC929E810981}"/>
              </a:ext>
            </a:extLst>
          </p:cNvPr>
          <p:cNvSpPr>
            <a:spLocks noGrp="1" noChangeAspect="1"/>
          </p:cNvSpPr>
          <p:nvPr/>
        </p:nvSpPr>
        <p:spPr bwMode="gray">
          <a:xfrm>
            <a:off x="7524000" y="4606335"/>
            <a:ext cx="1620000" cy="548906"/>
          </a:xfrm>
          <a:prstGeom prst="rect">
            <a:avLst/>
          </a:prstGeom>
          <a:blipFill>
            <a:blip r:embed="rId5"/>
            <a:stretch>
              <a:fillRect/>
            </a:stretch>
          </a:blipFill>
          <a:ln>
            <a:noFill/>
          </a:ln>
          <a:effectLst/>
          <a:extLst>
            <a:ext uri="{909E8E84-426E-40dd-AFC4-6F175D3DCCD1}">
              <a14:hiddenFill xmlns:a14="http://schemas.microsoft.com/office/drawing/2010/main" xmlns="" xmlns:lc="http://schemas.openxmlformats.org/drawingml/2006/lockedCanvas">
                <a:solidFill>
                  <a:schemeClr val="accent1"/>
                </a:solidFill>
              </a14:hiddenFill>
            </a:ext>
            <a:ext uri="{91240B29-F687-4f45-9708-019B960494DF}">
              <a14:hiddenLine xmlns:a14="http://schemas.microsoft.com/office/drawing/2010/main" xmlns="" xmlns:lc="http://schemas.openxmlformats.org/drawingml/2006/lockedCanvas" w="9525">
                <a:solidFill>
                  <a:schemeClr val="tx1"/>
                </a:solidFill>
                <a:miter lim="800000"/>
                <a:headEnd/>
                <a:tailEnd/>
              </a14:hiddenLine>
            </a:ext>
            <a:ext uri="{AF507438-7753-43e0-B8FC-AC1667EBCBE1}">
              <a14:hiddenEffects xmlns:a14="http://schemas.microsoft.com/office/drawing/2010/main" xmlns="" xmlns:lc="http://schemas.openxmlformats.org/drawingml/2006/lockedCanva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xmlns:lc="http://schemas.openxmlformats.org/drawingml/2006/lockedCanvas" val="1"/>
            </a:ext>
          </a:extLst>
        </p:spPr>
        <p:txBody>
          <a:bodyPr vert="horz" wrap="square" lIns="0" tIns="18000" rIns="0" bIns="0" numCol="1" anchor="t" anchorCtr="0" compatLnSpc="1">
            <a:prstTxWarp prst="textNoShape">
              <a:avLst/>
            </a:prstTxWarp>
          </a:bodyPr>
          <a:lstStyle>
            <a:lvl1pPr marL="0" indent="0" algn="l" rtl="0" eaLnBrk="1" fontAlgn="base" hangingPunct="1">
              <a:spcBef>
                <a:spcPct val="0"/>
              </a:spcBef>
              <a:spcAft>
                <a:spcPts val="0"/>
              </a:spcAft>
              <a:buClr>
                <a:schemeClr val="tx2"/>
              </a:buClr>
              <a:buFont typeface="Wingdings" panose="05000000000000000000" pitchFamily="2" charset="2"/>
              <a:buNone/>
              <a:defRPr sz="400">
                <a:solidFill>
                  <a:schemeClr val="bg1"/>
                </a:solidFill>
                <a:latin typeface="Arial" panose="020B0604020202020204" pitchFamily="34" charset="0"/>
                <a:ea typeface="+mn-ea"/>
                <a:cs typeface="Arial" panose="020B0604020202020204" pitchFamily="34" charset="0"/>
              </a:defRPr>
            </a:lvl1pPr>
            <a:lvl2pPr marL="269875" indent="-130175"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2pPr>
            <a:lvl3pPr marL="396875" indent="-127000"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3pPr>
            <a:lvl4pPr marL="538163" indent="-147638"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4pPr>
            <a:lvl5pPr marL="673100" indent="-131763" algn="l" rtl="0" eaLnBrk="1" fontAlgn="base" hangingPunct="1">
              <a:spcBef>
                <a:spcPct val="0"/>
              </a:spcBef>
              <a:spcAft>
                <a:spcPts val="0"/>
              </a:spcAft>
              <a:buClr>
                <a:schemeClr val="tx2"/>
              </a:buClr>
              <a:buFont typeface="Wingdings" charset="0"/>
              <a:buChar char="§"/>
              <a:defRPr sz="1400">
                <a:solidFill>
                  <a:schemeClr val="tx1"/>
                </a:solidFill>
                <a:latin typeface="Arial" panose="020B0604020202020204" pitchFamily="34" charset="0"/>
                <a:ea typeface="+mn-ea"/>
                <a:cs typeface="Arial" panose="020B0604020202020204" pitchFamily="34" charset="0"/>
              </a:defRPr>
            </a:lvl5pPr>
            <a:lvl6pPr marL="1175985"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6pPr>
            <a:lvl7pPr marL="1633048"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7pPr>
            <a:lvl8pPr marL="2090111"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8pPr>
            <a:lvl9pPr marL="2547174" indent="-177747" algn="l" rtl="0" eaLnBrk="1" fontAlgn="base" hangingPunct="1">
              <a:spcBef>
                <a:spcPct val="0"/>
              </a:spcBef>
              <a:spcAft>
                <a:spcPct val="50000"/>
              </a:spcAft>
              <a:buClr>
                <a:schemeClr val="tx2"/>
              </a:buClr>
              <a:buFont typeface="Wingdings" charset="0"/>
              <a:buChar char="§"/>
              <a:defRPr sz="1400">
                <a:solidFill>
                  <a:schemeClr val="tx1"/>
                </a:solidFill>
                <a:latin typeface="+mn-lt"/>
                <a:ea typeface="+mn-ea"/>
              </a:defRPr>
            </a:lvl9pPr>
          </a:lstStyle>
          <a:p>
            <a:endParaRPr lang="de-DE" dirty="0"/>
          </a:p>
        </p:txBody>
      </p:sp>
      <p:sp>
        <p:nvSpPr>
          <p:cNvPr id="2" name="Rechteck 1">
            <a:extLst>
              <a:ext uri="{FF2B5EF4-FFF2-40B4-BE49-F238E27FC236}">
                <a16:creationId xmlns:a16="http://schemas.microsoft.com/office/drawing/2014/main" id="{1B204A33-1B78-150F-8F23-E194A8AF57C6}"/>
              </a:ext>
            </a:extLst>
          </p:cNvPr>
          <p:cNvSpPr/>
          <p:nvPr/>
        </p:nvSpPr>
        <p:spPr bwMode="auto">
          <a:xfrm rot="16199998">
            <a:off x="7570064" y="1587794"/>
            <a:ext cx="2968357" cy="179512"/>
          </a:xfrm>
          <a:prstGeom prst="rect">
            <a:avLst/>
          </a:prstGeom>
        </p:spPr>
        <p:txBody>
          <a:bodyPr wrap="square">
            <a:spAutoFit/>
          </a:bodyPr>
          <a:lstStyle/>
          <a:p>
            <a:pPr algn="r">
              <a:defRPr/>
            </a:pPr>
            <a:r>
              <a:rPr lang="de-DE" sz="600" dirty="0">
                <a:solidFill>
                  <a:schemeClr val="bg1"/>
                </a:solidFill>
                <a:latin typeface="Arial"/>
                <a:cs typeface="Arial"/>
              </a:rPr>
              <a:t>Foto: unsplash.com</a:t>
            </a:r>
            <a:endParaRPr dirty="0">
              <a:latin typeface="Arial"/>
              <a:cs typeface="Arial"/>
            </a:endParaRPr>
          </a:p>
        </p:txBody>
      </p:sp>
    </p:spTree>
    <p:extLst>
      <p:ext uri="{BB962C8B-B14F-4D97-AF65-F5344CB8AC3E}">
        <p14:creationId xmlns:p14="http://schemas.microsoft.com/office/powerpoint/2010/main" val="14660822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DB6363-1F05-0F5F-F379-ABDA9D575DFA}"/>
              </a:ext>
            </a:extLst>
          </p:cNvPr>
          <p:cNvSpPr>
            <a:spLocks noGrp="1"/>
          </p:cNvSpPr>
          <p:nvPr>
            <p:ph type="title"/>
          </p:nvPr>
        </p:nvSpPr>
        <p:spPr>
          <a:xfrm>
            <a:off x="863598" y="726128"/>
            <a:ext cx="7236793" cy="900000"/>
          </a:xfrm>
        </p:spPr>
        <p:txBody>
          <a:bodyPr/>
          <a:lstStyle/>
          <a:p>
            <a:r>
              <a:rPr lang="de-DE" dirty="0"/>
              <a:t>Bilder &amp; Videos sind gute Beweise, aber…</a:t>
            </a:r>
          </a:p>
        </p:txBody>
      </p:sp>
      <p:sp>
        <p:nvSpPr>
          <p:cNvPr id="3" name="Inhaltsplatzhalter 2">
            <a:extLst>
              <a:ext uri="{FF2B5EF4-FFF2-40B4-BE49-F238E27FC236}">
                <a16:creationId xmlns:a16="http://schemas.microsoft.com/office/drawing/2014/main" id="{B2530C74-6D89-4E42-3BEC-8096D074D86B}"/>
              </a:ext>
            </a:extLst>
          </p:cNvPr>
          <p:cNvSpPr>
            <a:spLocks noGrp="1"/>
          </p:cNvSpPr>
          <p:nvPr>
            <p:ph idx="1"/>
          </p:nvPr>
        </p:nvSpPr>
        <p:spPr/>
        <p:txBody>
          <a:bodyPr/>
          <a:lstStyle/>
          <a:p>
            <a:pPr marL="269875" indent="-176213">
              <a:spcAft>
                <a:spcPts val="600"/>
              </a:spcAft>
            </a:pPr>
            <a:r>
              <a:rPr lang="de-DE" sz="1800" dirty="0"/>
              <a:t>sie spiegeln nur eine Momentaufnahme wider, </a:t>
            </a:r>
          </a:p>
          <a:p>
            <a:pPr marL="269875" indent="-176213">
              <a:spcAft>
                <a:spcPts val="600"/>
              </a:spcAft>
            </a:pPr>
            <a:r>
              <a:rPr lang="de-DE" sz="1800" dirty="0"/>
              <a:t>je nach Ausschnitt kann sich ihre Bedeutung verändern,</a:t>
            </a:r>
          </a:p>
          <a:p>
            <a:pPr marL="269875" indent="-176213">
              <a:spcAft>
                <a:spcPts val="600"/>
              </a:spcAft>
            </a:pPr>
            <a:r>
              <a:rPr lang="de-DE" sz="1800" dirty="0"/>
              <a:t>der Kontext ihres Entstehens ist wichtig, um die Informationen korrekt zu interpretieren.</a:t>
            </a:r>
          </a:p>
          <a:p>
            <a:endParaRPr lang="de-DE" sz="1800" dirty="0"/>
          </a:p>
        </p:txBody>
      </p:sp>
    </p:spTree>
    <p:extLst>
      <p:ext uri="{BB962C8B-B14F-4D97-AF65-F5344CB8AC3E}">
        <p14:creationId xmlns:p14="http://schemas.microsoft.com/office/powerpoint/2010/main" val="4597586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E70A804-A4A2-7C18-8AD3-3AD118166CF4}"/>
              </a:ext>
            </a:extLst>
          </p:cNvPr>
          <p:cNvSpPr>
            <a:spLocks noGrp="1"/>
          </p:cNvSpPr>
          <p:nvPr>
            <p:ph type="title"/>
          </p:nvPr>
        </p:nvSpPr>
        <p:spPr/>
        <p:txBody>
          <a:bodyPr/>
          <a:lstStyle/>
          <a:p>
            <a:r>
              <a:rPr lang="de-DE" dirty="0"/>
              <a:t>Bilder können leicht manipuliert werden, etwa durch…</a:t>
            </a:r>
          </a:p>
        </p:txBody>
      </p:sp>
      <p:sp>
        <p:nvSpPr>
          <p:cNvPr id="3" name="Inhaltsplatzhalter 2">
            <a:extLst>
              <a:ext uri="{FF2B5EF4-FFF2-40B4-BE49-F238E27FC236}">
                <a16:creationId xmlns:a16="http://schemas.microsoft.com/office/drawing/2014/main" id="{11AAA481-3A56-D62D-4F7B-51D684D3493F}"/>
              </a:ext>
            </a:extLst>
          </p:cNvPr>
          <p:cNvSpPr>
            <a:spLocks noGrp="1"/>
          </p:cNvSpPr>
          <p:nvPr>
            <p:ph idx="1"/>
          </p:nvPr>
        </p:nvSpPr>
        <p:spPr/>
        <p:txBody>
          <a:bodyPr/>
          <a:lstStyle/>
          <a:p>
            <a:pPr lvl="1" indent="-176213">
              <a:spcAft>
                <a:spcPts val="600"/>
              </a:spcAft>
            </a:pPr>
            <a:r>
              <a:rPr lang="de-DE" sz="1800" dirty="0"/>
              <a:t>Bildbearbeitung (z.B. </a:t>
            </a:r>
            <a:r>
              <a:rPr lang="de-DE" sz="1800" dirty="0" err="1"/>
              <a:t>Fridays</a:t>
            </a:r>
            <a:r>
              <a:rPr lang="de-DE" sz="1800" dirty="0"/>
              <a:t> </a:t>
            </a:r>
            <a:r>
              <a:rPr lang="de-DE" sz="1800" dirty="0" err="1"/>
              <a:t>for</a:t>
            </a:r>
            <a:r>
              <a:rPr lang="de-DE" sz="1800" dirty="0"/>
              <a:t> Future),</a:t>
            </a:r>
          </a:p>
          <a:p>
            <a:pPr lvl="1" indent="-176213">
              <a:spcAft>
                <a:spcPts val="600"/>
              </a:spcAft>
            </a:pPr>
            <a:r>
              <a:rPr lang="de-DE" sz="1800" dirty="0"/>
              <a:t>die Auswahl von bestimmten Bildausschnitten (z.B. WWF),</a:t>
            </a:r>
          </a:p>
          <a:p>
            <a:pPr lvl="1" indent="-176213">
              <a:spcAft>
                <a:spcPts val="600"/>
              </a:spcAft>
            </a:pPr>
            <a:r>
              <a:rPr lang="de-DE" sz="1800" dirty="0"/>
              <a:t>die Verwendung von Standbildern aus Videos (z.B. Trump),</a:t>
            </a:r>
          </a:p>
          <a:p>
            <a:pPr lvl="1" indent="-176213">
              <a:spcAft>
                <a:spcPts val="600"/>
              </a:spcAft>
            </a:pPr>
            <a:r>
              <a:rPr lang="de-DE" sz="1800" dirty="0"/>
              <a:t>die Verwendung von Bildern, die aus ihrem Kontext gerissen werden (z.B. Polizeigewalt auf Demonstration),</a:t>
            </a:r>
          </a:p>
          <a:p>
            <a:pPr lvl="1" indent="-176213">
              <a:spcAft>
                <a:spcPts val="600"/>
              </a:spcAft>
            </a:pPr>
            <a:r>
              <a:rPr lang="de-DE" sz="1800" dirty="0"/>
              <a:t>die Verwendung von KI-Software zur Erstellung von Fälschungen (z.B. Kinderfotos).</a:t>
            </a:r>
          </a:p>
          <a:p>
            <a:endParaRPr lang="de-DE" sz="1800" dirty="0"/>
          </a:p>
        </p:txBody>
      </p:sp>
    </p:spTree>
    <p:extLst>
      <p:ext uri="{BB962C8B-B14F-4D97-AF65-F5344CB8AC3E}">
        <p14:creationId xmlns:p14="http://schemas.microsoft.com/office/powerpoint/2010/main" val="23148258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6" name="Bildplatzhalter 5" descr="Ein Bild, das Büroausstattung, Elektronik enthält.&#10;&#10;Automatisch generierte Beschreibung"/>
          <p:cNvPicPr>
            <a:picLocks noGrp="1" noChangeAspect="1"/>
          </p:cNvPicPr>
          <p:nvPr>
            <p:ph type="pic" sz="quarter" idx="11"/>
          </p:nvPr>
        </p:nvPicPr>
        <p:blipFill>
          <a:blip r:embed="rId3"/>
          <a:srcRect t="10953" b="10953"/>
          <a:stretch/>
        </p:blipFill>
        <p:spPr bwMode="auto"/>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544544" y="726128"/>
            <a:ext cx="8131912" cy="900000"/>
          </a:xfrm>
        </p:spPr>
        <p:txBody>
          <a:bodyPr/>
          <a:lstStyle/>
          <a:p>
            <a:pPr>
              <a:defRPr/>
            </a:pPr>
            <a:r>
              <a:rPr lang="de-DE"/>
              <a:t>Literatur</a:t>
            </a:r>
            <a:endParaRPr/>
          </a:p>
        </p:txBody>
      </p:sp>
      <p:sp>
        <p:nvSpPr>
          <p:cNvPr id="7" name="Rechteck 6"/>
          <p:cNvSpPr/>
          <p:nvPr/>
        </p:nvSpPr>
        <p:spPr bwMode="auto">
          <a:xfrm>
            <a:off x="651150" y="1707653"/>
            <a:ext cx="7521250" cy="1729704"/>
          </a:xfrm>
          <a:prstGeom prst="rect">
            <a:avLst/>
          </a:prstGeom>
        </p:spPr>
        <p:txBody>
          <a:bodyPr wrap="square">
            <a:spAutoFit/>
          </a:bodyPr>
          <a:lstStyle/>
          <a:p>
            <a:pPr indent="-180000" algn="l">
              <a:spcAft>
                <a:spcPts val="600"/>
              </a:spcAft>
              <a:buClr>
                <a:schemeClr val="tx2"/>
              </a:buClr>
              <a:tabLst>
                <a:tab pos="266700" algn="l"/>
                <a:tab pos="542925" algn="l"/>
                <a:tab pos="809625" algn="l"/>
                <a:tab pos="1076325" algn="l"/>
                <a:tab pos="1343025" algn="l"/>
              </a:tabLst>
              <a:defRPr/>
            </a:pPr>
            <a:r>
              <a:rPr lang="de-DE" sz="1200" b="0" u="none" strike="noStrike" cap="none" spc="0" dirty="0">
                <a:ln>
                  <a:noFill/>
                </a:ln>
                <a:solidFill>
                  <a:prstClr val="black"/>
                </a:solidFill>
                <a:latin typeface="Arial"/>
                <a:ea typeface="Arial"/>
                <a:cs typeface="Arial"/>
              </a:rPr>
              <a:t>DPA (2020). Vögel starben in Rom bei Sturz von Baum. </a:t>
            </a:r>
            <a:r>
              <a:rPr lang="de-DE" sz="1200" u="sng" dirty="0">
                <a:solidFill>
                  <a:prstClr val="black"/>
                </a:solidFill>
                <a:latin typeface="Arial"/>
                <a:ea typeface="Arial"/>
                <a:cs typeface="Arial"/>
                <a:hlinkClick r:id="rId3" tooltip="https://dpa-factchecking.com/austria/200519-99-112777"/>
              </a:rPr>
              <a:t>dpa-factchecking.com/</a:t>
            </a:r>
            <a:r>
              <a:rPr lang="de-DE" sz="1200" u="sng" dirty="0" err="1">
                <a:solidFill>
                  <a:prstClr val="black"/>
                </a:solidFill>
                <a:latin typeface="Arial"/>
                <a:ea typeface="Arial"/>
                <a:cs typeface="Arial"/>
                <a:hlinkClick r:id="rId3" tooltip="https://dpa-factchecking.com/austria/200519-99-112777"/>
              </a:rPr>
              <a:t>austria</a:t>
            </a:r>
            <a:r>
              <a:rPr lang="de-DE" sz="1200" u="sng" dirty="0">
                <a:solidFill>
                  <a:prstClr val="black"/>
                </a:solidFill>
                <a:latin typeface="Arial"/>
                <a:ea typeface="Arial"/>
                <a:cs typeface="Arial"/>
                <a:hlinkClick r:id="rId3" tooltip="https://dpa-factchecking.com/austria/200519-99-112777"/>
              </a:rPr>
              <a:t>/200519-99-112777</a:t>
            </a:r>
            <a:r>
              <a:rPr lang="de-DE" sz="1200" dirty="0">
                <a:solidFill>
                  <a:prstClr val="black"/>
                </a:solidFill>
                <a:latin typeface="Arial"/>
                <a:ea typeface="Arial"/>
                <a:cs typeface="Arial"/>
              </a:rPr>
              <a:t> </a:t>
            </a:r>
            <a:endParaRPr lang="de-DE" sz="1200" b="0" u="none" strike="noStrike" cap="none" spc="0" dirty="0">
              <a:ln>
                <a:noFill/>
              </a:ln>
              <a:solidFill>
                <a:prstClr val="black"/>
              </a:solidFill>
              <a:latin typeface="Arial"/>
              <a:ea typeface="Arial"/>
              <a:cs typeface="Arial"/>
            </a:endParaRPr>
          </a:p>
          <a:p>
            <a:pPr indent="-180000" algn="l">
              <a:spcAft>
                <a:spcPts val="600"/>
              </a:spcAft>
              <a:buClr>
                <a:schemeClr val="tx2"/>
              </a:buClr>
              <a:tabLst>
                <a:tab pos="266700" algn="l"/>
                <a:tab pos="542925" algn="l"/>
                <a:tab pos="809625" algn="l"/>
                <a:tab pos="1076325" algn="l"/>
                <a:tab pos="1343025" algn="l"/>
              </a:tabLst>
              <a:defRPr/>
            </a:pPr>
            <a:r>
              <a:rPr lang="de-DE" sz="1200" b="0" u="none" strike="noStrike" cap="none" spc="0" dirty="0">
                <a:ln>
                  <a:noFill/>
                </a:ln>
                <a:solidFill>
                  <a:prstClr val="black"/>
                </a:solidFill>
                <a:latin typeface="Arial"/>
                <a:ea typeface="Arial"/>
                <a:cs typeface="Arial"/>
              </a:rPr>
              <a:t>Helmreich, K. (2020): Faktencheck: Die Simpsons haben den neuen Coronavirus vorhergesagt. </a:t>
            </a:r>
            <a:r>
              <a:rPr lang="de-DE" sz="1200" b="0" i="1" u="none" strike="noStrike" cap="none" spc="0" dirty="0">
                <a:ln>
                  <a:noFill/>
                </a:ln>
                <a:solidFill>
                  <a:prstClr val="black"/>
                </a:solidFill>
                <a:latin typeface="Arial"/>
                <a:ea typeface="Arial"/>
                <a:cs typeface="Arial"/>
              </a:rPr>
              <a:t>Mimikama.org</a:t>
            </a:r>
            <a:r>
              <a:rPr lang="de-DE" sz="1200" b="0" u="none" strike="noStrike" cap="none" spc="0" dirty="0">
                <a:ln>
                  <a:noFill/>
                </a:ln>
                <a:solidFill>
                  <a:prstClr val="black"/>
                </a:solidFill>
                <a:latin typeface="Arial"/>
                <a:ea typeface="Arial"/>
                <a:cs typeface="Arial"/>
              </a:rPr>
              <a:t>. </a:t>
            </a:r>
            <a:r>
              <a:rPr lang="de-DE" sz="1200" u="sng" dirty="0">
                <a:solidFill>
                  <a:prstClr val="black"/>
                </a:solidFill>
                <a:latin typeface="Arial"/>
                <a:ea typeface="Arial"/>
                <a:cs typeface="Arial"/>
                <a:hlinkClick r:id="rId4" tooltip="http://www.mimikama.org/simpsons-coronavirus"/>
              </a:rPr>
              <a:t>www.mimikama.org/simpsons-coronavirus</a:t>
            </a:r>
            <a:r>
              <a:rPr lang="de-DE" sz="1200" dirty="0">
                <a:solidFill>
                  <a:prstClr val="black"/>
                </a:solidFill>
                <a:latin typeface="Arial"/>
                <a:ea typeface="Arial"/>
                <a:cs typeface="Arial"/>
              </a:rPr>
              <a:t> </a:t>
            </a:r>
            <a:endParaRPr lang="de-DE" sz="1200" b="0" u="none" strike="noStrike" cap="none" spc="0" dirty="0">
              <a:ln>
                <a:noFill/>
              </a:ln>
              <a:solidFill>
                <a:prstClr val="black"/>
              </a:solidFill>
              <a:latin typeface="Arial"/>
              <a:ea typeface="Arial"/>
              <a:cs typeface="Arial"/>
            </a:endParaRPr>
          </a:p>
          <a:p>
            <a:pPr indent="-180000" algn="l">
              <a:spcAft>
                <a:spcPts val="600"/>
              </a:spcAft>
              <a:buClr>
                <a:schemeClr val="tx2"/>
              </a:buClr>
              <a:tabLst>
                <a:tab pos="266700" algn="l"/>
                <a:tab pos="542925" algn="l"/>
                <a:tab pos="809625" algn="l"/>
                <a:tab pos="1076325" algn="l"/>
                <a:tab pos="1343025" algn="l"/>
              </a:tabLst>
              <a:defRPr/>
            </a:pPr>
            <a:r>
              <a:rPr lang="de-DE" sz="1200" dirty="0">
                <a:latin typeface="Arial"/>
                <a:cs typeface="Arial"/>
              </a:rPr>
              <a:t>Kutzner, S.(2020). Nein, diese Vögel starben nicht durch 5G-Strahlung in Kroatien.Correctiv.org </a:t>
            </a:r>
            <a:r>
              <a:rPr lang="de-DE" sz="1200" u="sng" dirty="0">
                <a:latin typeface="Arial"/>
                <a:cs typeface="Arial"/>
                <a:hlinkClick r:id="rId5" tooltip="https://correctiv.org/faktencheck/2020/06/11/nein-diese-voegel-starben-nicht-durch-5g-strahlung-in-kroatien"/>
              </a:rPr>
              <a:t>correctiv.org/faktencheck/2020/06/11/nein-diese-voegel-starben-nicht-durch-5g-strahlung-in-kroatien</a:t>
            </a:r>
            <a:r>
              <a:rPr lang="de-DE" sz="1200" dirty="0">
                <a:latin typeface="Arial"/>
                <a:cs typeface="Arial"/>
              </a:rPr>
              <a:t> </a:t>
            </a:r>
            <a:endParaRPr lang="de-DE" dirty="0"/>
          </a:p>
          <a:p>
            <a:pPr indent="-180000" algn="l">
              <a:spcAft>
                <a:spcPts val="600"/>
              </a:spcAft>
              <a:buClr>
                <a:schemeClr val="tx2"/>
              </a:buClr>
              <a:tabLst>
                <a:tab pos="266700" algn="l"/>
                <a:tab pos="542925" algn="l"/>
                <a:tab pos="809625" algn="l"/>
                <a:tab pos="1076325" algn="l"/>
                <a:tab pos="1343025" algn="l"/>
              </a:tabLst>
              <a:defRPr/>
            </a:pPr>
            <a:r>
              <a:rPr lang="de-DE" sz="1200" dirty="0">
                <a:solidFill>
                  <a:prstClr val="black"/>
                </a:solidFill>
                <a:latin typeface="Arial"/>
                <a:ea typeface="Arial"/>
                <a:cs typeface="Arial"/>
              </a:rPr>
              <a:t>Presseportal (2020). Vögel starben in Rom bei Sturz von einem umfallenden Baum. </a:t>
            </a:r>
            <a:r>
              <a:rPr lang="de-DE" sz="1200" u="sng" dirty="0">
                <a:latin typeface="Arial"/>
                <a:cs typeface="Arial"/>
                <a:hlinkClick r:id="rId6" tooltip="https://www.presseportal.de/pm/133833/4600268"/>
              </a:rPr>
              <a:t>www.presseportal.de/pm/133833/4600268</a:t>
            </a:r>
            <a:r>
              <a:rPr lang="de-DE" sz="1200" dirty="0">
                <a:latin typeface="Arial"/>
                <a:cs typeface="Arial"/>
              </a:rPr>
              <a:t> </a:t>
            </a:r>
            <a:endParaRPr lang="de-DE" dirty="0"/>
          </a:p>
          <a:p>
            <a:pPr indent="-180000" algn="l">
              <a:spcAft>
                <a:spcPts val="600"/>
              </a:spcAft>
              <a:buClr>
                <a:schemeClr val="tx2"/>
              </a:buClr>
              <a:tabLst>
                <a:tab pos="266700" algn="l"/>
                <a:tab pos="542925" algn="l"/>
                <a:tab pos="809625" algn="l"/>
                <a:tab pos="1076325" algn="l"/>
                <a:tab pos="1343025" algn="l"/>
              </a:tabLst>
              <a:defRPr/>
            </a:pPr>
            <a:r>
              <a:rPr lang="en-US" sz="1200" dirty="0">
                <a:latin typeface="Arial"/>
                <a:cs typeface="Arial"/>
              </a:rPr>
              <a:t>Wolf, A. (2020). </a:t>
            </a:r>
            <a:r>
              <a:rPr lang="de-DE" sz="1200" dirty="0">
                <a:latin typeface="Arial"/>
                <a:cs typeface="Arial"/>
              </a:rPr>
              <a:t>5G: </a:t>
            </a:r>
            <a:r>
              <a:rPr lang="de-DE" sz="1200" i="1" dirty="0">
                <a:latin typeface="Arial"/>
                <a:cs typeface="Arial"/>
              </a:rPr>
              <a:t>Kein </a:t>
            </a:r>
            <a:r>
              <a:rPr lang="de-DE" sz="1200" i="1" dirty="0" err="1">
                <a:latin typeface="Arial"/>
                <a:cs typeface="Arial"/>
              </a:rPr>
              <a:t>Vogeltod</a:t>
            </a:r>
            <a:r>
              <a:rPr lang="de-DE" sz="1200" i="1" dirty="0">
                <a:latin typeface="Arial"/>
                <a:cs typeface="Arial"/>
              </a:rPr>
              <a:t> in Kroatien</a:t>
            </a:r>
            <a:r>
              <a:rPr lang="de-DE" sz="1200" dirty="0">
                <a:latin typeface="Arial"/>
                <a:cs typeface="Arial"/>
              </a:rPr>
              <a:t>. </a:t>
            </a:r>
            <a:r>
              <a:rPr lang="de-DE" sz="1200" u="sng" dirty="0">
                <a:latin typeface="Arial"/>
                <a:cs typeface="Arial"/>
                <a:hlinkClick r:id="rId7" tooltip="http://www.mimikama.at/5g-kroatien"/>
              </a:rPr>
              <a:t>www.mimikama.at/5g-kroatien</a:t>
            </a:r>
            <a:r>
              <a:rPr lang="de-DE" sz="1200" dirty="0">
                <a:latin typeface="Arial"/>
                <a:cs typeface="Arial"/>
              </a:rPr>
              <a:t>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544544" y="726128"/>
            <a:ext cx="8131912" cy="900000"/>
          </a:xfrm>
        </p:spPr>
        <p:txBody>
          <a:bodyPr/>
          <a:lstStyle/>
          <a:p>
            <a:pPr>
              <a:defRPr/>
            </a:pPr>
            <a:r>
              <a:rPr lang="de-DE" dirty="0"/>
              <a:t>Literatur Übung zu den Fotos</a:t>
            </a:r>
            <a:endParaRPr dirty="0"/>
          </a:p>
        </p:txBody>
      </p:sp>
      <p:sp>
        <p:nvSpPr>
          <p:cNvPr id="7" name="Rechteck 6"/>
          <p:cNvSpPr/>
          <p:nvPr/>
        </p:nvSpPr>
        <p:spPr bwMode="auto">
          <a:xfrm>
            <a:off x="651150" y="1707653"/>
            <a:ext cx="7521250" cy="2803844"/>
          </a:xfrm>
          <a:prstGeom prst="rect">
            <a:avLst/>
          </a:prstGeom>
        </p:spPr>
        <p:txBody>
          <a:bodyPr wrap="square">
            <a:spAutoFit/>
          </a:bodyPr>
          <a:lstStyle/>
          <a:p>
            <a:pPr marL="179388" indent="-179388" algn="l">
              <a:spcAft>
                <a:spcPts val="600"/>
              </a:spcAft>
              <a:buClr>
                <a:schemeClr val="tx2"/>
              </a:buClr>
              <a:tabLst>
                <a:tab pos="266700" algn="l"/>
                <a:tab pos="542925" algn="l"/>
                <a:tab pos="809625" algn="l"/>
                <a:tab pos="1076325" algn="l"/>
                <a:tab pos="1343025" algn="l"/>
              </a:tabLst>
              <a:defRPr/>
            </a:pPr>
            <a:r>
              <a:rPr lang="de-DE" sz="1200" b="0" u="none" strike="noStrike" cap="none" spc="0" dirty="0" err="1">
                <a:ln>
                  <a:noFill/>
                </a:ln>
                <a:solidFill>
                  <a:prstClr val="black"/>
                </a:solidFill>
                <a:latin typeface="Arial"/>
                <a:ea typeface="Arial"/>
                <a:cs typeface="Arial"/>
              </a:rPr>
              <a:t>Abramson</a:t>
            </a:r>
            <a:r>
              <a:rPr lang="de-DE" sz="1200" b="0" u="none" strike="noStrike" cap="none" spc="0" dirty="0">
                <a:ln>
                  <a:noFill/>
                </a:ln>
                <a:solidFill>
                  <a:prstClr val="black"/>
                </a:solidFill>
                <a:latin typeface="Arial"/>
                <a:ea typeface="Arial"/>
                <a:cs typeface="Arial"/>
              </a:rPr>
              <a:t>, A. (2017, 06. November). Donald Trump Was </a:t>
            </a:r>
            <a:r>
              <a:rPr lang="de-DE" sz="1200" b="0" u="none" strike="noStrike" cap="none" spc="0" dirty="0" err="1">
                <a:ln>
                  <a:noFill/>
                </a:ln>
                <a:solidFill>
                  <a:prstClr val="black"/>
                </a:solidFill>
                <a:latin typeface="Arial"/>
                <a:ea typeface="Arial"/>
                <a:cs typeface="Arial"/>
              </a:rPr>
              <a:t>Criticized</a:t>
            </a:r>
            <a:r>
              <a:rPr lang="de-DE" sz="1200" b="0" u="none" strike="noStrike" cap="none" spc="0" dirty="0">
                <a:ln>
                  <a:noFill/>
                </a:ln>
                <a:solidFill>
                  <a:prstClr val="black"/>
                </a:solidFill>
                <a:latin typeface="Arial"/>
                <a:ea typeface="Arial"/>
                <a:cs typeface="Arial"/>
              </a:rPr>
              <a:t> </a:t>
            </a:r>
            <a:r>
              <a:rPr lang="de-DE" sz="1200" b="0" u="none" strike="noStrike" cap="none" spc="0" dirty="0" err="1">
                <a:ln>
                  <a:noFill/>
                </a:ln>
                <a:solidFill>
                  <a:prstClr val="black"/>
                </a:solidFill>
                <a:latin typeface="Arial"/>
                <a:ea typeface="Arial"/>
                <a:cs typeface="Arial"/>
              </a:rPr>
              <a:t>for</a:t>
            </a:r>
            <a:r>
              <a:rPr lang="de-DE" sz="1200" b="0" u="none" strike="noStrike" cap="none" spc="0" dirty="0">
                <a:ln>
                  <a:noFill/>
                </a:ln>
                <a:solidFill>
                  <a:prstClr val="black"/>
                </a:solidFill>
                <a:latin typeface="Arial"/>
                <a:ea typeface="Arial"/>
                <a:cs typeface="Arial"/>
              </a:rPr>
              <a:t> </a:t>
            </a:r>
            <a:r>
              <a:rPr lang="de-DE" sz="1200" b="0" u="none" strike="noStrike" cap="none" spc="0" dirty="0" err="1">
                <a:ln>
                  <a:noFill/>
                </a:ln>
                <a:solidFill>
                  <a:prstClr val="black"/>
                </a:solidFill>
                <a:latin typeface="Arial"/>
                <a:ea typeface="Arial"/>
                <a:cs typeface="Arial"/>
              </a:rPr>
              <a:t>Overfeeding</a:t>
            </a:r>
            <a:r>
              <a:rPr lang="de-DE" sz="1200" b="0" u="none" strike="noStrike" cap="none" spc="0" dirty="0">
                <a:ln>
                  <a:noFill/>
                </a:ln>
                <a:solidFill>
                  <a:prstClr val="black"/>
                </a:solidFill>
                <a:latin typeface="Arial"/>
                <a:ea typeface="Arial"/>
                <a:cs typeface="Arial"/>
              </a:rPr>
              <a:t> Fish in Japan. But </a:t>
            </a:r>
            <a:r>
              <a:rPr lang="de-DE" sz="1200" b="0" u="none" strike="noStrike" cap="none" spc="0" dirty="0" err="1">
                <a:ln>
                  <a:noFill/>
                </a:ln>
                <a:solidFill>
                  <a:prstClr val="black"/>
                </a:solidFill>
                <a:latin typeface="Arial"/>
                <a:ea typeface="Arial"/>
                <a:cs typeface="Arial"/>
              </a:rPr>
              <a:t>the</a:t>
            </a:r>
            <a:r>
              <a:rPr lang="de-DE" sz="1200" b="0" u="none" strike="noStrike" cap="none" spc="0" dirty="0">
                <a:ln>
                  <a:noFill/>
                </a:ln>
                <a:solidFill>
                  <a:prstClr val="black"/>
                </a:solidFill>
                <a:latin typeface="Arial"/>
                <a:ea typeface="Arial"/>
                <a:cs typeface="Arial"/>
              </a:rPr>
              <a:t> Prime Minister </a:t>
            </a:r>
            <a:r>
              <a:rPr lang="de-DE" sz="1200" b="0" u="none" strike="noStrike" cap="none" spc="0" dirty="0" err="1">
                <a:ln>
                  <a:noFill/>
                </a:ln>
                <a:solidFill>
                  <a:prstClr val="black"/>
                </a:solidFill>
                <a:latin typeface="Arial"/>
                <a:ea typeface="Arial"/>
                <a:cs typeface="Arial"/>
              </a:rPr>
              <a:t>Did</a:t>
            </a:r>
            <a:r>
              <a:rPr lang="de-DE" sz="1200" b="0" u="none" strike="noStrike" cap="none" spc="0" dirty="0">
                <a:ln>
                  <a:noFill/>
                </a:ln>
                <a:solidFill>
                  <a:prstClr val="black"/>
                </a:solidFill>
                <a:latin typeface="Arial"/>
                <a:ea typeface="Arial"/>
                <a:cs typeface="Arial"/>
              </a:rPr>
              <a:t> </a:t>
            </a:r>
            <a:r>
              <a:rPr lang="de-DE" sz="1200" b="0" u="none" strike="noStrike" cap="none" spc="0" dirty="0" err="1">
                <a:ln>
                  <a:noFill/>
                </a:ln>
                <a:solidFill>
                  <a:prstClr val="black"/>
                </a:solidFill>
                <a:latin typeface="Arial"/>
                <a:ea typeface="Arial"/>
                <a:cs typeface="Arial"/>
              </a:rPr>
              <a:t>It</a:t>
            </a:r>
            <a:r>
              <a:rPr lang="de-DE" sz="1200" b="0" u="none" strike="noStrike" cap="none" spc="0" dirty="0">
                <a:ln>
                  <a:noFill/>
                </a:ln>
                <a:solidFill>
                  <a:prstClr val="black"/>
                </a:solidFill>
                <a:latin typeface="Arial"/>
                <a:ea typeface="Arial"/>
                <a:cs typeface="Arial"/>
              </a:rPr>
              <a:t> First. TIME. </a:t>
            </a:r>
            <a:r>
              <a:rPr lang="de-DE" sz="1200" b="0" u="none" strike="noStrike" cap="none" spc="0" dirty="0">
                <a:ln>
                  <a:noFill/>
                </a:ln>
                <a:solidFill>
                  <a:prstClr val="black"/>
                </a:solidFill>
                <a:latin typeface="Arial"/>
                <a:ea typeface="Arial"/>
                <a:cs typeface="Arial"/>
                <a:hlinkClick r:id="rId3"/>
              </a:rPr>
              <a:t>https://time.com/5011386/donald-trump-fish-koi-japan</a:t>
            </a:r>
            <a:r>
              <a:rPr lang="de-DE" sz="1200" b="0" u="none" strike="noStrike" cap="none" spc="0" dirty="0">
                <a:ln>
                  <a:noFill/>
                </a:ln>
                <a:solidFill>
                  <a:prstClr val="black"/>
                </a:solidFill>
                <a:latin typeface="Arial"/>
                <a:ea typeface="Arial"/>
                <a:cs typeface="Arial"/>
              </a:rPr>
              <a:t>.</a:t>
            </a:r>
          </a:p>
          <a:p>
            <a:pPr marL="179388" indent="-179388" algn="l">
              <a:spcAft>
                <a:spcPts val="600"/>
              </a:spcAft>
              <a:buClr>
                <a:schemeClr val="tx2"/>
              </a:buClr>
              <a:tabLst>
                <a:tab pos="266700" algn="l"/>
                <a:tab pos="542925" algn="l"/>
                <a:tab pos="809625" algn="l"/>
                <a:tab pos="1076325" algn="l"/>
                <a:tab pos="1343025" algn="l"/>
              </a:tabLst>
              <a:defRPr/>
            </a:pPr>
            <a:r>
              <a:rPr lang="de-DE" sz="1200" b="0" u="none" strike="noStrike" cap="none" spc="0" dirty="0" err="1">
                <a:ln>
                  <a:noFill/>
                </a:ln>
                <a:solidFill>
                  <a:prstClr val="black"/>
                </a:solidFill>
                <a:latin typeface="Arial"/>
                <a:ea typeface="Arial"/>
                <a:cs typeface="Arial"/>
              </a:rPr>
              <a:t>Kulundu</a:t>
            </a:r>
            <a:r>
              <a:rPr lang="de-DE" sz="1200" b="0" u="none" strike="noStrike" cap="none" spc="0" dirty="0">
                <a:ln>
                  <a:noFill/>
                </a:ln>
                <a:solidFill>
                  <a:prstClr val="black"/>
                </a:solidFill>
                <a:latin typeface="Arial"/>
                <a:ea typeface="Arial"/>
                <a:cs typeface="Arial"/>
              </a:rPr>
              <a:t>, M. (2019, 30. Januar). These two </a:t>
            </a:r>
            <a:r>
              <a:rPr lang="de-DE" sz="1200" b="0" u="none" strike="noStrike" cap="none" spc="0" dirty="0" err="1">
                <a:ln>
                  <a:noFill/>
                </a:ln>
                <a:solidFill>
                  <a:prstClr val="black"/>
                </a:solidFill>
                <a:latin typeface="Arial"/>
                <a:ea typeface="Arial"/>
                <a:cs typeface="Arial"/>
              </a:rPr>
              <a:t>pictures</a:t>
            </a:r>
            <a:r>
              <a:rPr lang="de-DE" sz="1200" b="0" u="none" strike="noStrike" cap="none" spc="0" dirty="0">
                <a:ln>
                  <a:noFill/>
                </a:ln>
                <a:solidFill>
                  <a:prstClr val="black"/>
                </a:solidFill>
                <a:latin typeface="Arial"/>
                <a:ea typeface="Arial"/>
                <a:cs typeface="Arial"/>
              </a:rPr>
              <a:t> do not </a:t>
            </a:r>
            <a:r>
              <a:rPr lang="de-DE" sz="1200" b="0" u="none" strike="noStrike" cap="none" spc="0" dirty="0" err="1">
                <a:ln>
                  <a:noFill/>
                </a:ln>
                <a:solidFill>
                  <a:prstClr val="black"/>
                </a:solidFill>
                <a:latin typeface="Arial"/>
                <a:ea typeface="Arial"/>
                <a:cs typeface="Arial"/>
              </a:rPr>
              <a:t>show</a:t>
            </a:r>
            <a:r>
              <a:rPr lang="de-DE" sz="1200" b="0" u="none" strike="noStrike" cap="none" spc="0" dirty="0">
                <a:ln>
                  <a:noFill/>
                </a:ln>
                <a:solidFill>
                  <a:prstClr val="black"/>
                </a:solidFill>
                <a:latin typeface="Arial"/>
                <a:ea typeface="Arial"/>
                <a:cs typeface="Arial"/>
              </a:rPr>
              <a:t> </a:t>
            </a:r>
            <a:r>
              <a:rPr lang="de-DE" sz="1200" b="0" u="none" strike="noStrike" cap="none" spc="0" dirty="0" err="1">
                <a:ln>
                  <a:noFill/>
                </a:ln>
                <a:solidFill>
                  <a:prstClr val="black"/>
                </a:solidFill>
                <a:latin typeface="Arial"/>
                <a:ea typeface="Arial"/>
                <a:cs typeface="Arial"/>
              </a:rPr>
              <a:t>the</a:t>
            </a:r>
            <a:r>
              <a:rPr lang="de-DE" sz="1200" b="0" u="none" strike="noStrike" cap="none" spc="0" dirty="0">
                <a:ln>
                  <a:noFill/>
                </a:ln>
                <a:solidFill>
                  <a:prstClr val="black"/>
                </a:solidFill>
                <a:latin typeface="Arial"/>
                <a:ea typeface="Arial"/>
                <a:cs typeface="Arial"/>
              </a:rPr>
              <a:t> same </a:t>
            </a:r>
            <a:r>
              <a:rPr lang="de-DE" sz="1200" b="0" u="none" strike="noStrike" cap="none" spc="0" dirty="0" err="1">
                <a:ln>
                  <a:noFill/>
                </a:ln>
                <a:solidFill>
                  <a:prstClr val="black"/>
                </a:solidFill>
                <a:latin typeface="Arial"/>
                <a:ea typeface="Arial"/>
                <a:cs typeface="Arial"/>
              </a:rPr>
              <a:t>rainforest</a:t>
            </a:r>
            <a:r>
              <a:rPr lang="de-DE" sz="1200" b="0" u="none" strike="noStrike" cap="none" spc="0" dirty="0">
                <a:ln>
                  <a:noFill/>
                </a:ln>
                <a:solidFill>
                  <a:prstClr val="black"/>
                </a:solidFill>
                <a:latin typeface="Arial"/>
                <a:ea typeface="Arial"/>
                <a:cs typeface="Arial"/>
              </a:rPr>
              <a:t> </a:t>
            </a:r>
            <a:r>
              <a:rPr lang="de-DE" sz="1200" b="0" u="none" strike="noStrike" cap="none" spc="0" dirty="0" err="1">
                <a:ln>
                  <a:noFill/>
                </a:ln>
                <a:solidFill>
                  <a:prstClr val="black"/>
                </a:solidFill>
                <a:latin typeface="Arial"/>
                <a:ea typeface="Arial"/>
                <a:cs typeface="Arial"/>
              </a:rPr>
              <a:t>ten</a:t>
            </a:r>
            <a:r>
              <a:rPr lang="de-DE" sz="1200" b="0" u="none" strike="noStrike" cap="none" spc="0" dirty="0">
                <a:ln>
                  <a:noFill/>
                </a:ln>
                <a:solidFill>
                  <a:prstClr val="black"/>
                </a:solidFill>
                <a:latin typeface="Arial"/>
                <a:ea typeface="Arial"/>
                <a:cs typeface="Arial"/>
              </a:rPr>
              <a:t> </a:t>
            </a:r>
            <a:r>
              <a:rPr lang="de-DE" sz="1200" b="0" u="none" strike="noStrike" cap="none" spc="0" dirty="0" err="1">
                <a:ln>
                  <a:noFill/>
                </a:ln>
                <a:solidFill>
                  <a:prstClr val="black"/>
                </a:solidFill>
                <a:latin typeface="Arial"/>
                <a:ea typeface="Arial"/>
                <a:cs typeface="Arial"/>
              </a:rPr>
              <a:t>years</a:t>
            </a:r>
            <a:r>
              <a:rPr lang="de-DE" sz="1200" b="0" u="none" strike="noStrike" cap="none" spc="0" dirty="0">
                <a:ln>
                  <a:noFill/>
                </a:ln>
                <a:solidFill>
                  <a:prstClr val="black"/>
                </a:solidFill>
                <a:latin typeface="Arial"/>
                <a:ea typeface="Arial"/>
                <a:cs typeface="Arial"/>
              </a:rPr>
              <a:t> apart. AFP Fact Check. Abgerufen am 30.04.2024, von </a:t>
            </a:r>
            <a:r>
              <a:rPr lang="de-DE" sz="1200" b="0" u="none" strike="noStrike" cap="none" spc="0" dirty="0">
                <a:ln>
                  <a:noFill/>
                </a:ln>
                <a:solidFill>
                  <a:prstClr val="black"/>
                </a:solidFill>
                <a:latin typeface="Arial"/>
                <a:ea typeface="Arial"/>
                <a:cs typeface="Arial"/>
                <a:hlinkClick r:id="rId4"/>
              </a:rPr>
              <a:t>https://factcheck.afp.com/these-two-pictures-do-not-show-same-rainforest-ten-years-apart</a:t>
            </a:r>
            <a:r>
              <a:rPr lang="de-DE" sz="1200" b="0" u="none" strike="noStrike" cap="none" spc="0" dirty="0">
                <a:ln>
                  <a:noFill/>
                </a:ln>
                <a:solidFill>
                  <a:prstClr val="black"/>
                </a:solidFill>
                <a:latin typeface="Arial"/>
                <a:ea typeface="Arial"/>
                <a:cs typeface="Arial"/>
              </a:rPr>
              <a:t>.</a:t>
            </a:r>
          </a:p>
          <a:p>
            <a:pPr marL="179388" indent="-179388" algn="l">
              <a:spcAft>
                <a:spcPts val="600"/>
              </a:spcAft>
              <a:buClr>
                <a:schemeClr val="tx2"/>
              </a:buClr>
              <a:tabLst>
                <a:tab pos="266700" algn="l"/>
                <a:tab pos="542925" algn="l"/>
                <a:tab pos="809625" algn="l"/>
                <a:tab pos="1076325" algn="l"/>
                <a:tab pos="1343025" algn="l"/>
              </a:tabLst>
              <a:defRPr/>
            </a:pPr>
            <a:r>
              <a:rPr lang="en-US" sz="1200" b="0" u="none" strike="noStrike" cap="none" spc="0" dirty="0">
                <a:ln>
                  <a:noFill/>
                </a:ln>
                <a:solidFill>
                  <a:prstClr val="black"/>
                </a:solidFill>
                <a:latin typeface="Arial"/>
                <a:ea typeface="Arial"/>
                <a:cs typeface="Arial"/>
              </a:rPr>
              <a:t>Newman, E. J., &amp; Schwarz, N. (2024). Misinformed by images: How images influence perceptions of truth and what can be done about it. </a:t>
            </a:r>
            <a:r>
              <a:rPr lang="en-US" sz="1200" b="0" i="1" u="none" strike="noStrike" cap="none" spc="0" dirty="0">
                <a:ln>
                  <a:noFill/>
                </a:ln>
                <a:solidFill>
                  <a:prstClr val="black"/>
                </a:solidFill>
                <a:latin typeface="Arial"/>
                <a:ea typeface="Arial"/>
                <a:cs typeface="Arial"/>
              </a:rPr>
              <a:t>Current Opinion in Psychology</a:t>
            </a:r>
            <a:r>
              <a:rPr lang="en-US" sz="1200" b="0" u="none" strike="noStrike" cap="none" spc="0" dirty="0">
                <a:ln>
                  <a:noFill/>
                </a:ln>
                <a:solidFill>
                  <a:prstClr val="black"/>
                </a:solidFill>
                <a:latin typeface="Arial"/>
                <a:ea typeface="Arial"/>
                <a:cs typeface="Arial"/>
              </a:rPr>
              <a:t>, 56, 101778. </a:t>
            </a:r>
            <a:r>
              <a:rPr lang="en-US" sz="1200" b="0" u="none" strike="noStrike" cap="none" spc="0" dirty="0">
                <a:ln>
                  <a:noFill/>
                </a:ln>
                <a:solidFill>
                  <a:prstClr val="black"/>
                </a:solidFill>
                <a:latin typeface="Arial"/>
                <a:ea typeface="Arial"/>
                <a:cs typeface="Arial"/>
                <a:hlinkClick r:id="rId5"/>
              </a:rPr>
              <a:t>https://doi.org/10.1016/j.copsyc.2023.101778</a:t>
            </a:r>
            <a:r>
              <a:rPr lang="en-US" sz="1200" b="0" u="none" strike="noStrike" cap="none" spc="0" dirty="0">
                <a:ln>
                  <a:noFill/>
                </a:ln>
                <a:solidFill>
                  <a:prstClr val="black"/>
                </a:solidFill>
                <a:latin typeface="Arial"/>
                <a:ea typeface="Arial"/>
                <a:cs typeface="Arial"/>
              </a:rPr>
              <a:t> </a:t>
            </a:r>
            <a:endParaRPr lang="de-DE" sz="1200" b="0" u="none" strike="noStrike" cap="none" spc="0" dirty="0">
              <a:ln>
                <a:noFill/>
              </a:ln>
              <a:solidFill>
                <a:prstClr val="black"/>
              </a:solidFill>
              <a:latin typeface="Arial"/>
              <a:ea typeface="Arial"/>
              <a:cs typeface="Arial"/>
            </a:endParaRPr>
          </a:p>
          <a:p>
            <a:pPr marL="179388" indent="-179388" algn="l">
              <a:spcAft>
                <a:spcPts val="600"/>
              </a:spcAft>
              <a:buClr>
                <a:schemeClr val="tx2"/>
              </a:buClr>
              <a:tabLst>
                <a:tab pos="266700" algn="l"/>
                <a:tab pos="542925" algn="l"/>
                <a:tab pos="809625" algn="l"/>
                <a:tab pos="1076325" algn="l"/>
                <a:tab pos="1343025" algn="l"/>
              </a:tabLst>
              <a:defRPr/>
            </a:pPr>
            <a:r>
              <a:rPr lang="de-DE" sz="1200" b="0" u="none" strike="noStrike" cap="none" spc="0" dirty="0" err="1">
                <a:ln>
                  <a:noFill/>
                </a:ln>
                <a:solidFill>
                  <a:prstClr val="black"/>
                </a:solidFill>
                <a:latin typeface="Arial"/>
                <a:ea typeface="Arial"/>
                <a:cs typeface="Arial"/>
              </a:rPr>
              <a:t>Russezki</a:t>
            </a:r>
            <a:r>
              <a:rPr lang="de-DE" sz="1200" b="0" u="none" strike="noStrike" cap="none" spc="0" dirty="0">
                <a:ln>
                  <a:noFill/>
                </a:ln>
                <a:solidFill>
                  <a:prstClr val="black"/>
                </a:solidFill>
                <a:latin typeface="Arial"/>
                <a:ea typeface="Arial"/>
                <a:cs typeface="Arial"/>
              </a:rPr>
              <a:t>, J. &amp; Schultz, M. (2019, 21. März). AfD verbreitet manipuliertes MAZ-Foto von Potsdamer Klimademo. Märkische Allgemeine Zeitung. </a:t>
            </a:r>
            <a:r>
              <a:rPr lang="de-DE" sz="1200" b="0" u="none" strike="noStrike" cap="none" spc="0" dirty="0">
                <a:ln>
                  <a:noFill/>
                </a:ln>
                <a:solidFill>
                  <a:prstClr val="black"/>
                </a:solidFill>
                <a:latin typeface="Arial"/>
                <a:ea typeface="Arial"/>
                <a:cs typeface="Arial"/>
                <a:hlinkClick r:id="rId6"/>
              </a:rPr>
              <a:t>https://www.maz-online.de/brandenburg/afd-verbreitet-manipuliertes-maz-foto-von-potsdamer-klimademo-CPQGHO27PJDATW2LNNLYM6XEQE.html</a:t>
            </a:r>
            <a:r>
              <a:rPr lang="de-DE" sz="1200" b="0" u="none" strike="noStrike" cap="none" spc="0" dirty="0">
                <a:ln>
                  <a:noFill/>
                </a:ln>
                <a:solidFill>
                  <a:prstClr val="black"/>
                </a:solidFill>
                <a:latin typeface="Arial"/>
                <a:ea typeface="Arial"/>
                <a:cs typeface="Arial"/>
              </a:rPr>
              <a:t> </a:t>
            </a:r>
          </a:p>
          <a:p>
            <a:pPr marL="179388" indent="-179388" algn="l">
              <a:spcAft>
                <a:spcPts val="600"/>
              </a:spcAft>
              <a:buClr>
                <a:schemeClr val="tx2"/>
              </a:buClr>
              <a:tabLst>
                <a:tab pos="266700" algn="l"/>
                <a:tab pos="542925" algn="l"/>
                <a:tab pos="809625" algn="l"/>
                <a:tab pos="1076325" algn="l"/>
                <a:tab pos="1343025" algn="l"/>
              </a:tabLst>
              <a:defRPr/>
            </a:pPr>
            <a:r>
              <a:rPr lang="de-DE" sz="1200" dirty="0">
                <a:latin typeface="Arial"/>
                <a:cs typeface="Arial"/>
              </a:rPr>
              <a:t>Zinken, P. (2018): </a:t>
            </a:r>
            <a:r>
              <a:rPr lang="de-DE" sz="1200" i="1" dirty="0">
                <a:latin typeface="Arial"/>
                <a:cs typeface="Arial"/>
              </a:rPr>
              <a:t>Tag der offenen Tür der Berliner Polizei</a:t>
            </a:r>
            <a:r>
              <a:rPr lang="de-DE" sz="1200" dirty="0">
                <a:latin typeface="Arial"/>
                <a:cs typeface="Arial"/>
              </a:rPr>
              <a:t>. DPA. </a:t>
            </a:r>
            <a:r>
              <a:rPr lang="de-DE" sz="1200" dirty="0">
                <a:latin typeface="Arial"/>
                <a:cs typeface="Arial"/>
                <a:hlinkClick r:id="rId7"/>
              </a:rPr>
              <a:t>www.berlin.de/kultur-und-tickets/fotos/stadtleben/5537257-1852685.gallery.html</a:t>
            </a:r>
            <a:endParaRPr lang="de-DE" sz="1200" dirty="0"/>
          </a:p>
          <a:p>
            <a:pPr marL="179388" indent="-179388" algn="l">
              <a:spcAft>
                <a:spcPts val="600"/>
              </a:spcAft>
              <a:buClr>
                <a:schemeClr val="tx2"/>
              </a:buClr>
              <a:tabLst>
                <a:tab pos="266700" algn="l"/>
                <a:tab pos="542925" algn="l"/>
                <a:tab pos="809625" algn="l"/>
                <a:tab pos="1076325" algn="l"/>
                <a:tab pos="1343025" algn="l"/>
              </a:tabLst>
              <a:defRPr/>
            </a:pPr>
            <a:endParaRPr lang="de-DE" sz="1200" b="0" u="none" strike="noStrike" cap="none" spc="0" dirty="0">
              <a:ln>
                <a:noFill/>
              </a:ln>
              <a:solidFill>
                <a:prstClr val="black"/>
              </a:solidFill>
              <a:latin typeface="Arial"/>
              <a:ea typeface="Arial"/>
              <a:cs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 name="Grafik 1"/>
          <p:cNvPicPr>
            <a:picLocks noChangeAspect="1"/>
          </p:cNvPicPr>
          <p:nvPr/>
        </p:nvPicPr>
        <p:blipFill>
          <a:blip r:embed="rId3"/>
          <a:stretch/>
        </p:blipFill>
        <p:spPr bwMode="auto">
          <a:xfrm>
            <a:off x="1874" y="0"/>
            <a:ext cx="9140252" cy="5143500"/>
          </a:xfrm>
          <a:prstGeom prst="rect">
            <a:avLst/>
          </a:prstGeom>
        </p:spPr>
      </p:pic>
      <p:sp>
        <p:nvSpPr>
          <p:cNvPr id="8" name="Rechteck 7"/>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mn-lt"/>
              <a:ea typeface="ヒラギノ角ゴ Pro W3"/>
            </a:endParaRPr>
          </a:p>
        </p:txBody>
      </p:sp>
      <p:sp>
        <p:nvSpPr>
          <p:cNvPr id="6" name="Rechteck 5"/>
          <p:cNvSpPr/>
          <p:nvPr/>
        </p:nvSpPr>
        <p:spPr bwMode="auto">
          <a:xfrm rot="16199998">
            <a:off x="7221740" y="1915784"/>
            <a:ext cx="3667161" cy="177356"/>
          </a:xfrm>
          <a:prstGeom prst="rect">
            <a:avLst/>
          </a:prstGeom>
        </p:spPr>
        <p:txBody>
          <a:bodyPr wrap="square">
            <a:spAutoFit/>
          </a:bodyPr>
          <a:lstStyle/>
          <a:p>
            <a:pPr algn="r">
              <a:defRPr/>
            </a:pPr>
            <a:r>
              <a:rPr lang="de-DE" sz="600">
                <a:solidFill>
                  <a:schemeClr val="bg1"/>
                </a:solidFill>
                <a:latin typeface="Arial"/>
                <a:cs typeface="Arial"/>
              </a:rPr>
              <a:t>Foto: unsplash.com</a:t>
            </a:r>
            <a:endParaRPr lang="de-DE" sz="800">
              <a:latin typeface="Arial"/>
              <a:cs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544544" y="726128"/>
            <a:ext cx="8131912" cy="900000"/>
          </a:xfrm>
        </p:spPr>
        <p:txBody>
          <a:bodyPr/>
          <a:lstStyle/>
          <a:p>
            <a:pPr>
              <a:defRPr/>
            </a:pPr>
            <a:r>
              <a:rPr lang="de-DE"/>
              <a:t>Medien</a:t>
            </a:r>
            <a:endParaRPr/>
          </a:p>
        </p:txBody>
      </p:sp>
      <p:sp>
        <p:nvSpPr>
          <p:cNvPr id="7" name="Rechteck 6"/>
          <p:cNvSpPr/>
          <p:nvPr/>
        </p:nvSpPr>
        <p:spPr bwMode="auto">
          <a:xfrm>
            <a:off x="651150" y="1707653"/>
            <a:ext cx="8131912" cy="2846933"/>
          </a:xfrm>
          <a:prstGeom prst="rect">
            <a:avLst/>
          </a:prstGeom>
        </p:spPr>
        <p:txBody>
          <a:bodyPr wrap="square">
            <a:spAutoFit/>
          </a:bodyPr>
          <a:lstStyle/>
          <a:p>
            <a:pPr algn="l">
              <a:lnSpc>
                <a:spcPct val="100000"/>
              </a:lnSpc>
              <a:spcAft>
                <a:spcPts val="600"/>
              </a:spcAft>
              <a:buClrTx/>
              <a:defRPr/>
            </a:pPr>
            <a:r>
              <a:rPr lang="de-DE" sz="1200" i="1">
                <a:solidFill>
                  <a:prstClr val="black"/>
                </a:solidFill>
                <a:latin typeface="Arial"/>
                <a:cs typeface="Arial"/>
              </a:rPr>
              <a:t>Foto Folie 1: Markus Spiske, </a:t>
            </a:r>
            <a:r>
              <a:rPr lang="de-DE" sz="1200" u="sng">
                <a:solidFill>
                  <a:prstClr val="black"/>
                </a:solidFill>
                <a:latin typeface="Arial"/>
                <a:cs typeface="Arial"/>
                <a:hlinkClick r:id="rId3" tooltip="https://unsplash.com/de/fotos/personen-die-tagsuber-beschilderungen-halten-Vk-cI6lslTc"/>
              </a:rPr>
              <a:t>unsplash.com/de/fotos/personen-die-tagsuber-beschilderungen-halten-Vk-cI6lslTc</a:t>
            </a:r>
            <a:r>
              <a:rPr lang="de-DE" sz="1200">
                <a:solidFill>
                  <a:prstClr val="black"/>
                </a:solidFill>
                <a:latin typeface="Arial"/>
                <a:cs typeface="Arial"/>
              </a:rPr>
              <a:t> </a:t>
            </a:r>
            <a:endParaRPr/>
          </a:p>
          <a:p>
            <a:pPr algn="l">
              <a:lnSpc>
                <a:spcPct val="100000"/>
              </a:lnSpc>
              <a:spcAft>
                <a:spcPts val="600"/>
              </a:spcAft>
              <a:buClrTx/>
              <a:defRPr/>
            </a:pPr>
            <a:r>
              <a:rPr lang="en-US" sz="1200" i="1">
                <a:solidFill>
                  <a:prstClr val="black"/>
                </a:solidFill>
                <a:latin typeface="Arial"/>
                <a:cs typeface="Arial"/>
              </a:rPr>
              <a:t>Foto</a:t>
            </a:r>
            <a:r>
              <a:rPr lang="de-DE" sz="1200" i="1">
                <a:solidFill>
                  <a:prstClr val="black"/>
                </a:solidFill>
                <a:latin typeface="Arial"/>
                <a:cs typeface="Arial"/>
              </a:rPr>
              <a:t> Folien 3, 4, 6, 8 &amp; 13 sowie </a:t>
            </a:r>
            <a:r>
              <a:rPr lang="en-US" sz="1200" i="1">
                <a:latin typeface="Arial"/>
                <a:cs typeface="Arial"/>
              </a:rPr>
              <a:t>Screenshot</a:t>
            </a:r>
            <a:r>
              <a:rPr lang="de-DE" sz="1200" i="1">
                <a:solidFill>
                  <a:prstClr val="black"/>
                </a:solidFill>
                <a:latin typeface="Arial"/>
                <a:cs typeface="Arial"/>
              </a:rPr>
              <a:t> Folie 11</a:t>
            </a:r>
            <a:r>
              <a:rPr lang="de-DE" sz="1200">
                <a:solidFill>
                  <a:prstClr val="black"/>
                </a:solidFill>
                <a:latin typeface="Arial"/>
                <a:cs typeface="Arial"/>
              </a:rPr>
              <a:t>: </a:t>
            </a:r>
            <a:r>
              <a:rPr lang="en-US" sz="1200" b="0" i="0" u="none" strike="noStrike">
                <a:latin typeface="Arial"/>
                <a:cs typeface="Arial"/>
              </a:rPr>
              <a:t>Kutzner, S.(2020). </a:t>
            </a:r>
            <a:r>
              <a:rPr lang="de-DE" sz="1200" b="0" i="0" u="none" strike="noStrike">
                <a:latin typeface="Arial"/>
                <a:cs typeface="Arial"/>
              </a:rPr>
              <a:t>Nein, diese Vögel starben nicht durch 5G-Strahlung in Kroatien.</a:t>
            </a:r>
            <a:r>
              <a:rPr lang="de-DE" sz="1200">
                <a:latin typeface="Arial"/>
                <a:cs typeface="Arial"/>
              </a:rPr>
              <a:t> </a:t>
            </a:r>
            <a:r>
              <a:rPr lang="de-DE" sz="1200" u="sng">
                <a:solidFill>
                  <a:prstClr val="black"/>
                </a:solidFill>
                <a:latin typeface="Arial"/>
                <a:cs typeface="Arial"/>
                <a:hlinkClick r:id="rId4" tooltip="https://correctiv.org/faktencheck/2020/06/11/nein-diese-voegel-starben-nicht-durch-5g-strahlung-in-kroatien/?lang=de"/>
              </a:rPr>
              <a:t>correctiv.org/faktencheck/2020/06/11/nein-diese-voegel-starben-nicht-durch-5g-strahlung-in-kroatien/?lang=de</a:t>
            </a:r>
            <a:endParaRPr lang="de-DE" sz="1200">
              <a:solidFill>
                <a:prstClr val="black"/>
              </a:solidFill>
              <a:latin typeface="Arial"/>
              <a:cs typeface="Arial"/>
            </a:endParaRPr>
          </a:p>
          <a:p>
            <a:pPr algn="l">
              <a:lnSpc>
                <a:spcPct val="100000"/>
              </a:lnSpc>
              <a:spcAft>
                <a:spcPts val="600"/>
              </a:spcAft>
              <a:buClrTx/>
              <a:defRPr/>
            </a:pPr>
            <a:r>
              <a:rPr lang="de-DE" sz="1200">
                <a:solidFill>
                  <a:prstClr val="black"/>
                </a:solidFill>
                <a:latin typeface="Arial"/>
                <a:cs typeface="Arial"/>
              </a:rPr>
              <a:t>Video Folie 9: Profil Online (2016): Die Website Mimikama.at entlarvt Lügengeschichten auf Facebook [Video]. </a:t>
            </a:r>
            <a:r>
              <a:rPr lang="de-DE" sz="1200" i="1">
                <a:solidFill>
                  <a:prstClr val="black"/>
                </a:solidFill>
                <a:latin typeface="Arial"/>
                <a:cs typeface="Arial"/>
              </a:rPr>
              <a:t>YouTube</a:t>
            </a:r>
            <a:r>
              <a:rPr lang="de-DE" sz="1200">
                <a:solidFill>
                  <a:prstClr val="black"/>
                </a:solidFill>
                <a:latin typeface="Arial"/>
                <a:cs typeface="Arial"/>
              </a:rPr>
              <a:t>. </a:t>
            </a:r>
            <a:r>
              <a:rPr lang="de-DE" sz="1200" b="0" i="0" u="sng" strike="noStrike" cap="none" spc="0">
                <a:ln>
                  <a:noFill/>
                </a:ln>
                <a:solidFill>
                  <a:prstClr val="black"/>
                </a:solidFill>
                <a:latin typeface="Arial"/>
                <a:ea typeface="Arial"/>
                <a:cs typeface="Arial"/>
                <a:hlinkClick r:id="rId5" tooltip="https://youtu.be/4SlkjIlGqHU"/>
              </a:rPr>
              <a:t>youtu.be/4SlkjIlGqHU</a:t>
            </a:r>
            <a:r>
              <a:rPr lang="de-DE" sz="1200" b="0" i="0" u="none" strike="noStrike" cap="none" spc="0">
                <a:ln>
                  <a:noFill/>
                </a:ln>
                <a:solidFill>
                  <a:prstClr val="black"/>
                </a:solidFill>
                <a:latin typeface="Arial"/>
                <a:ea typeface="Arial"/>
                <a:cs typeface="Arial"/>
              </a:rPr>
              <a:t> </a:t>
            </a:r>
            <a:endParaRPr lang="de-DE" sz="1200" b="0" i="0" u="none" strike="noStrike" cap="none" spc="0">
              <a:ln>
                <a:noFill/>
              </a:ln>
              <a:solidFill>
                <a:prstClr val="black"/>
              </a:solidFill>
              <a:latin typeface="Arial"/>
              <a:cs typeface="Arial"/>
            </a:endParaRPr>
          </a:p>
          <a:p>
            <a:pPr algn="l">
              <a:lnSpc>
                <a:spcPct val="100000"/>
              </a:lnSpc>
              <a:spcAft>
                <a:spcPts val="600"/>
              </a:spcAft>
              <a:buClrTx/>
              <a:defRPr/>
            </a:pPr>
            <a:r>
              <a:rPr lang="de-DE" sz="1200" i="1">
                <a:solidFill>
                  <a:prstClr val="black"/>
                </a:solidFill>
                <a:latin typeface="Arial"/>
                <a:cs typeface="Arial"/>
              </a:rPr>
              <a:t>Foto Folie 13: Kayla Velasquez, </a:t>
            </a:r>
            <a:r>
              <a:rPr lang="de-DE" sz="1200" i="1" u="sng">
                <a:solidFill>
                  <a:prstClr val="black"/>
                </a:solidFill>
                <a:latin typeface="Arial"/>
                <a:cs typeface="Arial"/>
                <a:hlinkClick r:id="rId6" tooltip="https://unsplash.com/de/fotos/menschen-protestieren-im-gebaude-6Xjl5-Xq4g4"/>
              </a:rPr>
              <a:t>unsplash.com/de/fotos/menschen-protestieren-im-gebaude-6Xjl5-Xq4g4</a:t>
            </a:r>
            <a:endParaRPr lang="de-DE" sz="1200" i="1">
              <a:solidFill>
                <a:prstClr val="black"/>
              </a:solidFill>
              <a:latin typeface="Arial"/>
              <a:cs typeface="Arial"/>
            </a:endParaRPr>
          </a:p>
          <a:p>
            <a:pPr marL="1079500" indent="-1079500" algn="l">
              <a:lnSpc>
                <a:spcPct val="100000"/>
              </a:lnSpc>
              <a:spcAft>
                <a:spcPts val="600"/>
              </a:spcAft>
              <a:buClrTx/>
              <a:tabLst>
                <a:tab pos="1079500" algn="l"/>
              </a:tabLst>
              <a:defRPr/>
            </a:pPr>
            <a:r>
              <a:rPr lang="de-DE" sz="1200" i="1">
                <a:solidFill>
                  <a:prstClr val="black"/>
                </a:solidFill>
                <a:latin typeface="Arial"/>
                <a:cs typeface="Arial"/>
              </a:rPr>
              <a:t>Fotos Folie 14: Arnaud Jaegers, </a:t>
            </a:r>
            <a:r>
              <a:rPr lang="de-DE" sz="1200" i="1" u="sng">
                <a:solidFill>
                  <a:prstClr val="black"/>
                </a:solidFill>
                <a:latin typeface="Arial"/>
                <a:cs typeface="Arial"/>
                <a:hlinkClick r:id="rId7" tooltip="https://unsplash.com/de/fotos/person-die-in-der-nahe-des-tisches-steht-IBWJsMObnnU"/>
              </a:rPr>
              <a:t>unsplash.com/de/fotos/person-die-in-der-nahe-des-tisches-steht-IBWJsMObnnU</a:t>
            </a:r>
            <a:endParaRPr lang="de-DE" sz="1200" i="1">
              <a:solidFill>
                <a:prstClr val="black"/>
              </a:solidFill>
              <a:latin typeface="Arial"/>
              <a:cs typeface="Arial"/>
            </a:endParaRPr>
          </a:p>
          <a:p>
            <a:pPr marL="1079500" indent="-1079500" algn="l">
              <a:lnSpc>
                <a:spcPct val="100000"/>
              </a:lnSpc>
              <a:spcAft>
                <a:spcPts val="600"/>
              </a:spcAft>
              <a:buClrTx/>
              <a:tabLst>
                <a:tab pos="1079500" algn="l"/>
              </a:tabLst>
              <a:defRPr/>
            </a:pPr>
            <a:r>
              <a:rPr lang="de-DE" sz="1200" i="1">
                <a:solidFill>
                  <a:prstClr val="black"/>
                </a:solidFill>
                <a:latin typeface="Arial"/>
                <a:cs typeface="Arial"/>
              </a:rPr>
              <a:t>	Markus Spiske, </a:t>
            </a:r>
            <a:r>
              <a:rPr lang="de-DE" sz="1200" i="1" u="sng">
                <a:solidFill>
                  <a:prstClr val="black"/>
                </a:solidFill>
                <a:latin typeface="Arial"/>
                <a:cs typeface="Arial"/>
                <a:hlinkClick r:id="rId8" tooltip="https://unsplash.com/de/fotos/euro-banknotensammlung-auf-holzoberflache-ms6N-gBtbCQ"/>
              </a:rPr>
              <a:t>unsplash.com/de/fotos/euro-banknotensammlung-auf-holzoberflache-ms6N-gBtbCQ</a:t>
            </a:r>
            <a:endParaRPr lang="de-DE" sz="1200" i="1">
              <a:solidFill>
                <a:prstClr val="black"/>
              </a:solidFill>
              <a:latin typeface="Arial"/>
              <a:cs typeface="Arial"/>
            </a:endParaRPr>
          </a:p>
          <a:p>
            <a:pPr marL="1079500" indent="-1079500" algn="l">
              <a:lnSpc>
                <a:spcPct val="100000"/>
              </a:lnSpc>
              <a:spcAft>
                <a:spcPts val="600"/>
              </a:spcAft>
              <a:buClrTx/>
              <a:tabLst>
                <a:tab pos="1079500" algn="l"/>
              </a:tabLst>
              <a:defRPr/>
            </a:pPr>
            <a:r>
              <a:rPr lang="de-DE" sz="1200" i="1">
                <a:solidFill>
                  <a:prstClr val="black"/>
                </a:solidFill>
                <a:latin typeface="Arial"/>
                <a:cs typeface="Arial"/>
              </a:rPr>
              <a:t>	Denis Agati, </a:t>
            </a:r>
            <a:r>
              <a:rPr lang="de-DE" sz="1200" i="1" u="sng">
                <a:solidFill>
                  <a:prstClr val="black"/>
                </a:solidFill>
                <a:latin typeface="Arial"/>
                <a:cs typeface="Arial"/>
                <a:hlinkClick r:id="rId9" tooltip="https://unsplash.com/de/fotos/graustufenfoto-eines-mannes-der-ein-dummes-gesicht-macht--5Vl9oimYlU"/>
              </a:rPr>
              <a:t>unsplash.com/de/fotos/graustufenfoto-eines-mannes-der-ein-dummes-gesicht-macht--5Vl9oimYlU</a:t>
            </a:r>
            <a:endParaRPr lang="de-DE" sz="1200" i="1">
              <a:solidFill>
                <a:prstClr val="black"/>
              </a:solidFill>
              <a:latin typeface="Arial"/>
              <a:cs typeface="Arial"/>
            </a:endParaRPr>
          </a:p>
          <a:p>
            <a:pPr algn="l">
              <a:lnSpc>
                <a:spcPct val="100000"/>
              </a:lnSpc>
              <a:spcAft>
                <a:spcPts val="600"/>
              </a:spcAft>
              <a:buClrTx/>
              <a:defRPr/>
            </a:pPr>
            <a:r>
              <a:rPr lang="de-DE" sz="1200" i="1">
                <a:solidFill>
                  <a:prstClr val="black"/>
                </a:solidFill>
                <a:latin typeface="Arial"/>
                <a:cs typeface="Arial"/>
              </a:rPr>
              <a:t>Foto Folie 17: Wilhelm Gunkel, </a:t>
            </a:r>
            <a:r>
              <a:rPr lang="de-DE" sz="1200" i="1" u="sng">
                <a:solidFill>
                  <a:prstClr val="black"/>
                </a:solidFill>
                <a:latin typeface="Arial"/>
                <a:cs typeface="Arial"/>
                <a:hlinkClick r:id="rId10" tooltip="https://unsplash.com/de/fotos/weisses-druckerpapier-mit-schwarzem-text-AKQlYooS72w"/>
              </a:rPr>
              <a:t>unsplash.com/de/fotos/weisses-druckerpapier-mit-schwarzem-text-AKQlYooS72w</a:t>
            </a:r>
            <a:endParaRPr lang="de-DE" sz="1200" i="1">
              <a:solidFill>
                <a:prstClr val="black"/>
              </a:solidFill>
              <a:latin typeface="Arial"/>
              <a:cs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544544" y="726128"/>
            <a:ext cx="8131912" cy="900000"/>
          </a:xfrm>
        </p:spPr>
        <p:txBody>
          <a:bodyPr/>
          <a:lstStyle/>
          <a:p>
            <a:pPr>
              <a:defRPr/>
            </a:pPr>
            <a:r>
              <a:rPr lang="de-DE"/>
              <a:t>Medien</a:t>
            </a:r>
            <a:endParaRPr/>
          </a:p>
        </p:txBody>
      </p:sp>
      <p:sp>
        <p:nvSpPr>
          <p:cNvPr id="7" name="Rechteck 6"/>
          <p:cNvSpPr/>
          <p:nvPr/>
        </p:nvSpPr>
        <p:spPr bwMode="auto">
          <a:xfrm>
            <a:off x="651150" y="1707653"/>
            <a:ext cx="8131912" cy="3216265"/>
          </a:xfrm>
          <a:prstGeom prst="rect">
            <a:avLst/>
          </a:prstGeom>
        </p:spPr>
        <p:txBody>
          <a:bodyPr wrap="square">
            <a:spAutoFit/>
          </a:bodyPr>
          <a:lstStyle/>
          <a:p>
            <a:pPr algn="l">
              <a:lnSpc>
                <a:spcPct val="100000"/>
              </a:lnSpc>
              <a:spcAft>
                <a:spcPts val="600"/>
              </a:spcAft>
              <a:buClrTx/>
              <a:defRPr/>
            </a:pPr>
            <a:r>
              <a:rPr lang="de-DE" sz="1200" i="1" dirty="0">
                <a:solidFill>
                  <a:prstClr val="black"/>
                </a:solidFill>
                <a:latin typeface="+mj-lt"/>
                <a:cs typeface="Arial"/>
              </a:rPr>
              <a:t>Video Folie 17</a:t>
            </a:r>
            <a:r>
              <a:rPr lang="de-DE" sz="1200" dirty="0">
                <a:solidFill>
                  <a:prstClr val="black"/>
                </a:solidFill>
                <a:latin typeface="+mj-lt"/>
                <a:cs typeface="Arial"/>
              </a:rPr>
              <a:t>: </a:t>
            </a:r>
            <a:r>
              <a:rPr lang="de-DE" sz="1200" i="1" dirty="0" err="1">
                <a:solidFill>
                  <a:prstClr val="black"/>
                </a:solidFill>
                <a:latin typeface="+mj-lt"/>
                <a:cs typeface="Arial"/>
              </a:rPr>
              <a:t>Noman</a:t>
            </a:r>
            <a:r>
              <a:rPr lang="de-DE" sz="1200" i="1" dirty="0">
                <a:solidFill>
                  <a:prstClr val="black"/>
                </a:solidFill>
                <a:latin typeface="+mj-lt"/>
                <a:cs typeface="Arial"/>
              </a:rPr>
              <a:t> Shahid</a:t>
            </a:r>
            <a:r>
              <a:rPr lang="de-DE" sz="1200" dirty="0">
                <a:solidFill>
                  <a:prstClr val="black"/>
                </a:solidFill>
                <a:latin typeface="+mj-lt"/>
                <a:cs typeface="Arial"/>
              </a:rPr>
              <a:t>, von </a:t>
            </a:r>
            <a:r>
              <a:rPr lang="de-DE" sz="1200" dirty="0">
                <a:solidFill>
                  <a:prstClr val="black"/>
                </a:solidFill>
                <a:latin typeface="+mj-lt"/>
                <a:cs typeface="Arial"/>
                <a:hlinkClick r:id="rId3"/>
              </a:rPr>
              <a:t>unsplash.com/de/</a:t>
            </a:r>
            <a:r>
              <a:rPr lang="de-DE" sz="1200" dirty="0" err="1">
                <a:solidFill>
                  <a:prstClr val="black"/>
                </a:solidFill>
                <a:latin typeface="+mj-lt"/>
                <a:cs typeface="Arial"/>
                <a:hlinkClick r:id="rId3"/>
              </a:rPr>
              <a:t>fotos</a:t>
            </a:r>
            <a:r>
              <a:rPr lang="de-DE" sz="1200" dirty="0">
                <a:solidFill>
                  <a:prstClr val="black"/>
                </a:solidFill>
                <a:latin typeface="+mj-lt"/>
                <a:cs typeface="Arial"/>
                <a:hlinkClick r:id="rId3"/>
              </a:rPr>
              <a:t>/verschiedene-fotos-im-</a:t>
            </a:r>
            <a:r>
              <a:rPr lang="de-DE" sz="1200" dirty="0" err="1">
                <a:solidFill>
                  <a:prstClr val="black"/>
                </a:solidFill>
                <a:latin typeface="+mj-lt"/>
                <a:cs typeface="Arial"/>
                <a:hlinkClick r:id="rId3"/>
              </a:rPr>
              <a:t>weissen</a:t>
            </a:r>
            <a:r>
              <a:rPr lang="de-DE" sz="1200" dirty="0">
                <a:solidFill>
                  <a:prstClr val="black"/>
                </a:solidFill>
                <a:latin typeface="+mj-lt"/>
                <a:cs typeface="Arial"/>
                <a:hlinkClick r:id="rId3"/>
              </a:rPr>
              <a:t>-regal-</a:t>
            </a:r>
            <a:r>
              <a:rPr lang="de-DE" sz="1200" dirty="0" err="1">
                <a:solidFill>
                  <a:prstClr val="black"/>
                </a:solidFill>
                <a:latin typeface="+mj-lt"/>
                <a:cs typeface="Arial"/>
                <a:hlinkClick r:id="rId3"/>
              </a:rPr>
              <a:t>nbijoicghjQ</a:t>
            </a:r>
            <a:endParaRPr lang="de-DE" sz="1200" b="0" i="0" u="none" strike="noStrike" cap="none" spc="0" dirty="0">
              <a:ln>
                <a:noFill/>
              </a:ln>
              <a:solidFill>
                <a:prstClr val="black"/>
              </a:solidFill>
              <a:latin typeface="+mj-lt"/>
              <a:cs typeface="Arial"/>
            </a:endParaRPr>
          </a:p>
          <a:p>
            <a:pPr algn="l">
              <a:lnSpc>
                <a:spcPct val="100000"/>
              </a:lnSpc>
              <a:spcAft>
                <a:spcPts val="600"/>
              </a:spcAft>
              <a:buClrTx/>
              <a:defRPr/>
            </a:pPr>
            <a:r>
              <a:rPr lang="de-DE" sz="1200" i="1" dirty="0">
                <a:solidFill>
                  <a:prstClr val="black"/>
                </a:solidFill>
                <a:latin typeface="+mj-lt"/>
                <a:cs typeface="Arial"/>
              </a:rPr>
              <a:t>Foto Folie 19: </a:t>
            </a:r>
            <a:r>
              <a:rPr lang="de-DE" sz="1200" b="0" u="none" strike="noStrike" cap="none" spc="0" dirty="0" err="1">
                <a:ln>
                  <a:noFill/>
                </a:ln>
                <a:solidFill>
                  <a:prstClr val="black"/>
                </a:solidFill>
                <a:latin typeface="+mj-lt"/>
                <a:ea typeface="Arial"/>
                <a:cs typeface="Arial"/>
              </a:rPr>
              <a:t>Russezki</a:t>
            </a:r>
            <a:r>
              <a:rPr lang="de-DE" sz="1200" b="0" u="none" strike="noStrike" cap="none" spc="0" dirty="0">
                <a:ln>
                  <a:noFill/>
                </a:ln>
                <a:solidFill>
                  <a:prstClr val="black"/>
                </a:solidFill>
                <a:latin typeface="+mj-lt"/>
                <a:ea typeface="Arial"/>
                <a:cs typeface="Arial"/>
              </a:rPr>
              <a:t>, J. &amp; Schultz, M. (2019, 21. März). AfD verbreitet manipuliertes MAZ-Foto von Potsdamer Klimademo. Märkische Allgemeine Zeitung. </a:t>
            </a:r>
            <a:r>
              <a:rPr lang="de-DE" sz="1200" b="0" u="none" strike="noStrike" cap="none" spc="0" dirty="0">
                <a:ln>
                  <a:noFill/>
                </a:ln>
                <a:solidFill>
                  <a:prstClr val="black"/>
                </a:solidFill>
                <a:latin typeface="+mj-lt"/>
                <a:ea typeface="Arial"/>
                <a:cs typeface="Arial"/>
                <a:hlinkClick r:id="rId4"/>
              </a:rPr>
              <a:t>www.maz-online.de/brandenburg/afd-verbreitet-manipuliertes-maz-foto-von-potsdamer-klimademo-CPQGHO27PJDATW2LNNLYM6XEQE.html</a:t>
            </a:r>
            <a:r>
              <a:rPr lang="de-DE" sz="1200" dirty="0">
                <a:solidFill>
                  <a:prstClr val="black"/>
                </a:solidFill>
                <a:latin typeface="+mj-lt"/>
                <a:ea typeface="Arial"/>
                <a:cs typeface="Arial"/>
              </a:rPr>
              <a:t>. Alle Rechte vorbehalten.</a:t>
            </a:r>
            <a:endParaRPr lang="de-DE" sz="1200" b="0" u="none" strike="noStrike" cap="none" spc="0" dirty="0">
              <a:ln>
                <a:noFill/>
              </a:ln>
              <a:solidFill>
                <a:prstClr val="black"/>
              </a:solidFill>
              <a:latin typeface="+mj-lt"/>
              <a:ea typeface="Arial"/>
              <a:cs typeface="Arial"/>
            </a:endParaRPr>
          </a:p>
          <a:p>
            <a:pPr algn="l">
              <a:lnSpc>
                <a:spcPct val="100000"/>
              </a:lnSpc>
              <a:spcAft>
                <a:spcPts val="600"/>
              </a:spcAft>
              <a:buClrTx/>
              <a:defRPr/>
            </a:pPr>
            <a:r>
              <a:rPr lang="de-DE" sz="1200" i="1" dirty="0">
                <a:solidFill>
                  <a:prstClr val="black"/>
                </a:solidFill>
                <a:latin typeface="+mj-lt"/>
                <a:cs typeface="Arial"/>
              </a:rPr>
              <a:t>Foto Folie 20: </a:t>
            </a:r>
            <a:r>
              <a:rPr lang="de-DE" sz="1200" b="0" u="none" strike="noStrike" cap="none" spc="0" dirty="0" err="1">
                <a:ln>
                  <a:noFill/>
                </a:ln>
                <a:solidFill>
                  <a:prstClr val="black"/>
                </a:solidFill>
                <a:latin typeface="+mj-lt"/>
                <a:ea typeface="Arial"/>
                <a:cs typeface="Arial"/>
              </a:rPr>
              <a:t>Kulundu</a:t>
            </a:r>
            <a:r>
              <a:rPr lang="de-DE" sz="1200" b="0" u="none" strike="noStrike" cap="none" spc="0" dirty="0">
                <a:ln>
                  <a:noFill/>
                </a:ln>
                <a:solidFill>
                  <a:prstClr val="black"/>
                </a:solidFill>
                <a:latin typeface="+mj-lt"/>
                <a:ea typeface="Arial"/>
                <a:cs typeface="Arial"/>
              </a:rPr>
              <a:t>, M. (2019, 30. Januar). These two </a:t>
            </a:r>
            <a:r>
              <a:rPr lang="de-DE" sz="1200" b="0" u="none" strike="noStrike" cap="none" spc="0" dirty="0" err="1">
                <a:ln>
                  <a:noFill/>
                </a:ln>
                <a:solidFill>
                  <a:prstClr val="black"/>
                </a:solidFill>
                <a:latin typeface="+mj-lt"/>
                <a:ea typeface="Arial"/>
                <a:cs typeface="Arial"/>
              </a:rPr>
              <a:t>pictures</a:t>
            </a:r>
            <a:r>
              <a:rPr lang="de-DE" sz="1200" b="0" u="none" strike="noStrike" cap="none" spc="0" dirty="0">
                <a:ln>
                  <a:noFill/>
                </a:ln>
                <a:solidFill>
                  <a:prstClr val="black"/>
                </a:solidFill>
                <a:latin typeface="+mj-lt"/>
                <a:ea typeface="Arial"/>
                <a:cs typeface="Arial"/>
              </a:rPr>
              <a:t> do not </a:t>
            </a:r>
            <a:r>
              <a:rPr lang="de-DE" sz="1200" b="0" u="none" strike="noStrike" cap="none" spc="0" dirty="0" err="1">
                <a:ln>
                  <a:noFill/>
                </a:ln>
                <a:solidFill>
                  <a:prstClr val="black"/>
                </a:solidFill>
                <a:latin typeface="+mj-lt"/>
                <a:ea typeface="Arial"/>
                <a:cs typeface="Arial"/>
              </a:rPr>
              <a:t>show</a:t>
            </a:r>
            <a:r>
              <a:rPr lang="de-DE" sz="1200" b="0" u="none" strike="noStrike" cap="none" spc="0" dirty="0">
                <a:ln>
                  <a:noFill/>
                </a:ln>
                <a:solidFill>
                  <a:prstClr val="black"/>
                </a:solidFill>
                <a:latin typeface="+mj-lt"/>
                <a:ea typeface="Arial"/>
                <a:cs typeface="Arial"/>
              </a:rPr>
              <a:t> </a:t>
            </a:r>
            <a:r>
              <a:rPr lang="de-DE" sz="1200" b="0" u="none" strike="noStrike" cap="none" spc="0" dirty="0" err="1">
                <a:ln>
                  <a:noFill/>
                </a:ln>
                <a:solidFill>
                  <a:prstClr val="black"/>
                </a:solidFill>
                <a:latin typeface="+mj-lt"/>
                <a:ea typeface="Arial"/>
                <a:cs typeface="Arial"/>
              </a:rPr>
              <a:t>the</a:t>
            </a:r>
            <a:r>
              <a:rPr lang="de-DE" sz="1200" b="0" u="none" strike="noStrike" cap="none" spc="0" dirty="0">
                <a:ln>
                  <a:noFill/>
                </a:ln>
                <a:solidFill>
                  <a:prstClr val="black"/>
                </a:solidFill>
                <a:latin typeface="+mj-lt"/>
                <a:ea typeface="Arial"/>
                <a:cs typeface="Arial"/>
              </a:rPr>
              <a:t> same </a:t>
            </a:r>
            <a:r>
              <a:rPr lang="de-DE" sz="1200" b="0" u="none" strike="noStrike" cap="none" spc="0" dirty="0" err="1">
                <a:ln>
                  <a:noFill/>
                </a:ln>
                <a:solidFill>
                  <a:prstClr val="black"/>
                </a:solidFill>
                <a:latin typeface="+mj-lt"/>
                <a:ea typeface="Arial"/>
                <a:cs typeface="Arial"/>
              </a:rPr>
              <a:t>rainforest</a:t>
            </a:r>
            <a:r>
              <a:rPr lang="de-DE" sz="1200" b="0" u="none" strike="noStrike" cap="none" spc="0" dirty="0">
                <a:ln>
                  <a:noFill/>
                </a:ln>
                <a:solidFill>
                  <a:prstClr val="black"/>
                </a:solidFill>
                <a:latin typeface="+mj-lt"/>
                <a:ea typeface="Arial"/>
                <a:cs typeface="Arial"/>
              </a:rPr>
              <a:t> </a:t>
            </a:r>
            <a:r>
              <a:rPr lang="de-DE" sz="1200" b="0" u="none" strike="noStrike" cap="none" spc="0" dirty="0" err="1">
                <a:ln>
                  <a:noFill/>
                </a:ln>
                <a:solidFill>
                  <a:prstClr val="black"/>
                </a:solidFill>
                <a:latin typeface="+mj-lt"/>
                <a:ea typeface="Arial"/>
                <a:cs typeface="Arial"/>
              </a:rPr>
              <a:t>ten</a:t>
            </a:r>
            <a:r>
              <a:rPr lang="de-DE" sz="1200" b="0" u="none" strike="noStrike" cap="none" spc="0" dirty="0">
                <a:ln>
                  <a:noFill/>
                </a:ln>
                <a:solidFill>
                  <a:prstClr val="black"/>
                </a:solidFill>
                <a:latin typeface="+mj-lt"/>
                <a:ea typeface="Arial"/>
                <a:cs typeface="Arial"/>
              </a:rPr>
              <a:t> </a:t>
            </a:r>
            <a:r>
              <a:rPr lang="de-DE" sz="1200" b="0" u="none" strike="noStrike" cap="none" spc="0" dirty="0" err="1">
                <a:ln>
                  <a:noFill/>
                </a:ln>
                <a:solidFill>
                  <a:prstClr val="black"/>
                </a:solidFill>
                <a:latin typeface="+mj-lt"/>
                <a:ea typeface="Arial"/>
                <a:cs typeface="Arial"/>
              </a:rPr>
              <a:t>years</a:t>
            </a:r>
            <a:r>
              <a:rPr lang="de-DE" sz="1200" b="0" u="none" strike="noStrike" cap="none" spc="0" dirty="0">
                <a:ln>
                  <a:noFill/>
                </a:ln>
                <a:solidFill>
                  <a:prstClr val="black"/>
                </a:solidFill>
                <a:latin typeface="+mj-lt"/>
                <a:ea typeface="Arial"/>
                <a:cs typeface="Arial"/>
              </a:rPr>
              <a:t> apart. AFP Fact Check. Abgerufen am 30.04.2024, von </a:t>
            </a:r>
            <a:r>
              <a:rPr lang="de-DE" sz="1200" b="0" u="none" strike="noStrike" cap="none" spc="0" dirty="0">
                <a:ln>
                  <a:noFill/>
                </a:ln>
                <a:solidFill>
                  <a:prstClr val="black"/>
                </a:solidFill>
                <a:latin typeface="+mj-lt"/>
                <a:ea typeface="Arial"/>
                <a:cs typeface="Arial"/>
                <a:hlinkClick r:id="rId5"/>
              </a:rPr>
              <a:t>factcheck.afp.com/</a:t>
            </a:r>
            <a:r>
              <a:rPr lang="de-DE" sz="1200" b="0" u="none" strike="noStrike" cap="none" spc="0" dirty="0" err="1">
                <a:ln>
                  <a:noFill/>
                </a:ln>
                <a:solidFill>
                  <a:prstClr val="black"/>
                </a:solidFill>
                <a:latin typeface="+mj-lt"/>
                <a:ea typeface="Arial"/>
                <a:cs typeface="Arial"/>
                <a:hlinkClick r:id="rId5"/>
              </a:rPr>
              <a:t>these</a:t>
            </a:r>
            <a:r>
              <a:rPr lang="de-DE" sz="1200" b="0" u="none" strike="noStrike" cap="none" spc="0" dirty="0">
                <a:ln>
                  <a:noFill/>
                </a:ln>
                <a:solidFill>
                  <a:prstClr val="black"/>
                </a:solidFill>
                <a:latin typeface="+mj-lt"/>
                <a:ea typeface="Arial"/>
                <a:cs typeface="Arial"/>
                <a:hlinkClick r:id="rId5"/>
              </a:rPr>
              <a:t>-two-pictures-do-not-show-same-</a:t>
            </a:r>
            <a:r>
              <a:rPr lang="de-DE" sz="1200" b="0" u="none" strike="noStrike" cap="none" spc="0" dirty="0" err="1">
                <a:ln>
                  <a:noFill/>
                </a:ln>
                <a:solidFill>
                  <a:prstClr val="black"/>
                </a:solidFill>
                <a:latin typeface="+mj-lt"/>
                <a:ea typeface="Arial"/>
                <a:cs typeface="Arial"/>
                <a:hlinkClick r:id="rId5"/>
              </a:rPr>
              <a:t>rainforest</a:t>
            </a:r>
            <a:r>
              <a:rPr lang="de-DE" sz="1200" b="0" u="none" strike="noStrike" cap="none" spc="0" dirty="0">
                <a:ln>
                  <a:noFill/>
                </a:ln>
                <a:solidFill>
                  <a:prstClr val="black"/>
                </a:solidFill>
                <a:latin typeface="+mj-lt"/>
                <a:ea typeface="Arial"/>
                <a:cs typeface="Arial"/>
                <a:hlinkClick r:id="rId5"/>
              </a:rPr>
              <a:t>-</a:t>
            </a:r>
            <a:r>
              <a:rPr lang="de-DE" sz="1200" b="0" u="none" strike="noStrike" cap="none" spc="0" dirty="0" err="1">
                <a:ln>
                  <a:noFill/>
                </a:ln>
                <a:solidFill>
                  <a:prstClr val="black"/>
                </a:solidFill>
                <a:latin typeface="+mj-lt"/>
                <a:ea typeface="Arial"/>
                <a:cs typeface="Arial"/>
                <a:hlinkClick r:id="rId5"/>
              </a:rPr>
              <a:t>ten</a:t>
            </a:r>
            <a:r>
              <a:rPr lang="de-DE" sz="1200" b="0" u="none" strike="noStrike" cap="none" spc="0" dirty="0">
                <a:ln>
                  <a:noFill/>
                </a:ln>
                <a:solidFill>
                  <a:prstClr val="black"/>
                </a:solidFill>
                <a:latin typeface="+mj-lt"/>
                <a:ea typeface="Arial"/>
                <a:cs typeface="Arial"/>
                <a:hlinkClick r:id="rId5"/>
              </a:rPr>
              <a:t>-</a:t>
            </a:r>
            <a:r>
              <a:rPr lang="de-DE" sz="1200" b="0" u="none" strike="noStrike" cap="none" spc="0" dirty="0" err="1">
                <a:ln>
                  <a:noFill/>
                </a:ln>
                <a:solidFill>
                  <a:prstClr val="black"/>
                </a:solidFill>
                <a:latin typeface="+mj-lt"/>
                <a:ea typeface="Arial"/>
                <a:cs typeface="Arial"/>
                <a:hlinkClick r:id="rId5"/>
              </a:rPr>
              <a:t>years</a:t>
            </a:r>
            <a:r>
              <a:rPr lang="de-DE" sz="1200" b="0" u="none" strike="noStrike" cap="none" spc="0" dirty="0">
                <a:ln>
                  <a:noFill/>
                </a:ln>
                <a:solidFill>
                  <a:prstClr val="black"/>
                </a:solidFill>
                <a:latin typeface="+mj-lt"/>
                <a:ea typeface="Arial"/>
                <a:cs typeface="Arial"/>
                <a:hlinkClick r:id="rId5"/>
              </a:rPr>
              <a:t>-apart</a:t>
            </a:r>
            <a:r>
              <a:rPr lang="de-DE" sz="1200" b="0" u="none" strike="noStrike" cap="none" spc="0" dirty="0">
                <a:ln>
                  <a:noFill/>
                </a:ln>
                <a:solidFill>
                  <a:prstClr val="black"/>
                </a:solidFill>
                <a:latin typeface="+mj-lt"/>
                <a:ea typeface="Arial"/>
                <a:cs typeface="Arial"/>
              </a:rPr>
              <a:t>.</a:t>
            </a:r>
            <a:r>
              <a:rPr lang="de-DE" sz="1200" dirty="0">
                <a:solidFill>
                  <a:prstClr val="black"/>
                </a:solidFill>
                <a:latin typeface="+mj-lt"/>
                <a:ea typeface="Arial"/>
                <a:cs typeface="Arial"/>
              </a:rPr>
              <a:t> Alle Rechte vorbehalten.</a:t>
            </a:r>
            <a:endParaRPr lang="de-DE" sz="1200" b="0" u="none" strike="noStrike" cap="none" spc="0" dirty="0">
              <a:ln>
                <a:noFill/>
              </a:ln>
              <a:solidFill>
                <a:prstClr val="black"/>
              </a:solidFill>
              <a:latin typeface="+mj-lt"/>
              <a:ea typeface="Arial"/>
              <a:cs typeface="Arial"/>
            </a:endParaRPr>
          </a:p>
          <a:p>
            <a:pPr algn="l">
              <a:lnSpc>
                <a:spcPct val="100000"/>
              </a:lnSpc>
              <a:spcAft>
                <a:spcPts val="600"/>
              </a:spcAft>
              <a:buClrTx/>
              <a:defRPr/>
            </a:pPr>
            <a:r>
              <a:rPr lang="de-DE" sz="1200" i="1" dirty="0">
                <a:solidFill>
                  <a:prstClr val="black"/>
                </a:solidFill>
                <a:latin typeface="+mj-lt"/>
                <a:cs typeface="Arial"/>
              </a:rPr>
              <a:t>Foto Folie 21: </a:t>
            </a:r>
            <a:r>
              <a:rPr lang="de-DE" sz="1200" b="0" u="none" strike="noStrike" cap="none" spc="0" dirty="0" err="1">
                <a:ln>
                  <a:noFill/>
                </a:ln>
                <a:solidFill>
                  <a:prstClr val="black"/>
                </a:solidFill>
                <a:latin typeface="+mj-lt"/>
                <a:ea typeface="Arial"/>
                <a:cs typeface="Arial"/>
              </a:rPr>
              <a:t>Abramson</a:t>
            </a:r>
            <a:r>
              <a:rPr lang="de-DE" sz="1200" b="0" u="none" strike="noStrike" cap="none" spc="0" dirty="0">
                <a:ln>
                  <a:noFill/>
                </a:ln>
                <a:solidFill>
                  <a:prstClr val="black"/>
                </a:solidFill>
                <a:latin typeface="+mj-lt"/>
                <a:ea typeface="Arial"/>
                <a:cs typeface="Arial"/>
              </a:rPr>
              <a:t>, A. (2017, 06. November). Donald Trump Was </a:t>
            </a:r>
            <a:r>
              <a:rPr lang="de-DE" sz="1200" b="0" u="none" strike="noStrike" cap="none" spc="0" dirty="0" err="1">
                <a:ln>
                  <a:noFill/>
                </a:ln>
                <a:solidFill>
                  <a:prstClr val="black"/>
                </a:solidFill>
                <a:latin typeface="+mj-lt"/>
                <a:ea typeface="Arial"/>
                <a:cs typeface="Arial"/>
              </a:rPr>
              <a:t>Criticized</a:t>
            </a:r>
            <a:r>
              <a:rPr lang="de-DE" sz="1200" b="0" u="none" strike="noStrike" cap="none" spc="0" dirty="0">
                <a:ln>
                  <a:noFill/>
                </a:ln>
                <a:solidFill>
                  <a:prstClr val="black"/>
                </a:solidFill>
                <a:latin typeface="+mj-lt"/>
                <a:ea typeface="Arial"/>
                <a:cs typeface="Arial"/>
              </a:rPr>
              <a:t> </a:t>
            </a:r>
            <a:r>
              <a:rPr lang="de-DE" sz="1200" b="0" u="none" strike="noStrike" cap="none" spc="0" dirty="0" err="1">
                <a:ln>
                  <a:noFill/>
                </a:ln>
                <a:solidFill>
                  <a:prstClr val="black"/>
                </a:solidFill>
                <a:latin typeface="+mj-lt"/>
                <a:ea typeface="Arial"/>
                <a:cs typeface="Arial"/>
              </a:rPr>
              <a:t>for</a:t>
            </a:r>
            <a:r>
              <a:rPr lang="de-DE" sz="1200" b="0" u="none" strike="noStrike" cap="none" spc="0" dirty="0">
                <a:ln>
                  <a:noFill/>
                </a:ln>
                <a:solidFill>
                  <a:prstClr val="black"/>
                </a:solidFill>
                <a:latin typeface="+mj-lt"/>
                <a:ea typeface="Arial"/>
                <a:cs typeface="Arial"/>
              </a:rPr>
              <a:t> </a:t>
            </a:r>
            <a:r>
              <a:rPr lang="de-DE" sz="1200" b="0" u="none" strike="noStrike" cap="none" spc="0" dirty="0" err="1">
                <a:ln>
                  <a:noFill/>
                </a:ln>
                <a:solidFill>
                  <a:prstClr val="black"/>
                </a:solidFill>
                <a:latin typeface="+mj-lt"/>
                <a:ea typeface="Arial"/>
                <a:cs typeface="Arial"/>
              </a:rPr>
              <a:t>Overfeeding</a:t>
            </a:r>
            <a:r>
              <a:rPr lang="de-DE" sz="1200" b="0" u="none" strike="noStrike" cap="none" spc="0" dirty="0">
                <a:ln>
                  <a:noFill/>
                </a:ln>
                <a:solidFill>
                  <a:prstClr val="black"/>
                </a:solidFill>
                <a:latin typeface="+mj-lt"/>
                <a:ea typeface="Arial"/>
                <a:cs typeface="Arial"/>
              </a:rPr>
              <a:t> Fish in Japan. But </a:t>
            </a:r>
            <a:r>
              <a:rPr lang="de-DE" sz="1200" b="0" u="none" strike="noStrike" cap="none" spc="0" dirty="0" err="1">
                <a:ln>
                  <a:noFill/>
                </a:ln>
                <a:solidFill>
                  <a:prstClr val="black"/>
                </a:solidFill>
                <a:latin typeface="+mj-lt"/>
                <a:ea typeface="Arial"/>
                <a:cs typeface="Arial"/>
              </a:rPr>
              <a:t>the</a:t>
            </a:r>
            <a:r>
              <a:rPr lang="de-DE" sz="1200" b="0" u="none" strike="noStrike" cap="none" spc="0" dirty="0">
                <a:ln>
                  <a:noFill/>
                </a:ln>
                <a:solidFill>
                  <a:prstClr val="black"/>
                </a:solidFill>
                <a:latin typeface="+mj-lt"/>
                <a:ea typeface="Arial"/>
                <a:cs typeface="Arial"/>
              </a:rPr>
              <a:t> Prime Minister </a:t>
            </a:r>
            <a:r>
              <a:rPr lang="de-DE" sz="1200" b="0" u="none" strike="noStrike" cap="none" spc="0" dirty="0" err="1">
                <a:ln>
                  <a:noFill/>
                </a:ln>
                <a:solidFill>
                  <a:prstClr val="black"/>
                </a:solidFill>
                <a:latin typeface="+mj-lt"/>
                <a:ea typeface="Arial"/>
                <a:cs typeface="Arial"/>
              </a:rPr>
              <a:t>Did</a:t>
            </a:r>
            <a:r>
              <a:rPr lang="de-DE" sz="1200" b="0" u="none" strike="noStrike" cap="none" spc="0" dirty="0">
                <a:ln>
                  <a:noFill/>
                </a:ln>
                <a:solidFill>
                  <a:prstClr val="black"/>
                </a:solidFill>
                <a:latin typeface="+mj-lt"/>
                <a:ea typeface="Arial"/>
                <a:cs typeface="Arial"/>
              </a:rPr>
              <a:t> </a:t>
            </a:r>
            <a:r>
              <a:rPr lang="de-DE" sz="1200" b="0" u="none" strike="noStrike" cap="none" spc="0" dirty="0" err="1">
                <a:ln>
                  <a:noFill/>
                </a:ln>
                <a:solidFill>
                  <a:prstClr val="black"/>
                </a:solidFill>
                <a:latin typeface="+mj-lt"/>
                <a:ea typeface="Arial"/>
                <a:cs typeface="Arial"/>
              </a:rPr>
              <a:t>It</a:t>
            </a:r>
            <a:r>
              <a:rPr lang="de-DE" sz="1200" b="0" u="none" strike="noStrike" cap="none" spc="0" dirty="0">
                <a:ln>
                  <a:noFill/>
                </a:ln>
                <a:solidFill>
                  <a:prstClr val="black"/>
                </a:solidFill>
                <a:latin typeface="+mj-lt"/>
                <a:ea typeface="Arial"/>
                <a:cs typeface="Arial"/>
              </a:rPr>
              <a:t> First. TIME. </a:t>
            </a:r>
            <a:r>
              <a:rPr lang="de-DE" sz="1200" b="0" u="none" strike="noStrike" cap="none" spc="0" dirty="0">
                <a:ln>
                  <a:noFill/>
                </a:ln>
                <a:solidFill>
                  <a:prstClr val="black"/>
                </a:solidFill>
                <a:latin typeface="+mj-lt"/>
                <a:ea typeface="Arial"/>
                <a:cs typeface="Arial"/>
                <a:hlinkClick r:id="rId6"/>
              </a:rPr>
              <a:t>time.com/5011386/</a:t>
            </a:r>
            <a:r>
              <a:rPr lang="de-DE" sz="1200" b="0" u="none" strike="noStrike" cap="none" spc="0" dirty="0" err="1">
                <a:ln>
                  <a:noFill/>
                </a:ln>
                <a:solidFill>
                  <a:prstClr val="black"/>
                </a:solidFill>
                <a:latin typeface="+mj-lt"/>
                <a:ea typeface="Arial"/>
                <a:cs typeface="Arial"/>
                <a:hlinkClick r:id="rId6"/>
              </a:rPr>
              <a:t>donald</a:t>
            </a:r>
            <a:r>
              <a:rPr lang="de-DE" sz="1200" b="0" u="none" strike="noStrike" cap="none" spc="0" dirty="0">
                <a:ln>
                  <a:noFill/>
                </a:ln>
                <a:solidFill>
                  <a:prstClr val="black"/>
                </a:solidFill>
                <a:latin typeface="+mj-lt"/>
                <a:ea typeface="Arial"/>
                <a:cs typeface="Arial"/>
                <a:hlinkClick r:id="rId6"/>
              </a:rPr>
              <a:t>-</a:t>
            </a:r>
            <a:r>
              <a:rPr lang="de-DE" sz="1200" b="0" u="none" strike="noStrike" cap="none" spc="0" dirty="0" err="1">
                <a:ln>
                  <a:noFill/>
                </a:ln>
                <a:solidFill>
                  <a:prstClr val="black"/>
                </a:solidFill>
                <a:latin typeface="+mj-lt"/>
                <a:ea typeface="Arial"/>
                <a:cs typeface="Arial"/>
                <a:hlinkClick r:id="rId6"/>
              </a:rPr>
              <a:t>trump</a:t>
            </a:r>
            <a:r>
              <a:rPr lang="de-DE" sz="1200" b="0" u="none" strike="noStrike" cap="none" spc="0" dirty="0">
                <a:ln>
                  <a:noFill/>
                </a:ln>
                <a:solidFill>
                  <a:prstClr val="black"/>
                </a:solidFill>
                <a:latin typeface="+mj-lt"/>
                <a:ea typeface="Arial"/>
                <a:cs typeface="Arial"/>
                <a:hlinkClick r:id="rId6"/>
              </a:rPr>
              <a:t>-</a:t>
            </a:r>
            <a:r>
              <a:rPr lang="de-DE" sz="1200" b="0" u="none" strike="noStrike" cap="none" spc="0" dirty="0" err="1">
                <a:ln>
                  <a:noFill/>
                </a:ln>
                <a:solidFill>
                  <a:prstClr val="black"/>
                </a:solidFill>
                <a:latin typeface="+mj-lt"/>
                <a:ea typeface="Arial"/>
                <a:cs typeface="Arial"/>
                <a:hlinkClick r:id="rId6"/>
              </a:rPr>
              <a:t>fish</a:t>
            </a:r>
            <a:r>
              <a:rPr lang="de-DE" sz="1200" b="0" u="none" strike="noStrike" cap="none" spc="0" dirty="0">
                <a:ln>
                  <a:noFill/>
                </a:ln>
                <a:solidFill>
                  <a:prstClr val="black"/>
                </a:solidFill>
                <a:latin typeface="+mj-lt"/>
                <a:ea typeface="Arial"/>
                <a:cs typeface="Arial"/>
                <a:hlinkClick r:id="rId6"/>
              </a:rPr>
              <a:t>-</a:t>
            </a:r>
            <a:r>
              <a:rPr lang="de-DE" sz="1200" b="0" u="none" strike="noStrike" cap="none" spc="0" dirty="0" err="1">
                <a:ln>
                  <a:noFill/>
                </a:ln>
                <a:solidFill>
                  <a:prstClr val="black"/>
                </a:solidFill>
                <a:latin typeface="+mj-lt"/>
                <a:ea typeface="Arial"/>
                <a:cs typeface="Arial"/>
                <a:hlinkClick r:id="rId6"/>
              </a:rPr>
              <a:t>koi</a:t>
            </a:r>
            <a:r>
              <a:rPr lang="de-DE" sz="1200" b="0" u="none" strike="noStrike" cap="none" spc="0" dirty="0">
                <a:ln>
                  <a:noFill/>
                </a:ln>
                <a:solidFill>
                  <a:prstClr val="black"/>
                </a:solidFill>
                <a:latin typeface="+mj-lt"/>
                <a:ea typeface="Arial"/>
                <a:cs typeface="Arial"/>
                <a:hlinkClick r:id="rId6"/>
              </a:rPr>
              <a:t>-japan</a:t>
            </a:r>
            <a:r>
              <a:rPr lang="de-DE" sz="1200" b="0" u="none" strike="noStrike" cap="none" spc="0" dirty="0">
                <a:ln>
                  <a:noFill/>
                </a:ln>
                <a:solidFill>
                  <a:prstClr val="black"/>
                </a:solidFill>
                <a:latin typeface="+mj-lt"/>
                <a:ea typeface="Arial"/>
                <a:cs typeface="Arial"/>
              </a:rPr>
              <a:t>.</a:t>
            </a:r>
            <a:r>
              <a:rPr lang="de-DE" sz="1200" dirty="0">
                <a:solidFill>
                  <a:prstClr val="black"/>
                </a:solidFill>
                <a:latin typeface="+mj-lt"/>
                <a:ea typeface="Arial"/>
                <a:cs typeface="Arial"/>
              </a:rPr>
              <a:t> Alle Rechte vorbehalten.</a:t>
            </a:r>
          </a:p>
          <a:p>
            <a:pPr algn="l">
              <a:lnSpc>
                <a:spcPct val="100000"/>
              </a:lnSpc>
              <a:spcAft>
                <a:spcPts val="600"/>
              </a:spcAft>
              <a:buClrTx/>
              <a:defRPr/>
            </a:pPr>
            <a:r>
              <a:rPr lang="de-DE" sz="1200" b="0" u="none" strike="noStrike" cap="none" spc="0" dirty="0">
                <a:ln>
                  <a:noFill/>
                </a:ln>
                <a:solidFill>
                  <a:prstClr val="black"/>
                </a:solidFill>
                <a:latin typeface="+mj-lt"/>
                <a:ea typeface="Arial"/>
                <a:cs typeface="Arial"/>
              </a:rPr>
              <a:t>Video Folie 21: Guardian News (2017, 11 November). YouTube. </a:t>
            </a:r>
            <a:r>
              <a:rPr lang="de-DE" sz="1200" b="0" u="none" strike="noStrike" cap="none" spc="0" dirty="0">
                <a:ln>
                  <a:noFill/>
                </a:ln>
                <a:solidFill>
                  <a:prstClr val="black"/>
                </a:solidFill>
                <a:latin typeface="+mj-lt"/>
                <a:ea typeface="Arial"/>
                <a:cs typeface="Arial"/>
                <a:hlinkClick r:id="rId7"/>
              </a:rPr>
              <a:t>youtu.be/yAaFzb0sG3s</a:t>
            </a:r>
            <a:r>
              <a:rPr lang="de-DE" sz="1200" b="0" u="none" strike="noStrike" cap="none" spc="0" dirty="0">
                <a:ln>
                  <a:noFill/>
                </a:ln>
                <a:solidFill>
                  <a:prstClr val="black"/>
                </a:solidFill>
                <a:latin typeface="+mj-lt"/>
                <a:ea typeface="Arial"/>
                <a:cs typeface="Arial"/>
              </a:rPr>
              <a:t>. </a:t>
            </a:r>
            <a:r>
              <a:rPr lang="de-DE" sz="1200" dirty="0">
                <a:solidFill>
                  <a:prstClr val="black"/>
                </a:solidFill>
                <a:latin typeface="+mj-lt"/>
                <a:ea typeface="Arial"/>
                <a:cs typeface="Arial"/>
              </a:rPr>
              <a:t>Alle Rechte vorbehalten.</a:t>
            </a:r>
          </a:p>
          <a:p>
            <a:pPr algn="l">
              <a:lnSpc>
                <a:spcPct val="100000"/>
              </a:lnSpc>
              <a:spcAft>
                <a:spcPts val="600"/>
              </a:spcAft>
              <a:buClrTx/>
              <a:defRPr/>
            </a:pPr>
            <a:r>
              <a:rPr lang="de-DE" sz="1200" i="1" dirty="0">
                <a:solidFill>
                  <a:prstClr val="black"/>
                </a:solidFill>
                <a:latin typeface="+mj-lt"/>
                <a:ea typeface="Arial"/>
                <a:cs typeface="Arial"/>
              </a:rPr>
              <a:t>Foto Folie 22: </a:t>
            </a:r>
            <a:r>
              <a:rPr lang="de-DE" sz="1200" dirty="0">
                <a:latin typeface="+mj-lt"/>
              </a:rPr>
              <a:t>Zinken, P. (2018): </a:t>
            </a:r>
            <a:r>
              <a:rPr lang="de-DE" sz="1200" dirty="0">
                <a:latin typeface="+mj-lt"/>
                <a:hlinkClick r:id="rId8"/>
              </a:rPr>
              <a:t>www.berlin.de/kultur-und-tickets/fotos/stadtleben/5537257-1852685.gallery.html</a:t>
            </a:r>
            <a:r>
              <a:rPr lang="de-DE" sz="1200" dirty="0">
                <a:latin typeface="+mj-lt"/>
              </a:rPr>
              <a:t> </a:t>
            </a:r>
            <a:r>
              <a:rPr lang="de-DE" sz="1200" dirty="0">
                <a:solidFill>
                  <a:prstClr val="black"/>
                </a:solidFill>
                <a:latin typeface="+mj-lt"/>
                <a:ea typeface="Arial"/>
                <a:cs typeface="Arial"/>
              </a:rPr>
              <a:t>Alle Rechte vorbehalten.</a:t>
            </a:r>
            <a:endParaRPr lang="de-DE" sz="1200" b="0" u="none" strike="noStrike" cap="none" spc="0" dirty="0">
              <a:ln>
                <a:noFill/>
              </a:ln>
              <a:solidFill>
                <a:prstClr val="black"/>
              </a:solidFill>
              <a:latin typeface="+mj-lt"/>
              <a:ea typeface="Arial"/>
              <a:cs typeface="Arial"/>
            </a:endParaRPr>
          </a:p>
          <a:p>
            <a:pPr algn="l">
              <a:lnSpc>
                <a:spcPct val="100000"/>
              </a:lnSpc>
              <a:spcAft>
                <a:spcPts val="600"/>
              </a:spcAft>
              <a:buClrTx/>
              <a:defRPr/>
            </a:pPr>
            <a:r>
              <a:rPr lang="de-DE" sz="1200" i="1" dirty="0">
                <a:solidFill>
                  <a:prstClr val="black"/>
                </a:solidFill>
                <a:latin typeface="+mj-lt"/>
                <a:cs typeface="Arial"/>
              </a:rPr>
              <a:t>Fotos Folie 23: This person </a:t>
            </a:r>
            <a:r>
              <a:rPr lang="de-DE" sz="1200" i="1" dirty="0" err="1">
                <a:solidFill>
                  <a:prstClr val="black"/>
                </a:solidFill>
                <a:latin typeface="+mj-lt"/>
                <a:cs typeface="Arial"/>
              </a:rPr>
              <a:t>does</a:t>
            </a:r>
            <a:r>
              <a:rPr lang="de-DE" sz="1200" i="1" dirty="0">
                <a:solidFill>
                  <a:prstClr val="black"/>
                </a:solidFill>
                <a:latin typeface="+mj-lt"/>
                <a:cs typeface="Arial"/>
              </a:rPr>
              <a:t> not </a:t>
            </a:r>
            <a:r>
              <a:rPr lang="de-DE" sz="1200" i="1" dirty="0" err="1">
                <a:solidFill>
                  <a:prstClr val="black"/>
                </a:solidFill>
                <a:latin typeface="+mj-lt"/>
                <a:cs typeface="Arial"/>
              </a:rPr>
              <a:t>exist</a:t>
            </a:r>
            <a:r>
              <a:rPr lang="de-DE" sz="1200" i="1" dirty="0">
                <a:solidFill>
                  <a:prstClr val="black"/>
                </a:solidFill>
                <a:latin typeface="+mj-lt"/>
                <a:cs typeface="Arial"/>
              </a:rPr>
              <a:t> [Bilder]. Abgerufen am 30.04.2024, von </a:t>
            </a:r>
            <a:r>
              <a:rPr lang="de-DE" sz="1200" i="1" dirty="0">
                <a:solidFill>
                  <a:prstClr val="black"/>
                </a:solidFill>
                <a:latin typeface="+mj-lt"/>
                <a:cs typeface="Arial"/>
                <a:hlinkClick r:id="rId9"/>
              </a:rPr>
              <a:t>www.thispersondoesnotexist.com</a:t>
            </a:r>
            <a:endParaRPr lang="de-DE" sz="1200" i="1" dirty="0">
              <a:solidFill>
                <a:prstClr val="black"/>
              </a:solidFill>
              <a:latin typeface="+mj-lt"/>
              <a:cs typeface="Arial"/>
            </a:endParaRPr>
          </a:p>
          <a:p>
            <a:pPr marL="1079500" indent="-1079500" algn="l">
              <a:lnSpc>
                <a:spcPct val="100000"/>
              </a:lnSpc>
              <a:spcAft>
                <a:spcPts val="600"/>
              </a:spcAft>
              <a:buClrTx/>
              <a:tabLst>
                <a:tab pos="1079500" algn="l"/>
              </a:tabLst>
              <a:defRPr/>
            </a:pPr>
            <a:r>
              <a:rPr lang="de-DE" sz="1200" i="1" dirty="0">
                <a:solidFill>
                  <a:prstClr val="black"/>
                </a:solidFill>
                <a:latin typeface="+mj-lt"/>
                <a:cs typeface="Arial"/>
              </a:rPr>
              <a:t>Foto Folie 24: Tomas Gaspar, von </a:t>
            </a:r>
            <a:r>
              <a:rPr lang="de-DE" sz="1200" i="1" u="sng" dirty="0">
                <a:solidFill>
                  <a:prstClr val="black"/>
                </a:solidFill>
                <a:latin typeface="+mj-lt"/>
                <a:cs typeface="Arial"/>
              </a:rPr>
              <a:t>https://unsplash.com/@fotomas</a:t>
            </a:r>
            <a:endParaRPr lang="de-DE" sz="1200" i="1" dirty="0">
              <a:solidFill>
                <a:prstClr val="black"/>
              </a:solidFill>
              <a:latin typeface="+mj-lt"/>
              <a:cs typeface="Arial"/>
            </a:endParaRPr>
          </a:p>
        </p:txBody>
      </p:sp>
    </p:spTree>
    <p:extLst>
      <p:ext uri="{BB962C8B-B14F-4D97-AF65-F5344CB8AC3E}">
        <p14:creationId xmlns:p14="http://schemas.microsoft.com/office/powerpoint/2010/main" val="10072924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544544" y="726128"/>
            <a:ext cx="8131912" cy="900000"/>
          </a:xfrm>
        </p:spPr>
        <p:txBody>
          <a:bodyPr/>
          <a:lstStyle/>
          <a:p>
            <a:pPr>
              <a:defRPr/>
            </a:pPr>
            <a:r>
              <a:rPr lang="de-DE"/>
              <a:t>Nutzungslizenz</a:t>
            </a:r>
            <a:endParaRPr/>
          </a:p>
        </p:txBody>
      </p:sp>
      <p:pic>
        <p:nvPicPr>
          <p:cNvPr id="20" name="Grafik 19"/>
          <p:cNvPicPr>
            <a:picLocks noChangeAspect="1"/>
          </p:cNvPicPr>
          <p:nvPr/>
        </p:nvPicPr>
        <p:blipFill>
          <a:blip r:embed="rId3"/>
          <a:stretch/>
        </p:blipFill>
        <p:spPr bwMode="auto">
          <a:xfrm>
            <a:off x="147566" y="4516438"/>
            <a:ext cx="503584" cy="503584"/>
          </a:xfrm>
          <a:prstGeom prst="rect">
            <a:avLst/>
          </a:prstGeom>
        </p:spPr>
      </p:pic>
      <p:sp>
        <p:nvSpPr>
          <p:cNvPr id="7" name="Rechteck 6"/>
          <p:cNvSpPr/>
          <p:nvPr/>
        </p:nvSpPr>
        <p:spPr bwMode="auto">
          <a:xfrm>
            <a:off x="651150" y="1707653"/>
            <a:ext cx="8131912" cy="2793072"/>
          </a:xfrm>
          <a:prstGeom prst="rect">
            <a:avLst/>
          </a:prstGeom>
        </p:spPr>
        <p:txBody>
          <a:bodyPr wrap="square">
            <a:spAutoFit/>
          </a:bodyPr>
          <a:lstStyle/>
          <a:p>
            <a:pPr algn="l">
              <a:defRPr/>
            </a:pPr>
            <a:r>
              <a:rPr lang="de-DE" sz="1800">
                <a:latin typeface="+mj-lt"/>
                <a:ea typeface="Calibri"/>
              </a:rPr>
              <a:t>Dieses Werk steht, sofern nicht anders gekennzeichnet, unter der Lizenz </a:t>
            </a:r>
            <a:r>
              <a:rPr lang="de-DE" sz="1800" u="sng">
                <a:solidFill>
                  <a:srgbClr val="0563C1"/>
                </a:solidFill>
                <a:latin typeface="+mj-lt"/>
                <a:ea typeface="Calibri"/>
                <a:hlinkClick r:id="rId4" tooltip="https://creativecommons.org/licenses/by-sa/4.0/deed.de"/>
              </a:rPr>
              <a:t>CC BY SA 4.0</a:t>
            </a:r>
            <a:r>
              <a:rPr lang="de-DE" sz="1800">
                <a:solidFill>
                  <a:srgbClr val="0563C1"/>
                </a:solidFill>
                <a:latin typeface="+mj-lt"/>
                <a:ea typeface="Calibri"/>
              </a:rPr>
              <a:t> (https://creativecommons.org/licenses/by-sa/4.0/deed.de)</a:t>
            </a:r>
            <a:r>
              <a:rPr lang="de-DE" sz="1800">
                <a:latin typeface="+mj-lt"/>
                <a:ea typeface="Calibri"/>
              </a:rPr>
              <a:t>. Abbildungen, Screenshots sowie andere zitierte Quellen sind aus dieser Lizenz ausgenommen. </a:t>
            </a:r>
            <a:endParaRPr/>
          </a:p>
          <a:p>
            <a:pPr algn="l">
              <a:defRPr/>
            </a:pPr>
            <a:endParaRPr lang="de-DE" sz="1800">
              <a:latin typeface="+mj-lt"/>
              <a:ea typeface="Calibri"/>
            </a:endParaRPr>
          </a:p>
          <a:p>
            <a:pPr algn="l">
              <a:lnSpc>
                <a:spcPct val="114999"/>
              </a:lnSpc>
              <a:defRPr/>
            </a:pPr>
            <a:r>
              <a:rPr lang="de-DE" sz="1800">
                <a:latin typeface="+mj-lt"/>
                <a:cs typeface="Arial"/>
              </a:rPr>
              <a:t>Ein Workshop aus dem Projekt „Qapito! – Quellen kritisch beurteilen“</a:t>
            </a:r>
            <a:endParaRPr lang="de-DE" sz="1800">
              <a:latin typeface="+mj-lt"/>
            </a:endParaRPr>
          </a:p>
          <a:p>
            <a:pPr algn="l">
              <a:lnSpc>
                <a:spcPct val="114999"/>
              </a:lnSpc>
              <a:defRPr/>
            </a:pPr>
            <a:r>
              <a:rPr lang="de-DE" sz="1800">
                <a:latin typeface="+mj-lt"/>
                <a:cs typeface="Arial"/>
              </a:rPr>
              <a:t>Entwickelt von Philipp L. Marten, Sandra Aßmann &amp; Marc Stadtler (2024)</a:t>
            </a:r>
            <a:br>
              <a:rPr lang="de-DE" sz="1800">
                <a:latin typeface="+mj-lt"/>
                <a:cs typeface="Arial"/>
              </a:rPr>
            </a:br>
            <a:r>
              <a:rPr lang="de-DE" sz="1800">
                <a:latin typeface="+mj-lt"/>
                <a:cs typeface="Arial"/>
              </a:rPr>
              <a:t>Institut für Erziehungswissenschaft der Ruhr-Universität Bochum</a:t>
            </a:r>
            <a:endParaRPr lang="de-DE" sz="1800">
              <a:latin typeface="+mj-lt"/>
            </a:endParaRPr>
          </a:p>
          <a:p>
            <a:pPr algn="l">
              <a:defRPr/>
            </a:pPr>
            <a:endParaRPr lang="de-DE" sz="1800">
              <a:latin typeface="+mj-lt"/>
              <a:ea typeface="Calibri"/>
            </a:endParaRPr>
          </a:p>
          <a:p>
            <a:pPr algn="l">
              <a:defRPr/>
            </a:pPr>
            <a:r>
              <a:rPr lang="de-DE" sz="1800">
                <a:latin typeface="+mj-lt"/>
                <a:ea typeface="Calibri"/>
              </a:rPr>
              <a:t>Projekt-Website: </a:t>
            </a:r>
            <a:r>
              <a:rPr lang="de-DE" sz="1800" u="sng">
                <a:latin typeface="+mj-lt"/>
                <a:ea typeface="Calibri"/>
                <a:hlinkClick r:id="rId5" tooltip="http://www.telekom-stiftung.de/qapito"/>
              </a:rPr>
              <a:t>telekom-stiftung.de/qapito</a:t>
            </a:r>
            <a:endParaRPr lang="de-DE" sz="1800" u="sng">
              <a:latin typeface="+mj-lt"/>
              <a:ea typeface="Calibri"/>
            </a:endParaRPr>
          </a:p>
        </p:txBody>
      </p:sp>
      <p:pic>
        <p:nvPicPr>
          <p:cNvPr id="4" name="Grafik 3" descr="Ein Bild, das Symbol, Schrift, Grafiken, Logo enthält.&#10;&#10;Automatisch generierte Beschreibung"/>
          <p:cNvPicPr>
            <a:picLocks noChangeAspect="1"/>
          </p:cNvPicPr>
          <p:nvPr/>
        </p:nvPicPr>
        <p:blipFill>
          <a:blip r:embed="rId6"/>
          <a:stretch/>
        </p:blipFill>
        <p:spPr bwMode="auto">
          <a:xfrm>
            <a:off x="6979456" y="605332"/>
            <a:ext cx="1620000" cy="570796"/>
          </a:xfrm>
          <a:prstGeom prst="rect">
            <a:avLst/>
          </a:prstGeom>
        </p:spPr>
      </p:pic>
      <p:sp>
        <p:nvSpPr>
          <p:cNvPr id="5" name="Textplatzhalter 4"/>
          <p:cNvSpPr>
            <a:spLocks noGrp="1" noChangeAspect="1"/>
          </p:cNvSpPr>
          <p:nvPr/>
        </p:nvSpPr>
        <p:spPr bwMode="gray">
          <a:xfrm>
            <a:off x="7524000" y="4606335"/>
            <a:ext cx="1620000" cy="548906"/>
          </a:xfrm>
          <a:prstGeom prst="rect">
            <a:avLst/>
          </a:prstGeom>
          <a:blipFill>
            <a:blip r:embed="rId7"/>
            <a:stretch/>
          </a:blipFill>
          <a:ln>
            <a:noFill/>
          </a:ln>
          <a:effectLst/>
        </p:spPr>
        <p:txBody>
          <a:bodyPr vert="horz" wrap="square" lIns="0" tIns="18000" rIns="0" bIns="0" numCol="1" anchor="t" anchorCtr="0" compatLnSpc="1">
            <a:prstTxWarp prst="textNoShape">
              <a:avLst/>
            </a:prstTxWarp>
          </a:bodyPr>
          <a:lstStyle>
            <a:lvl1pPr marL="0" indent="0" algn="l">
              <a:spcBef>
                <a:spcPts val="0"/>
              </a:spcBef>
              <a:spcAft>
                <a:spcPts val="0"/>
              </a:spcAft>
              <a:buClr>
                <a:schemeClr val="tx2"/>
              </a:buClr>
              <a:buFont typeface="Wingdings"/>
              <a:buNone/>
              <a:defRPr sz="400">
                <a:solidFill>
                  <a:schemeClr val="bg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a:defRPr/>
            </a:pPr>
            <a:endParaRPr lang="de-DE"/>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Die Öffentlichkeit unter Schock!</a:t>
            </a:r>
            <a:endParaRPr/>
          </a:p>
        </p:txBody>
      </p:sp>
      <p:sp>
        <p:nvSpPr>
          <p:cNvPr id="5" name="Textfeld 4"/>
          <p:cNvSpPr txBox="1"/>
          <p:nvPr/>
        </p:nvSpPr>
        <p:spPr bwMode="auto">
          <a:xfrm>
            <a:off x="3671191" y="2292129"/>
            <a:ext cx="4272936" cy="246221"/>
          </a:xfrm>
          <a:prstGeom prst="rect">
            <a:avLst/>
          </a:prstGeom>
          <a:noFill/>
        </p:spPr>
        <p:txBody>
          <a:bodyPr wrap="square" lIns="0" tIns="0" rIns="0" bIns="0" rtlCol="0">
            <a:spAutoFit/>
          </a:bodyPr>
          <a:lstStyle/>
          <a:p>
            <a:pPr algn="l">
              <a:lnSpc>
                <a:spcPct val="100000"/>
              </a:lnSpc>
              <a:defRPr/>
            </a:pPr>
            <a:r>
              <a:rPr lang="de-DE" sz="1600" b="1">
                <a:latin typeface="+mn-lt"/>
              </a:rPr>
              <a:t>Was ist auf dem Foto zu sehen?</a:t>
            </a:r>
            <a:endParaRPr sz="1600">
              <a:latin typeface="+mn-lt"/>
            </a:endParaRPr>
          </a:p>
        </p:txBody>
      </p:sp>
      <p:sp>
        <p:nvSpPr>
          <p:cNvPr id="6" name="Textfeld 5"/>
          <p:cNvSpPr txBox="1"/>
          <p:nvPr/>
        </p:nvSpPr>
        <p:spPr bwMode="auto">
          <a:xfrm>
            <a:off x="3662025" y="1668503"/>
            <a:ext cx="4272936" cy="246221"/>
          </a:xfrm>
          <a:prstGeom prst="rect">
            <a:avLst/>
          </a:prstGeom>
          <a:noFill/>
        </p:spPr>
        <p:txBody>
          <a:bodyPr wrap="square" lIns="0" tIns="0" rIns="0" bIns="0" rtlCol="0">
            <a:spAutoFit/>
          </a:bodyPr>
          <a:lstStyle/>
          <a:p>
            <a:pPr algn="l">
              <a:lnSpc>
                <a:spcPct val="100000"/>
              </a:lnSpc>
              <a:defRPr/>
            </a:pPr>
            <a:r>
              <a:rPr lang="de-DE" sz="1600" b="1">
                <a:latin typeface="+mn-lt"/>
              </a:rPr>
              <a:t>Welche Behauptung stellt der Post auf?</a:t>
            </a:r>
            <a:endParaRPr sz="1600">
              <a:latin typeface="+mn-lt"/>
            </a:endParaRPr>
          </a:p>
        </p:txBody>
      </p:sp>
      <p:sp>
        <p:nvSpPr>
          <p:cNvPr id="7" name="Textfeld 6"/>
          <p:cNvSpPr txBox="1"/>
          <p:nvPr/>
        </p:nvSpPr>
        <p:spPr bwMode="auto">
          <a:xfrm>
            <a:off x="3671190" y="2914454"/>
            <a:ext cx="4717232" cy="246221"/>
          </a:xfrm>
          <a:prstGeom prst="rect">
            <a:avLst/>
          </a:prstGeom>
          <a:noFill/>
        </p:spPr>
        <p:txBody>
          <a:bodyPr wrap="square" lIns="0" tIns="0" rIns="0" bIns="0" rtlCol="0">
            <a:spAutoFit/>
          </a:bodyPr>
          <a:lstStyle/>
          <a:p>
            <a:pPr algn="l">
              <a:lnSpc>
                <a:spcPct val="100000"/>
              </a:lnSpc>
              <a:defRPr/>
            </a:pPr>
            <a:r>
              <a:rPr lang="de-DE" sz="1600" b="1">
                <a:latin typeface="+mn-lt"/>
              </a:rPr>
              <a:t>Wie fühlt ihr euch, wenn ihr so einen Post seht?</a:t>
            </a:r>
            <a:endParaRPr sz="1600">
              <a:latin typeface="+mn-lt"/>
            </a:endParaRPr>
          </a:p>
        </p:txBody>
      </p:sp>
      <p:sp>
        <p:nvSpPr>
          <p:cNvPr id="8" name="Textfeld 7"/>
          <p:cNvSpPr txBox="1"/>
          <p:nvPr/>
        </p:nvSpPr>
        <p:spPr bwMode="auto">
          <a:xfrm>
            <a:off x="3683440" y="3508434"/>
            <a:ext cx="4272936" cy="246221"/>
          </a:xfrm>
          <a:prstGeom prst="rect">
            <a:avLst/>
          </a:prstGeom>
          <a:noFill/>
        </p:spPr>
        <p:txBody>
          <a:bodyPr wrap="square" lIns="0" tIns="0" rIns="0" bIns="0" rtlCol="0">
            <a:spAutoFit/>
          </a:bodyPr>
          <a:lstStyle/>
          <a:p>
            <a:pPr algn="l">
              <a:lnSpc>
                <a:spcPct val="100000"/>
              </a:lnSpc>
              <a:defRPr/>
            </a:pPr>
            <a:r>
              <a:rPr lang="de-DE" sz="1600" b="1">
                <a:latin typeface="+mn-lt"/>
              </a:rPr>
              <a:t>Wer oder was ist die Quelle?</a:t>
            </a:r>
            <a:endParaRPr sz="1600">
              <a:latin typeface="+mn-lt"/>
            </a:endParaRPr>
          </a:p>
        </p:txBody>
      </p:sp>
      <p:pic>
        <p:nvPicPr>
          <p:cNvPr id="9" name="Grafik 8"/>
          <p:cNvPicPr>
            <a:picLocks noChangeAspect="1"/>
          </p:cNvPicPr>
          <p:nvPr/>
        </p:nvPicPr>
        <p:blipFill>
          <a:blip r:embed="rId3"/>
          <a:srcRect l="20216" t="6220" r="22245" b="7137"/>
          <a:stretch/>
        </p:blipFill>
        <p:spPr bwMode="auto">
          <a:xfrm>
            <a:off x="755577" y="1131590"/>
            <a:ext cx="2664295" cy="4011910"/>
          </a:xfrm>
          <a:prstGeom prst="rect">
            <a:avLst/>
          </a:prstGeom>
          <a:effectLst>
            <a:outerShdw blurRad="50800" dist="38100" dir="5400000" algn="t"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 name="Grafik 1"/>
          <p:cNvPicPr>
            <a:picLocks noChangeAspect="1"/>
          </p:cNvPicPr>
          <p:nvPr/>
        </p:nvPicPr>
        <p:blipFill>
          <a:blip r:embed="rId3"/>
          <a:stretch/>
        </p:blipFill>
        <p:spPr bwMode="auto">
          <a:xfrm>
            <a:off x="0" y="1440"/>
            <a:ext cx="9144000" cy="5142060"/>
          </a:xfrm>
          <a:prstGeom prst="rect">
            <a:avLst/>
          </a:prstGeom>
        </p:spPr>
      </p:pic>
      <p:sp>
        <p:nvSpPr>
          <p:cNvPr id="8" name="Untertitel 3"/>
          <p:cNvSpPr txBox="1"/>
          <p:nvPr/>
        </p:nvSpPr>
        <p:spPr bwMode="gray">
          <a:xfrm>
            <a:off x="179512" y="2715766"/>
            <a:ext cx="6768753" cy="503590"/>
          </a:xfrm>
          <a:prstGeom prst="rect">
            <a:avLst/>
          </a:prstGeom>
          <a:solidFill>
            <a:schemeClr val="bg1"/>
          </a:solidFill>
          <a:ln>
            <a:noFill/>
          </a:ln>
          <a:effectLst/>
        </p:spPr>
        <p:txBody>
          <a:bodyPr vert="horz" wrap="squar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Wenn wir die Quelle einer Behauptung</a:t>
            </a:r>
            <a:endParaRPr/>
          </a:p>
        </p:txBody>
      </p:sp>
      <p:sp>
        <p:nvSpPr>
          <p:cNvPr id="11" name="Rechteck 10"/>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mn-lt"/>
              <a:ea typeface="ヒラギノ角ゴ Pro W3"/>
            </a:endParaRPr>
          </a:p>
        </p:txBody>
      </p:sp>
      <p:sp>
        <p:nvSpPr>
          <p:cNvPr id="7" name="Untertitel 3"/>
          <p:cNvSpPr txBox="1"/>
          <p:nvPr/>
        </p:nvSpPr>
        <p:spPr bwMode="gray">
          <a:xfrm>
            <a:off x="179513" y="3273240"/>
            <a:ext cx="7705737" cy="503590"/>
          </a:xfrm>
          <a:prstGeom prst="rect">
            <a:avLst/>
          </a:prstGeom>
          <a:solidFill>
            <a:schemeClr val="bg1"/>
          </a:solidFill>
          <a:ln>
            <a:noFill/>
          </a:ln>
          <a:effectLst/>
        </p:spPr>
        <p:txBody>
          <a:bodyPr vert="horz" wrap="non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nicht kennen, prüfen wir, ob andere Quellen</a:t>
            </a:r>
            <a:endParaRPr/>
          </a:p>
        </p:txBody>
      </p:sp>
      <p:sp>
        <p:nvSpPr>
          <p:cNvPr id="9" name="Rechteck 8"/>
          <p:cNvSpPr/>
          <p:nvPr/>
        </p:nvSpPr>
        <p:spPr bwMode="auto">
          <a:xfrm rot="16199998">
            <a:off x="7221740" y="1915784"/>
            <a:ext cx="3667161" cy="177356"/>
          </a:xfrm>
          <a:prstGeom prst="rect">
            <a:avLst/>
          </a:prstGeom>
        </p:spPr>
        <p:txBody>
          <a:bodyPr wrap="square">
            <a:spAutoFit/>
          </a:bodyPr>
          <a:lstStyle/>
          <a:p>
            <a:pPr algn="r">
              <a:defRPr/>
            </a:pPr>
            <a:r>
              <a:rPr lang="de-DE" sz="600">
                <a:latin typeface="Arial"/>
                <a:cs typeface="Arial"/>
              </a:rPr>
              <a:t>Foto: unsplash.com</a:t>
            </a:r>
            <a:endParaRPr lang="de-DE" sz="800">
              <a:latin typeface="Arial"/>
              <a:cs typeface="Arial"/>
            </a:endParaRPr>
          </a:p>
        </p:txBody>
      </p:sp>
      <p:sp>
        <p:nvSpPr>
          <p:cNvPr id="10" name="Untertitel 3"/>
          <p:cNvSpPr txBox="1"/>
          <p:nvPr/>
        </p:nvSpPr>
        <p:spPr bwMode="gray">
          <a:xfrm>
            <a:off x="179512" y="3843500"/>
            <a:ext cx="5033530" cy="503590"/>
          </a:xfrm>
          <a:prstGeom prst="rect">
            <a:avLst/>
          </a:prstGeom>
          <a:solidFill>
            <a:schemeClr val="bg1"/>
          </a:solidFill>
          <a:ln>
            <a:noFill/>
          </a:ln>
          <a:effectLst/>
        </p:spPr>
        <p:txBody>
          <a:bodyPr vert="horz" wrap="non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die Behauptung bestätigen.</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863599" y="726128"/>
            <a:ext cx="8172896" cy="900000"/>
          </a:xfrm>
        </p:spPr>
        <p:txBody>
          <a:bodyPr/>
          <a:lstStyle/>
          <a:p>
            <a:pPr>
              <a:defRPr/>
            </a:pPr>
            <a:r>
              <a:rPr lang="de-DE"/>
              <a:t>Diese W-Fragen helfen uns:</a:t>
            </a:r>
            <a:endParaRPr/>
          </a:p>
        </p:txBody>
      </p:sp>
      <p:sp>
        <p:nvSpPr>
          <p:cNvPr id="5" name="Textfeld 4"/>
          <p:cNvSpPr txBox="1"/>
          <p:nvPr/>
        </p:nvSpPr>
        <p:spPr bwMode="auto">
          <a:xfrm>
            <a:off x="3683440" y="1888154"/>
            <a:ext cx="4272936" cy="492443"/>
          </a:xfrm>
          <a:prstGeom prst="rect">
            <a:avLst/>
          </a:prstGeom>
          <a:noFill/>
        </p:spPr>
        <p:txBody>
          <a:bodyPr wrap="square" lIns="0" tIns="0" rIns="0" bIns="0" rtlCol="0">
            <a:spAutoFit/>
          </a:bodyPr>
          <a:lstStyle/>
          <a:p>
            <a:pPr algn="l">
              <a:lnSpc>
                <a:spcPct val="100000"/>
              </a:lnSpc>
              <a:defRPr/>
            </a:pPr>
            <a:r>
              <a:rPr lang="de-DE" sz="1600" b="1">
                <a:solidFill>
                  <a:schemeClr val="tx2"/>
                </a:solidFill>
                <a:latin typeface="+mn-lt"/>
              </a:rPr>
              <a:t>Wer</a:t>
            </a:r>
            <a:r>
              <a:rPr lang="de-DE" sz="1600" b="1">
                <a:latin typeface="+mn-lt"/>
              </a:rPr>
              <a:t> hat den Beitrag gepostet oder das Foto gemacht?</a:t>
            </a:r>
            <a:endParaRPr/>
          </a:p>
        </p:txBody>
      </p:sp>
      <p:sp>
        <p:nvSpPr>
          <p:cNvPr id="6" name="Textfeld 5"/>
          <p:cNvSpPr txBox="1"/>
          <p:nvPr/>
        </p:nvSpPr>
        <p:spPr bwMode="auto">
          <a:xfrm>
            <a:off x="3683440" y="2792762"/>
            <a:ext cx="4272936" cy="246221"/>
          </a:xfrm>
          <a:prstGeom prst="rect">
            <a:avLst/>
          </a:prstGeom>
          <a:noFill/>
        </p:spPr>
        <p:txBody>
          <a:bodyPr wrap="square" lIns="0" tIns="0" rIns="0" bIns="0" rtlCol="0">
            <a:spAutoFit/>
          </a:bodyPr>
          <a:lstStyle/>
          <a:p>
            <a:pPr algn="l">
              <a:lnSpc>
                <a:spcPct val="100000"/>
              </a:lnSpc>
              <a:defRPr/>
            </a:pPr>
            <a:r>
              <a:rPr lang="de-DE" sz="1600" b="1">
                <a:solidFill>
                  <a:schemeClr val="tx2"/>
                </a:solidFill>
                <a:latin typeface="+mn-lt"/>
              </a:rPr>
              <a:t>Wo</a:t>
            </a:r>
            <a:r>
              <a:rPr lang="de-DE" sz="1600" b="1">
                <a:latin typeface="+mn-lt"/>
              </a:rPr>
              <a:t> sollen die Vögel gestorben sein?</a:t>
            </a:r>
            <a:endParaRPr/>
          </a:p>
        </p:txBody>
      </p:sp>
      <p:sp>
        <p:nvSpPr>
          <p:cNvPr id="7" name="Textfeld 6"/>
          <p:cNvSpPr txBox="1"/>
          <p:nvPr/>
        </p:nvSpPr>
        <p:spPr bwMode="auto">
          <a:xfrm>
            <a:off x="3683440" y="3481927"/>
            <a:ext cx="4272936" cy="246221"/>
          </a:xfrm>
          <a:prstGeom prst="rect">
            <a:avLst/>
          </a:prstGeom>
          <a:noFill/>
        </p:spPr>
        <p:txBody>
          <a:bodyPr wrap="square" lIns="0" tIns="0" rIns="0" bIns="0" rtlCol="0">
            <a:spAutoFit/>
          </a:bodyPr>
          <a:lstStyle/>
          <a:p>
            <a:pPr algn="l">
              <a:lnSpc>
                <a:spcPct val="100000"/>
              </a:lnSpc>
              <a:defRPr/>
            </a:pPr>
            <a:r>
              <a:rPr lang="de-DE" sz="1600" b="1">
                <a:solidFill>
                  <a:schemeClr val="tx2"/>
                </a:solidFill>
                <a:latin typeface="+mn-lt"/>
              </a:rPr>
              <a:t>Wann</a:t>
            </a:r>
            <a:r>
              <a:rPr lang="de-DE" sz="1600" b="1">
                <a:latin typeface="+mn-lt"/>
              </a:rPr>
              <a:t> sollen die Vögel gestorben sein? </a:t>
            </a:r>
            <a:endParaRPr/>
          </a:p>
        </p:txBody>
      </p:sp>
      <p:pic>
        <p:nvPicPr>
          <p:cNvPr id="9" name="Grafik 8"/>
          <p:cNvPicPr>
            <a:picLocks noChangeAspect="1"/>
          </p:cNvPicPr>
          <p:nvPr/>
        </p:nvPicPr>
        <p:blipFill>
          <a:blip r:embed="rId3"/>
          <a:srcRect l="20216" t="6220" r="22245" b="7137"/>
          <a:stretch/>
        </p:blipFill>
        <p:spPr bwMode="auto">
          <a:xfrm>
            <a:off x="755577" y="1131590"/>
            <a:ext cx="2664295" cy="4011910"/>
          </a:xfrm>
          <a:prstGeom prst="rect">
            <a:avLst/>
          </a:prstGeom>
          <a:effectLst>
            <a:outerShdw blurRad="50800" dist="38100" dir="5400000" algn="t"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0" name="Bildplatzhalter 5"/>
          <p:cNvPicPr>
            <a:picLocks noChangeAspect="1"/>
          </p:cNvPicPr>
          <p:nvPr/>
        </p:nvPicPr>
        <p:blipFill>
          <a:blip r:embed="rId3"/>
          <a:stretch/>
        </p:blipFill>
        <p:spPr bwMode="auto">
          <a:xfrm>
            <a:off x="1" y="0"/>
            <a:ext cx="9143999" cy="5143500"/>
          </a:xfrm>
          <a:prstGeom prst="rect">
            <a:avLst/>
          </a:prstGeom>
        </p:spPr>
      </p:pic>
      <p:sp>
        <p:nvSpPr>
          <p:cNvPr id="8" name="Untertitel 3"/>
          <p:cNvSpPr txBox="1"/>
          <p:nvPr/>
        </p:nvSpPr>
        <p:spPr bwMode="gray">
          <a:xfrm>
            <a:off x="869989" y="2452942"/>
            <a:ext cx="7644822" cy="503590"/>
          </a:xfrm>
          <a:prstGeom prst="rect">
            <a:avLst/>
          </a:prstGeom>
          <a:solidFill>
            <a:schemeClr val="bg1"/>
          </a:solidFill>
          <a:ln>
            <a:noFill/>
          </a:ln>
          <a:effectLst/>
        </p:spPr>
        <p:txBody>
          <a:bodyPr vert="horz" wrap="non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Wenn wir Antworten auf W-Fragen suchen, </a:t>
            </a:r>
            <a:endParaRPr/>
          </a:p>
        </p:txBody>
      </p:sp>
      <p:sp>
        <p:nvSpPr>
          <p:cNvPr id="11" name="Rechteck 10"/>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mn-lt"/>
              <a:ea typeface="ヒラギノ角ゴ Pro W3"/>
            </a:endParaRPr>
          </a:p>
        </p:txBody>
      </p:sp>
      <p:sp>
        <p:nvSpPr>
          <p:cNvPr id="7" name="Untertitel 3"/>
          <p:cNvSpPr txBox="1"/>
          <p:nvPr/>
        </p:nvSpPr>
        <p:spPr bwMode="gray">
          <a:xfrm>
            <a:off x="869989" y="3046927"/>
            <a:ext cx="6309521" cy="503590"/>
          </a:xfrm>
          <a:prstGeom prst="rect">
            <a:avLst/>
          </a:prstGeom>
          <a:solidFill>
            <a:schemeClr val="bg1"/>
          </a:solidFill>
          <a:ln>
            <a:noFill/>
          </a:ln>
          <a:effectLst/>
        </p:spPr>
        <p:txBody>
          <a:bodyPr vert="horz" wrap="non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benötigen wir weitere Berichte über</a:t>
            </a:r>
            <a:endParaRPr/>
          </a:p>
        </p:txBody>
      </p:sp>
      <p:sp>
        <p:nvSpPr>
          <p:cNvPr id="12" name="Textfeld 11"/>
          <p:cNvSpPr txBox="1"/>
          <p:nvPr/>
        </p:nvSpPr>
        <p:spPr bwMode="auto">
          <a:xfrm>
            <a:off x="971599" y="4277759"/>
            <a:ext cx="2967159" cy="138499"/>
          </a:xfrm>
          <a:prstGeom prst="rect">
            <a:avLst/>
          </a:prstGeom>
          <a:noFill/>
        </p:spPr>
        <p:txBody>
          <a:bodyPr wrap="none" lIns="0" tIns="0" rIns="0" bIns="0">
            <a:spAutoFit/>
          </a:bodyPr>
          <a:lstStyle/>
          <a:p>
            <a:pPr algn="l">
              <a:defRPr/>
            </a:pPr>
            <a:r>
              <a:rPr lang="de-DE" sz="1000">
                <a:solidFill>
                  <a:schemeClr val="bg1"/>
                </a:solidFill>
                <a:latin typeface="+mn-lt"/>
              </a:rPr>
              <a:t>W-Fragen = Wer? Wo? Wann? Was? Wie? Warum?</a:t>
            </a:r>
            <a:endParaRPr/>
          </a:p>
        </p:txBody>
      </p:sp>
      <p:sp>
        <p:nvSpPr>
          <p:cNvPr id="9" name="Rechteck 8"/>
          <p:cNvSpPr/>
          <p:nvPr/>
        </p:nvSpPr>
        <p:spPr bwMode="auto">
          <a:xfrm rot="16199998">
            <a:off x="7221740" y="1915784"/>
            <a:ext cx="3667161" cy="177356"/>
          </a:xfrm>
          <a:prstGeom prst="rect">
            <a:avLst/>
          </a:prstGeom>
        </p:spPr>
        <p:txBody>
          <a:bodyPr wrap="square">
            <a:spAutoFit/>
          </a:bodyPr>
          <a:lstStyle/>
          <a:p>
            <a:pPr algn="r">
              <a:defRPr/>
            </a:pPr>
            <a:r>
              <a:rPr lang="de-DE" sz="600">
                <a:solidFill>
                  <a:schemeClr val="bg1"/>
                </a:solidFill>
                <a:latin typeface="Arial"/>
                <a:cs typeface="Arial"/>
              </a:rPr>
              <a:t>Foto: unsplash.com</a:t>
            </a:r>
            <a:endParaRPr lang="de-DE" sz="800">
              <a:solidFill>
                <a:schemeClr val="bg1"/>
              </a:solidFill>
              <a:latin typeface="Arial"/>
              <a:cs typeface="Arial"/>
            </a:endParaRPr>
          </a:p>
        </p:txBody>
      </p:sp>
      <p:sp>
        <p:nvSpPr>
          <p:cNvPr id="13" name="Untertitel 3"/>
          <p:cNvSpPr txBox="1"/>
          <p:nvPr/>
        </p:nvSpPr>
        <p:spPr bwMode="gray">
          <a:xfrm>
            <a:off x="869989" y="3640912"/>
            <a:ext cx="6408907" cy="503590"/>
          </a:xfrm>
          <a:prstGeom prst="rect">
            <a:avLst/>
          </a:prstGeom>
          <a:solidFill>
            <a:schemeClr val="bg1"/>
          </a:solidFill>
          <a:ln>
            <a:noFill/>
          </a:ln>
          <a:effectLst/>
        </p:spPr>
        <p:txBody>
          <a:bodyPr vert="horz" wrap="non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a:solidFill>
                  <a:schemeClr val="tx2"/>
                </a:solidFill>
              </a:rPr>
              <a:t>ein Ereignis oder einen Sachverhalt.</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5" name="Grafik 14"/>
          <p:cNvPicPr>
            <a:picLocks noChangeAspect="1"/>
          </p:cNvPicPr>
          <p:nvPr/>
        </p:nvPicPr>
        <p:blipFill>
          <a:blip r:embed="rId3"/>
          <a:stretch/>
        </p:blipFill>
        <p:spPr bwMode="auto">
          <a:xfrm>
            <a:off x="3039638" y="1598831"/>
            <a:ext cx="3083832" cy="3274320"/>
          </a:xfrm>
          <a:prstGeom prst="rect">
            <a:avLst/>
          </a:prstGeom>
        </p:spPr>
      </p:pic>
      <p:sp>
        <p:nvSpPr>
          <p:cNvPr id="2" name="Titel 1"/>
          <p:cNvSpPr>
            <a:spLocks noGrp="1"/>
          </p:cNvSpPr>
          <p:nvPr>
            <p:ph type="title"/>
          </p:nvPr>
        </p:nvSpPr>
        <p:spPr bwMode="auto">
          <a:xfrm>
            <a:off x="863599" y="726128"/>
            <a:ext cx="8172896" cy="900000"/>
          </a:xfrm>
        </p:spPr>
        <p:txBody>
          <a:bodyPr/>
          <a:lstStyle/>
          <a:p>
            <a:pPr>
              <a:defRPr/>
            </a:pPr>
            <a:r>
              <a:rPr lang="de-DE"/>
              <a:t>Was sagen andere Quellen?</a:t>
            </a:r>
            <a:endParaRPr/>
          </a:p>
        </p:txBody>
      </p:sp>
      <p:sp>
        <p:nvSpPr>
          <p:cNvPr id="5" name="Textfeld 4"/>
          <p:cNvSpPr txBox="1"/>
          <p:nvPr/>
        </p:nvSpPr>
        <p:spPr bwMode="auto">
          <a:xfrm>
            <a:off x="863599" y="1651780"/>
            <a:ext cx="2268240" cy="430887"/>
          </a:xfrm>
          <a:prstGeom prst="rect">
            <a:avLst/>
          </a:prstGeom>
          <a:noFill/>
        </p:spPr>
        <p:txBody>
          <a:bodyPr wrap="square" lIns="0" tIns="0" rIns="0" bIns="0" rtlCol="0">
            <a:spAutoFit/>
          </a:bodyPr>
          <a:lstStyle/>
          <a:p>
            <a:pPr algn="l">
              <a:lnSpc>
                <a:spcPct val="100000"/>
              </a:lnSpc>
              <a:defRPr/>
            </a:pPr>
            <a:r>
              <a:rPr lang="de-DE" sz="1400" b="1">
                <a:latin typeface="+mn-lt"/>
              </a:rPr>
              <a:t>Gemeinsame </a:t>
            </a:r>
            <a:br>
              <a:rPr lang="de-DE" sz="1400" b="1">
                <a:latin typeface="+mn-lt"/>
              </a:rPr>
            </a:br>
            <a:r>
              <a:rPr lang="de-DE" sz="1400" b="1">
                <a:latin typeface="+mn-lt"/>
              </a:rPr>
              <a:t>Internetrecherche:</a:t>
            </a:r>
            <a:endParaRPr lang="de-DE" sz="1400">
              <a:latin typeface="+mn-lt"/>
            </a:endParaRPr>
          </a:p>
        </p:txBody>
      </p:sp>
      <p:cxnSp>
        <p:nvCxnSpPr>
          <p:cNvPr id="10" name="Gerader Verbinder 9"/>
          <p:cNvCxnSpPr>
            <a:cxnSpLocks/>
          </p:cNvCxnSpPr>
          <p:nvPr/>
        </p:nvCxnSpPr>
        <p:spPr bwMode="auto">
          <a:xfrm>
            <a:off x="3986696" y="2146896"/>
            <a:ext cx="44547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Gerader Verbinder 10"/>
          <p:cNvCxnSpPr>
            <a:cxnSpLocks/>
          </p:cNvCxnSpPr>
          <p:nvPr/>
        </p:nvCxnSpPr>
        <p:spPr bwMode="auto">
          <a:xfrm>
            <a:off x="5240914" y="2146896"/>
            <a:ext cx="63907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Gerader Verbinder 11"/>
          <p:cNvCxnSpPr>
            <a:cxnSpLocks/>
          </p:cNvCxnSpPr>
          <p:nvPr/>
        </p:nvCxnSpPr>
        <p:spPr bwMode="auto">
          <a:xfrm>
            <a:off x="4721717" y="1970194"/>
            <a:ext cx="21998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Textfeld 12"/>
          <p:cNvSpPr txBox="1"/>
          <p:nvPr/>
        </p:nvSpPr>
        <p:spPr bwMode="auto">
          <a:xfrm>
            <a:off x="863599" y="2211710"/>
            <a:ext cx="2268240" cy="430887"/>
          </a:xfrm>
          <a:prstGeom prst="rect">
            <a:avLst/>
          </a:prstGeom>
          <a:noFill/>
        </p:spPr>
        <p:txBody>
          <a:bodyPr wrap="square" lIns="0" tIns="0" rIns="0" bIns="0" rtlCol="0">
            <a:spAutoFit/>
          </a:bodyPr>
          <a:lstStyle/>
          <a:p>
            <a:pPr algn="l">
              <a:lnSpc>
                <a:spcPct val="100000"/>
              </a:lnSpc>
              <a:defRPr/>
            </a:pPr>
            <a:r>
              <a:rPr lang="de-DE" sz="1400">
                <a:latin typeface="+mn-lt"/>
              </a:rPr>
              <a:t>Nach welchen Begriffen </a:t>
            </a:r>
            <a:br>
              <a:rPr lang="de-DE" sz="1400">
                <a:latin typeface="+mn-lt"/>
              </a:rPr>
            </a:br>
            <a:r>
              <a:rPr lang="de-DE" sz="1400">
                <a:latin typeface="+mn-lt"/>
              </a:rPr>
              <a:t>sollen wir suchen?</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par>
                                <p:cTn id="13" presetID="14" presetClass="entr" presetSubtype="10" fill="hold" nodeType="with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par>
                                <p:cTn id="16" presetID="14" presetClass="entr" presetSubtype="10" fill="hold" nodeType="withEffect">
                                  <p:stCondLst>
                                    <p:cond delay="1000"/>
                                  </p:stCondLst>
                                  <p:childTnLst>
                                    <p:set>
                                      <p:cBhvr>
                                        <p:cTn id="17" dur="1" fill="hold">
                                          <p:stCondLst>
                                            <p:cond delay="0"/>
                                          </p:stCondLst>
                                        </p:cTn>
                                        <p:tgtEl>
                                          <p:spTgt spid="12"/>
                                        </p:tgtEl>
                                        <p:attrNameLst>
                                          <p:attrName>style.visibility</p:attrName>
                                        </p:attrNameLst>
                                      </p:cBhvr>
                                      <p:to>
                                        <p:strVal val="visible"/>
                                      </p:to>
                                    </p:set>
                                    <p:animEffect transition="in" filter="randombar(horizontal)">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Hilfreiche Abkürzung: Faktenchecker</a:t>
            </a:r>
            <a:endParaRPr/>
          </a:p>
        </p:txBody>
      </p:sp>
      <p:pic>
        <p:nvPicPr>
          <p:cNvPr id="3" name="Grafik 2"/>
          <p:cNvPicPr>
            <a:picLocks noChangeAspect="1"/>
          </p:cNvPicPr>
          <p:nvPr/>
        </p:nvPicPr>
        <p:blipFill>
          <a:blip r:embed="rId3"/>
          <a:stretch/>
        </p:blipFill>
        <p:spPr bwMode="auto">
          <a:xfrm>
            <a:off x="863599" y="2112145"/>
            <a:ext cx="3472338" cy="1163098"/>
          </a:xfrm>
          <a:prstGeom prst="rect">
            <a:avLst/>
          </a:prstGeom>
        </p:spPr>
      </p:pic>
      <p:pic>
        <p:nvPicPr>
          <p:cNvPr id="4" name="Grafik 3">
            <a:hlinkClick r:id="rId4"/>
          </p:cNvPr>
          <p:cNvPicPr>
            <a:picLocks noChangeAspect="1"/>
          </p:cNvPicPr>
          <p:nvPr/>
        </p:nvPicPr>
        <p:blipFill>
          <a:blip r:embed="rId5"/>
          <a:srcRect l="25121"/>
          <a:stretch/>
        </p:blipFill>
        <p:spPr bwMode="auto">
          <a:xfrm>
            <a:off x="4783655" y="2112144"/>
            <a:ext cx="3601069" cy="900000"/>
          </a:xfrm>
          <a:prstGeom prst="rect">
            <a:avLst/>
          </a:prstGeom>
        </p:spPr>
      </p:pic>
    </p:spTree>
  </p:cSld>
  <p:clrMapOvr>
    <a:masterClrMapping/>
  </p:clrMapOvr>
</p:sld>
</file>

<file path=ppt/theme/theme1.xml><?xml version="1.0" encoding="utf-8"?>
<a:theme xmlns:a="http://schemas.openxmlformats.org/drawingml/2006/main" name="Deutsche Telekom Stiftung">
  <a:themeElements>
    <a:clrScheme name="Benutzerdefiniert 19">
      <a:dk1>
        <a:srgbClr val="000000"/>
      </a:dk1>
      <a:lt1>
        <a:srgbClr val="FFFFFF"/>
      </a:lt1>
      <a:dk2>
        <a:srgbClr val="E20074"/>
      </a:dk2>
      <a:lt2>
        <a:srgbClr val="CCCCCC"/>
      </a:lt2>
      <a:accent1>
        <a:srgbClr val="3D5773"/>
      </a:accent1>
      <a:accent2>
        <a:srgbClr val="E5BB23"/>
      </a:accent2>
      <a:accent3>
        <a:srgbClr val="9BC8E1"/>
      </a:accent3>
      <a:accent4>
        <a:srgbClr val="B7C82B"/>
      </a:accent4>
      <a:accent5>
        <a:srgbClr val="717171"/>
      </a:accent5>
      <a:accent6>
        <a:srgbClr val="E20074"/>
      </a:accent6>
      <a:hlink>
        <a:srgbClr val="000000"/>
      </a:hlink>
      <a:folHlink>
        <a:srgbClr val="000000"/>
      </a:folHlink>
    </a:clrScheme>
    <a:fontScheme name="Benutzerdefiniert 133">
      <a:majorFont>
        <a:latin typeface="Arial"/>
        <a:ea typeface="ヒラギノ角ゴ Pro W3"/>
        <a:cs typeface="Arial"/>
      </a:majorFont>
      <a:minorFont>
        <a:latin typeface="Arial"/>
        <a:ea typeface="ヒラギノ角ゴ Pro W3"/>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spDef>
      <a:spPr bwMode="auto">
        <a:prstGeom prst="rect">
          <a:avLst/>
        </a:prstGeom>
        <a:solidFill>
          <a:schemeClr val="bg1"/>
        </a:solidFill>
        <a:ln w="6350" cap="flat" cmpd="sng" algn="ctr">
          <a:solidFill>
            <a:schemeClr val="tx1"/>
          </a:solidFill>
          <a:prstDash val="solid"/>
          <a:round/>
          <a:headEnd type="none" w="med" len="med"/>
          <a:tailEnd type="none" w="med" len="med"/>
        </a:ln>
      </a:spPr>
      <a:bodyPr/>
      <a:lstStyle/>
    </a:spDef>
    <a:lnDef>
      <a:spPr bwMode="auto">
        <a:xfrm>
          <a:off x="0" y="0"/>
          <a:ext cx="1" cy="1"/>
        </a:xfrm>
        <a:prstGeom prst="rect">
          <a:avLst/>
        </a:prstGeom>
        <a:solidFill>
          <a:schemeClr val="bg1"/>
        </a:solidFill>
        <a:ln w="6350" cap="flat" cmpd="sng" algn="ctr">
          <a:solidFill>
            <a:schemeClr val="tx1"/>
          </a:solidFill>
          <a:prstDash val="solid"/>
          <a:round/>
          <a:headEnd type="none" w="med" len="med"/>
          <a:tailEnd type="none" w="med" len="med"/>
        </a:ln>
      </a:spPr>
      <a:bodyPr/>
      <a:lstStyle/>
    </a:lnDef>
    <a:txDef>
      <a:spPr bwMode="auto">
        <a:prstGeom prst="rect">
          <a:avLst/>
        </a:prstGeom>
        <a:solidFill>
          <a:schemeClr val="accent2"/>
        </a:solidFill>
      </a:spPr>
      <a:bodyPr/>
      <a:lstStyle/>
    </a:txDef>
  </a:objectDefaults>
  <a:extraClrSchemeLst>
    <a:extraClrScheme>
      <a:clrScheme name="DTS 1">
        <a:dk1>
          <a:srgbClr val="000000"/>
        </a:dk1>
        <a:lt1>
          <a:srgbClr val="FFFFFF"/>
        </a:lt1>
        <a:dk2>
          <a:srgbClr val="E20074"/>
        </a:dk2>
        <a:lt2>
          <a:srgbClr val="CCCCCC"/>
        </a:lt2>
        <a:accent1>
          <a:srgbClr val="4A5E74"/>
        </a:accent1>
        <a:accent2>
          <a:srgbClr val="EBB30C"/>
        </a:accent2>
        <a:accent3>
          <a:srgbClr val="FFFFFF"/>
        </a:accent3>
        <a:accent4>
          <a:srgbClr val="000000"/>
        </a:accent4>
        <a:accent5>
          <a:srgbClr val="B1B6BC"/>
        </a:accent5>
        <a:accent6>
          <a:srgbClr val="D5A20A"/>
        </a:accent6>
        <a:hlink>
          <a:srgbClr val="A62B1F"/>
        </a:hlink>
        <a:folHlink>
          <a:srgbClr val="D2C2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Design">
  <a:themeElements>
    <a:clrScheme name="Benutzerdefiniert 19">
      <a:dk1>
        <a:srgbClr val="000000"/>
      </a:dk1>
      <a:lt1>
        <a:srgbClr val="FFFFFF"/>
      </a:lt1>
      <a:dk2>
        <a:srgbClr val="E20074"/>
      </a:dk2>
      <a:lt2>
        <a:srgbClr val="CCCCCC"/>
      </a:lt2>
      <a:accent1>
        <a:srgbClr val="3D5773"/>
      </a:accent1>
      <a:accent2>
        <a:srgbClr val="E5BB23"/>
      </a:accent2>
      <a:accent3>
        <a:srgbClr val="9BC8E1"/>
      </a:accent3>
      <a:accent4>
        <a:srgbClr val="B7C82B"/>
      </a:accent4>
      <a:accent5>
        <a:srgbClr val="717171"/>
      </a:accent5>
      <a:accent6>
        <a:srgbClr val="E20074"/>
      </a:accent6>
      <a:hlink>
        <a:srgbClr val="000000"/>
      </a:hlink>
      <a:folHlink>
        <a:srgbClr val="000000"/>
      </a:folHlink>
    </a:clrScheme>
    <a:fontScheme name="Arial">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spDef>
      <a:spPr bwMode="auto"/>
      <a:bodyPr/>
      <a:lstStyle/>
      <a:style>
        <a:lnRef idx="1">
          <a:schemeClr val="accent1"/>
        </a:lnRef>
        <a:fillRef idx="3">
          <a:schemeClr val="accent1"/>
        </a:fillRef>
        <a:effectRef idx="2">
          <a:schemeClr val="accent1"/>
        </a:effectRef>
        <a:fontRef idx="minor">
          <a:schemeClr val="lt1"/>
        </a:fontRef>
      </a:style>
    </a:spDef>
    <a:lnDef>
      <a:spPr bwMode="auto"/>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4656</Words>
  <Application>Microsoft Office PowerPoint</Application>
  <DocSecurity>0</DocSecurity>
  <PresentationFormat>Bildschirmpräsentation (16:9)</PresentationFormat>
  <Paragraphs>448</Paragraphs>
  <Slides>32</Slides>
  <Notes>32</Notes>
  <HiddenSlides>15</HiddenSlides>
  <MMClips>1</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32</vt:i4>
      </vt:variant>
    </vt:vector>
  </HeadingPairs>
  <TitlesOfParts>
    <vt:vector size="40" baseType="lpstr">
      <vt:lpstr>Arial</vt:lpstr>
      <vt:lpstr>Bradley Hand ITC</vt:lpstr>
      <vt:lpstr>Calibri</vt:lpstr>
      <vt:lpstr>Tele-GroteskFet</vt:lpstr>
      <vt:lpstr>Tele-GroteskNor</vt:lpstr>
      <vt:lpstr>Times New Roman</vt:lpstr>
      <vt:lpstr>Wingdings</vt:lpstr>
      <vt:lpstr>Deutsche Telekom Stiftung</vt:lpstr>
      <vt:lpstr>PowerPoint-Präsentation</vt:lpstr>
      <vt:lpstr>Hausaufgabe</vt:lpstr>
      <vt:lpstr>PowerPoint-Präsentation</vt:lpstr>
      <vt:lpstr>Die Öffentlichkeit unter Schock!</vt:lpstr>
      <vt:lpstr>PowerPoint-Präsentation</vt:lpstr>
      <vt:lpstr>Diese W-Fragen helfen uns:</vt:lpstr>
      <vt:lpstr>PowerPoint-Präsentation</vt:lpstr>
      <vt:lpstr>Was sagen andere Quellen?</vt:lpstr>
      <vt:lpstr>Hilfreiche Abkürzung: Faktenchecker</vt:lpstr>
      <vt:lpstr>Was finden wir über einen Vogeltod in Kroatien?</vt:lpstr>
      <vt:lpstr>Ergebnis des  Faktenchecks</vt:lpstr>
      <vt:lpstr>PowerPoint-Präsentation</vt:lpstr>
      <vt:lpstr>werden Falschinformationen verbreitet?</vt:lpstr>
      <vt:lpstr>Mögliche Motive</vt:lpstr>
      <vt:lpstr>Vertiefende Internet-Recherche</vt:lpstr>
      <vt:lpstr>Hausaufgabe</vt:lpstr>
      <vt:lpstr>Irre führen?</vt:lpstr>
      <vt:lpstr>Führen die Fotos in die Irre? </vt:lpstr>
      <vt:lpstr>PowerPoint-Präsentation</vt:lpstr>
      <vt:lpstr>PowerPoint-Präsentation</vt:lpstr>
      <vt:lpstr>PowerPoint-Präsentation</vt:lpstr>
      <vt:lpstr>PowerPoint-Präsentation</vt:lpstr>
      <vt:lpstr>PowerPoint-Präsentation</vt:lpstr>
      <vt:lpstr>Wir vertrauen Informationen Mehr</vt:lpstr>
      <vt:lpstr>Bilder &amp; Videos sind gute Beweise, aber…</vt:lpstr>
      <vt:lpstr>Bilder können leicht manipuliert werden, etwa durch…</vt:lpstr>
      <vt:lpstr>PowerPoint-Präsentation</vt:lpstr>
      <vt:lpstr>Literatur</vt:lpstr>
      <vt:lpstr>Literatur Übung zu den Fotos</vt:lpstr>
      <vt:lpstr>Medien</vt:lpstr>
      <vt:lpstr>Medien</vt:lpstr>
      <vt:lpstr>Nutzungslizenz</vt:lpstr>
    </vt:vector>
  </TitlesOfParts>
  <Manager/>
  <Company>Deutsche Telekom Stiftung</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Qapito! - Quellen kritisch beurteilen</dc:title>
  <dc:subject/>
  <dc:creator>Deutsche Telekom Stiftung;Marten, Philipp</dc:creator>
  <cp:keywords/>
  <dc:description/>
  <cp:lastModifiedBy>Philipp Marten</cp:lastModifiedBy>
  <cp:revision>195</cp:revision>
  <dcterms:created xsi:type="dcterms:W3CDTF">2022-01-11T14:53:02Z</dcterms:created>
  <dcterms:modified xsi:type="dcterms:W3CDTF">2024-11-13T15:40:34Z</dcterms:modified>
  <cp:category/>
  <dc:identifier/>
  <cp:contentStatus/>
  <dc:language/>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FilenameSize">
    <vt:i4>7</vt:i4>
  </property>
  <property fmtid="{D5CDD505-2E9C-101B-9397-08002B2CF9AE}" pid="3" name="FileName">
    <vt:lpwstr>&lt;&lt;filename&gt;&gt;</vt:lpwstr>
  </property>
</Properties>
</file>